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1"/>
  </p:sldMasterIdLst>
  <p:notesMasterIdLst>
    <p:notesMasterId r:id="rId32"/>
  </p:notesMasterIdLst>
  <p:sldIdLst>
    <p:sldId id="256" r:id="rId2"/>
    <p:sldId id="269" r:id="rId3"/>
    <p:sldId id="270" r:id="rId4"/>
    <p:sldId id="279" r:id="rId5"/>
    <p:sldId id="280" r:id="rId6"/>
    <p:sldId id="273" r:id="rId7"/>
    <p:sldId id="274" r:id="rId8"/>
    <p:sldId id="275" r:id="rId9"/>
    <p:sldId id="276" r:id="rId10"/>
    <p:sldId id="278" r:id="rId11"/>
    <p:sldId id="277" r:id="rId12"/>
    <p:sldId id="281" r:id="rId13"/>
    <p:sldId id="282" r:id="rId14"/>
    <p:sldId id="283" r:id="rId15"/>
    <p:sldId id="284" r:id="rId16"/>
    <p:sldId id="285" r:id="rId17"/>
    <p:sldId id="286" r:id="rId18"/>
    <p:sldId id="287" r:id="rId19"/>
    <p:sldId id="288" r:id="rId20"/>
    <p:sldId id="299" r:id="rId21"/>
    <p:sldId id="289" r:id="rId22"/>
    <p:sldId id="290" r:id="rId23"/>
    <p:sldId id="291" r:id="rId24"/>
    <p:sldId id="293" r:id="rId25"/>
    <p:sldId id="294" r:id="rId26"/>
    <p:sldId id="295" r:id="rId27"/>
    <p:sldId id="300" r:id="rId28"/>
    <p:sldId id="296" r:id="rId29"/>
    <p:sldId id="266" r:id="rId30"/>
    <p:sldId id="298"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Cambria Math" panose="02040503050406030204" pitchFamily="18" charset="0"/>
      <p:regular r:id="rId37"/>
    </p:embeddedFont>
  </p:embeddedFontLst>
  <p:defaultTextStyle>
    <a:defPPr>
      <a:defRPr lang="en-US"/>
    </a:defPPr>
    <a:lvl1pPr algn="l" rtl="0" eaLnBrk="0" fontAlgn="base" hangingPunct="0">
      <a:spcBef>
        <a:spcPct val="0"/>
      </a:spcBef>
      <a:spcAft>
        <a:spcPct val="0"/>
      </a:spcAft>
      <a:defRPr sz="2600" b="1" kern="1200">
        <a:solidFill>
          <a:schemeClr val="tx1"/>
        </a:solidFill>
        <a:latin typeface="Calibri" panose="020F0502020204030204" pitchFamily="34" charset="0"/>
        <a:ea typeface="+mn-ea"/>
        <a:cs typeface="Arial" panose="020B0604020202020204" pitchFamily="34" charset="0"/>
      </a:defRPr>
    </a:lvl1pPr>
    <a:lvl2pPr marL="457200" algn="l" rtl="0" eaLnBrk="0" fontAlgn="base" hangingPunct="0">
      <a:spcBef>
        <a:spcPct val="0"/>
      </a:spcBef>
      <a:spcAft>
        <a:spcPct val="0"/>
      </a:spcAft>
      <a:defRPr sz="2600" b="1" kern="1200">
        <a:solidFill>
          <a:schemeClr val="tx1"/>
        </a:solidFill>
        <a:latin typeface="Calibri" panose="020F0502020204030204" pitchFamily="34" charset="0"/>
        <a:ea typeface="+mn-ea"/>
        <a:cs typeface="Arial" panose="020B0604020202020204" pitchFamily="34" charset="0"/>
      </a:defRPr>
    </a:lvl2pPr>
    <a:lvl3pPr marL="914400" algn="l" rtl="0" eaLnBrk="0" fontAlgn="base" hangingPunct="0">
      <a:spcBef>
        <a:spcPct val="0"/>
      </a:spcBef>
      <a:spcAft>
        <a:spcPct val="0"/>
      </a:spcAft>
      <a:defRPr sz="2600" b="1" kern="1200">
        <a:solidFill>
          <a:schemeClr val="tx1"/>
        </a:solidFill>
        <a:latin typeface="Calibri" panose="020F0502020204030204" pitchFamily="34" charset="0"/>
        <a:ea typeface="+mn-ea"/>
        <a:cs typeface="Arial" panose="020B0604020202020204" pitchFamily="34" charset="0"/>
      </a:defRPr>
    </a:lvl3pPr>
    <a:lvl4pPr marL="1371600" algn="l" rtl="0" eaLnBrk="0" fontAlgn="base" hangingPunct="0">
      <a:spcBef>
        <a:spcPct val="0"/>
      </a:spcBef>
      <a:spcAft>
        <a:spcPct val="0"/>
      </a:spcAft>
      <a:defRPr sz="2600" b="1" kern="1200">
        <a:solidFill>
          <a:schemeClr val="tx1"/>
        </a:solidFill>
        <a:latin typeface="Calibri" panose="020F0502020204030204" pitchFamily="34" charset="0"/>
        <a:ea typeface="+mn-ea"/>
        <a:cs typeface="Arial" panose="020B0604020202020204" pitchFamily="34" charset="0"/>
      </a:defRPr>
    </a:lvl4pPr>
    <a:lvl5pPr marL="1828800" algn="l" rtl="0" eaLnBrk="0" fontAlgn="base" hangingPunct="0">
      <a:spcBef>
        <a:spcPct val="0"/>
      </a:spcBef>
      <a:spcAft>
        <a:spcPct val="0"/>
      </a:spcAft>
      <a:defRPr sz="2600" b="1" kern="1200">
        <a:solidFill>
          <a:schemeClr val="tx1"/>
        </a:solidFill>
        <a:latin typeface="Calibri" panose="020F0502020204030204" pitchFamily="34" charset="0"/>
        <a:ea typeface="+mn-ea"/>
        <a:cs typeface="Arial" panose="020B0604020202020204" pitchFamily="34" charset="0"/>
      </a:defRPr>
    </a:lvl5pPr>
    <a:lvl6pPr marL="2286000" algn="l" defTabSz="914400" rtl="0" eaLnBrk="1" latinLnBrk="0" hangingPunct="1">
      <a:defRPr sz="2600" b="1" kern="1200">
        <a:solidFill>
          <a:schemeClr val="tx1"/>
        </a:solidFill>
        <a:latin typeface="Calibri" panose="020F0502020204030204" pitchFamily="34" charset="0"/>
        <a:ea typeface="+mn-ea"/>
        <a:cs typeface="Arial" panose="020B0604020202020204" pitchFamily="34" charset="0"/>
      </a:defRPr>
    </a:lvl6pPr>
    <a:lvl7pPr marL="2743200" algn="l" defTabSz="914400" rtl="0" eaLnBrk="1" latinLnBrk="0" hangingPunct="1">
      <a:defRPr sz="2600" b="1" kern="1200">
        <a:solidFill>
          <a:schemeClr val="tx1"/>
        </a:solidFill>
        <a:latin typeface="Calibri" panose="020F0502020204030204" pitchFamily="34" charset="0"/>
        <a:ea typeface="+mn-ea"/>
        <a:cs typeface="Arial" panose="020B0604020202020204" pitchFamily="34" charset="0"/>
      </a:defRPr>
    </a:lvl7pPr>
    <a:lvl8pPr marL="3200400" algn="l" defTabSz="914400" rtl="0" eaLnBrk="1" latinLnBrk="0" hangingPunct="1">
      <a:defRPr sz="2600" b="1" kern="1200">
        <a:solidFill>
          <a:schemeClr val="tx1"/>
        </a:solidFill>
        <a:latin typeface="Calibri" panose="020F0502020204030204" pitchFamily="34" charset="0"/>
        <a:ea typeface="+mn-ea"/>
        <a:cs typeface="Arial" panose="020B0604020202020204" pitchFamily="34" charset="0"/>
      </a:defRPr>
    </a:lvl8pPr>
    <a:lvl9pPr marL="3657600" algn="l" defTabSz="914400" rtl="0" eaLnBrk="1" latinLnBrk="0" hangingPunct="1">
      <a:defRPr sz="2600" b="1" kern="1200">
        <a:solidFill>
          <a:schemeClr val="tx1"/>
        </a:solidFill>
        <a:latin typeface="Calibri" panose="020F050202020403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userDrawn="1">
          <p15:clr>
            <a:srgbClr val="A4A3A4"/>
          </p15:clr>
        </p15:guide>
        <p15:guide id="2" pos="2160"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gdan Rosca" initials="BR" lastIdx="25" clrIdx="0"/>
  <p:cmAuthor id="2" name="Andrei Dan" initials="AD" lastIdx="2" clrIdx="1">
    <p:extLst>
      <p:ext uri="{19B8F6BF-5375-455C-9EA6-DF929625EA0E}">
        <p15:presenceInfo xmlns:p15="http://schemas.microsoft.com/office/powerpoint/2012/main" userId="aaf721fbcd9160f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00"/>
    <a:srgbClr val="C70101"/>
    <a:srgbClr val="FF00FF"/>
    <a:srgbClr val="669900"/>
    <a:srgbClr val="F8F8F8"/>
    <a:srgbClr val="0099FF"/>
    <a:srgbClr val="33CCFF"/>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67685" autoAdjust="0"/>
  </p:normalViewPr>
  <p:slideViewPr>
    <p:cSldViewPr>
      <p:cViewPr varScale="1">
        <p:scale>
          <a:sx n="77" d="100"/>
          <a:sy n="77" d="100"/>
        </p:scale>
        <p:origin x="2610" y="84"/>
      </p:cViewPr>
      <p:guideLst>
        <p:guide orient="horz" pos="2160"/>
        <p:guide pos="2880"/>
      </p:guideLst>
    </p:cSldViewPr>
  </p:slideViewPr>
  <p:outlineViewPr>
    <p:cViewPr>
      <p:scale>
        <a:sx n="33" d="100"/>
        <a:sy n="33" d="100"/>
      </p:scale>
      <p:origin x="0" y="3846"/>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82" d="100"/>
          <a:sy n="82" d="100"/>
        </p:scale>
        <p:origin x="-318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4.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3.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1.fntdata"/><Relationship Id="rId38"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b="0">
                <a:latin typeface="Arial" charset="0"/>
                <a:cs typeface="Arial" charset="0"/>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b="0">
                <a:latin typeface="Arial" charset="0"/>
                <a:cs typeface="Arial" charset="0"/>
              </a:defRPr>
            </a:lvl1pPr>
          </a:lstStyle>
          <a:p>
            <a:pPr>
              <a:defRPr/>
            </a:pPr>
            <a:fld id="{5F278282-9835-4F00-B473-A42EEEDA6162}" type="datetimeFigureOut">
              <a:rPr lang="en-US"/>
              <a:pPr>
                <a:defRPr/>
              </a:pPr>
              <a:t>11/4/2021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b="0">
                <a:latin typeface="Arial" charset="0"/>
                <a:cs typeface="Arial" charset="0"/>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b="0" smtClean="0">
                <a:latin typeface="Arial" panose="020B0604020202020204" pitchFamily="34" charset="0"/>
              </a:defRPr>
            </a:lvl1pPr>
          </a:lstStyle>
          <a:p>
            <a:pPr>
              <a:defRPr/>
            </a:pPr>
            <a:fld id="{10F9444F-C79D-4DF0-B7A6-393A510960DB}" type="slidenum">
              <a:rPr lang="en-US" altLang="en-US"/>
              <a:pPr>
                <a:defRPr/>
              </a:pPr>
              <a:t>‹#›</a:t>
            </a:fld>
            <a:endParaRPr lang="en-US" altLang="en-US"/>
          </a:p>
        </p:txBody>
      </p:sp>
    </p:spTree>
    <p:extLst>
      <p:ext uri="{BB962C8B-B14F-4D97-AF65-F5344CB8AC3E}">
        <p14:creationId xmlns:p14="http://schemas.microsoft.com/office/powerpoint/2010/main" val="201010510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a:t>
            </a:fld>
            <a:endParaRPr lang="en-US" altLang="en-US"/>
          </a:p>
        </p:txBody>
      </p:sp>
    </p:spTree>
    <p:extLst>
      <p:ext uri="{BB962C8B-B14F-4D97-AF65-F5344CB8AC3E}">
        <p14:creationId xmlns:p14="http://schemas.microsoft.com/office/powerpoint/2010/main" val="36015654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US" dirty="0"/>
                  <a:t>These are the equations used to determine the state of a neuron at a certain moment.</a:t>
                </a:r>
              </a:p>
              <a:p>
                <a:endParaRPr lang="en-US" dirty="0"/>
              </a:p>
              <a:p>
                <a:pPr algn="l"/>
                <a14:m>
                  <m:oMath xmlns:m="http://schemas.openxmlformats.org/officeDocument/2006/math">
                    <m:r>
                      <a:rPr lang="en-US" sz="1200" smtClean="0">
                        <a:effectLst/>
                        <a:latin typeface="Cambria Math" panose="02040503050406030204" pitchFamily="18" charset="0"/>
                        <a:ea typeface="SimSun" panose="02010600030101010101" pitchFamily="2" charset="-122"/>
                        <a:cs typeface="Times New Roman" panose="02020603050405020304" pitchFamily="18" charset="0"/>
                      </a:rPr>
                      <m:t> </m:t>
                    </m:r>
                    <m:acc>
                      <m:accPr>
                        <m:chr m:val="̃"/>
                        <m:ctrlPr>
                          <a:rPr lang="en-US" sz="1200" i="1">
                            <a:effectLst/>
                            <a:latin typeface="Cambria Math" panose="02040503050406030204" pitchFamily="18" charset="0"/>
                          </a:rPr>
                        </m:ctrlPr>
                      </m:accPr>
                      <m:e>
                        <m:r>
                          <a:rPr lang="en-US" sz="1200" i="1">
                            <a:effectLst/>
                            <a:latin typeface="Cambria Math" panose="02040503050406030204" pitchFamily="18" charset="0"/>
                            <a:ea typeface="SimSun" panose="02010600030101010101" pitchFamily="2" charset="-122"/>
                            <a:cs typeface="Times New Roman" panose="02020603050405020304" pitchFamily="18" charset="0"/>
                          </a:rPr>
                          <m:t>𝑥</m:t>
                        </m:r>
                      </m:e>
                    </m:acc>
                    <m:d>
                      <m:dPr>
                        <m:ctrlPr>
                          <a:rPr lang="en-US" sz="1200" i="1">
                            <a:effectLst/>
                            <a:latin typeface="Cambria Math" panose="02040503050406030204" pitchFamily="18" charset="0"/>
                          </a:rPr>
                        </m:ctrlPr>
                      </m:dPr>
                      <m:e>
                        <m:r>
                          <a:rPr lang="en-US" sz="1200" i="1">
                            <a:effectLst/>
                            <a:latin typeface="Cambria Math" panose="02040503050406030204" pitchFamily="18" charset="0"/>
                            <a:ea typeface="SimSun" panose="02010600030101010101" pitchFamily="2" charset="-122"/>
                            <a:cs typeface="Times New Roman" panose="02020603050405020304" pitchFamily="18" charset="0"/>
                          </a:rPr>
                          <m:t>𝑛</m:t>
                        </m:r>
                      </m:e>
                    </m:d>
                  </m:oMath>
                </a14:m>
                <a:r>
                  <a:rPr lang="en-US" dirty="0"/>
                  <a:t> represents</a:t>
                </a:r>
                <a:r>
                  <a:rPr lang="en-US" baseline="0" dirty="0"/>
                  <a:t> the update, or the state at certain step</a:t>
                </a:r>
              </a:p>
              <a:p>
                <a:pPr algn="l"/>
                <a:endParaRPr lang="en-US" baseline="0" dirty="0"/>
              </a:p>
              <a:p>
                <a:pPr algn="l"/>
                <a:r>
                  <a:rPr lang="en-US" baseline="0" dirty="0"/>
                  <a:t>x(n) the result of the network activation function at a certain step and</a:t>
                </a:r>
              </a:p>
              <a:p>
                <a:pPr algn="l"/>
                <a:endParaRPr lang="en-US" baseline="0" dirty="0"/>
              </a:p>
              <a:p>
                <a:pPr algn="l"/>
                <a:r>
                  <a:rPr lang="en-US" baseline="0" dirty="0"/>
                  <a:t>Y(n) is the value of the output signal at step n.</a:t>
                </a:r>
              </a:p>
              <a:p>
                <a:pPr algn="l"/>
                <a:endParaRPr lang="en-US" baseline="0" dirty="0"/>
              </a:p>
              <a:p>
                <a:pPr algn="l"/>
                <a:r>
                  <a:rPr lang="en-US" baseline="0" dirty="0"/>
                  <a:t>We have input weight matrix (</a:t>
                </a:r>
                <a:r>
                  <a:rPr lang="en-US" baseline="0" dirty="0" err="1"/>
                  <a:t>W_in</a:t>
                </a:r>
                <a:r>
                  <a:rPr lang="en-US" baseline="0" dirty="0"/>
                  <a:t>) and output weight matrix (</a:t>
                </a:r>
                <a:r>
                  <a:rPr lang="en-US" baseline="0" dirty="0" err="1"/>
                  <a:t>W_out</a:t>
                </a:r>
                <a:r>
                  <a:rPr lang="en-US" baseline="0" dirty="0"/>
                  <a:t>), while alpha is the leaking rate ( a = (0,1] )</a:t>
                </a:r>
                <a:endParaRPr lang="en-US" dirty="0"/>
              </a:p>
            </p:txBody>
          </p:sp>
        </mc:Choice>
        <mc:Fallback xmlns="">
          <p:sp>
            <p:nvSpPr>
              <p:cNvPr id="3" name="Notes Placeholder 2"/>
              <p:cNvSpPr>
                <a:spLocks noGrp="1"/>
              </p:cNvSpPr>
              <p:nvPr>
                <p:ph type="body" idx="1"/>
              </p:nvPr>
            </p:nvSpPr>
            <p:spPr/>
            <p:txBody>
              <a:bodyPr/>
              <a:lstStyle/>
              <a:p>
                <a:r>
                  <a:rPr lang="en-US" dirty="0"/>
                  <a:t>These are the equation used to determine the state of a neuron at a certain moment.</a:t>
                </a:r>
              </a:p>
              <a:p>
                <a:endParaRPr lang="en-US" dirty="0"/>
              </a:p>
              <a:p>
                <a:pPr algn="l"/>
                <a:r>
                  <a:rPr lang="en-US" sz="1200" i="0">
                    <a:effectLst/>
                    <a:latin typeface="Cambria Math" panose="02040503050406030204" pitchFamily="18" charset="0"/>
                    <a:ea typeface="SimSun" panose="02010600030101010101" pitchFamily="2" charset="-122"/>
                    <a:cs typeface="Times New Roman" panose="02020603050405020304" pitchFamily="18" charset="0"/>
                  </a:rPr>
                  <a:t> 𝑥 ̃</a:t>
                </a:r>
                <a:r>
                  <a:rPr lang="en-US" sz="1200" i="0">
                    <a:effectLst/>
                    <a:latin typeface="Cambria Math" panose="02040503050406030204" pitchFamily="18" charset="0"/>
                  </a:rPr>
                  <a:t>(</a:t>
                </a:r>
                <a:r>
                  <a:rPr lang="en-US" sz="1200" i="0">
                    <a:effectLst/>
                    <a:latin typeface="Cambria Math" panose="02040503050406030204" pitchFamily="18" charset="0"/>
                    <a:ea typeface="SimSun" panose="02010600030101010101" pitchFamily="2" charset="-122"/>
                    <a:cs typeface="Times New Roman" panose="02020603050405020304" pitchFamily="18" charset="0"/>
                  </a:rPr>
                  <a:t>𝑛)</a:t>
                </a:r>
                <a:r>
                  <a:rPr lang="en-US" dirty="0"/>
                  <a:t> represents</a:t>
                </a:r>
                <a:r>
                  <a:rPr lang="en-US" baseline="0" dirty="0"/>
                  <a:t> the update, or the state at certain step</a:t>
                </a:r>
              </a:p>
              <a:p>
                <a:pPr algn="l"/>
                <a:endParaRPr lang="en-US" baseline="0" dirty="0"/>
              </a:p>
              <a:p>
                <a:pPr algn="l"/>
                <a:r>
                  <a:rPr lang="en-US" baseline="0" dirty="0"/>
                  <a:t>x(n) the result of the network activation function at a certain step and</a:t>
                </a:r>
              </a:p>
              <a:p>
                <a:pPr algn="l"/>
                <a:endParaRPr lang="en-US" baseline="0" dirty="0"/>
              </a:p>
              <a:p>
                <a:pPr algn="l"/>
                <a:r>
                  <a:rPr lang="en-US" baseline="0" dirty="0"/>
                  <a:t>Y(n) is the value of the output signal at </a:t>
                </a:r>
                <a:r>
                  <a:rPr lang="en-US" baseline="0" dirty="0" err="1"/>
                  <a:t>stap</a:t>
                </a:r>
                <a:r>
                  <a:rPr lang="en-US" baseline="0" dirty="0"/>
                  <a:t> n.</a:t>
                </a:r>
              </a:p>
              <a:p>
                <a:pPr algn="l"/>
                <a:endParaRPr lang="en-US" baseline="0" dirty="0"/>
              </a:p>
              <a:p>
                <a:pPr algn="l"/>
                <a:r>
                  <a:rPr lang="en-US" baseline="0" dirty="0"/>
                  <a:t>We have input weight matrix (</a:t>
                </a:r>
                <a:r>
                  <a:rPr lang="en-US" baseline="0" dirty="0" err="1"/>
                  <a:t>W_in</a:t>
                </a:r>
                <a:r>
                  <a:rPr lang="en-US" baseline="0" dirty="0"/>
                  <a:t>) and </a:t>
                </a:r>
                <a:r>
                  <a:rPr lang="en-US" baseline="0" dirty="0" err="1"/>
                  <a:t>outpu</a:t>
                </a:r>
                <a:r>
                  <a:rPr lang="en-US" baseline="0" dirty="0"/>
                  <a:t> weight matrix (</a:t>
                </a:r>
                <a:r>
                  <a:rPr lang="en-US" baseline="0" dirty="0" err="1"/>
                  <a:t>W_out</a:t>
                </a:r>
                <a:r>
                  <a:rPr lang="en-US" baseline="0" dirty="0"/>
                  <a:t>), while alpha is the leaking rate ( a = (0,1] )</a:t>
                </a:r>
                <a:endParaRPr lang="en-US" dirty="0"/>
              </a:p>
            </p:txBody>
          </p:sp>
        </mc:Fallback>
      </mc:AlternateContent>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10</a:t>
            </a:fld>
            <a:endParaRPr lang="en-US" altLang="en-US"/>
          </a:p>
        </p:txBody>
      </p:sp>
    </p:spTree>
    <p:extLst>
      <p:ext uri="{BB962C8B-B14F-4D97-AF65-F5344CB8AC3E}">
        <p14:creationId xmlns:p14="http://schemas.microsoft.com/office/powerpoint/2010/main" val="11820379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a general ESN architecture,  where multiple components can be identified:</a:t>
            </a:r>
          </a:p>
          <a:p>
            <a:endParaRPr lang="en-US" dirty="0"/>
          </a:p>
          <a:p>
            <a:pPr marL="228600" indent="-228600">
              <a:buAutoNum type="arabicPeriod"/>
            </a:pPr>
            <a:r>
              <a:rPr lang="en-US" dirty="0"/>
              <a:t>Input signal and input weights</a:t>
            </a:r>
          </a:p>
          <a:p>
            <a:pPr marL="228600" indent="-228600">
              <a:buAutoNum type="arabicPeriod"/>
            </a:pPr>
            <a:r>
              <a:rPr lang="en-US" dirty="0"/>
              <a:t>Reservoir and internal weights</a:t>
            </a:r>
          </a:p>
          <a:p>
            <a:pPr marL="228600" indent="-228600">
              <a:buAutoNum type="arabicPeriod"/>
            </a:pPr>
            <a:r>
              <a:rPr lang="en-US" dirty="0"/>
              <a:t>Readout and output weights</a:t>
            </a:r>
          </a:p>
          <a:p>
            <a:pPr marL="228600" indent="-228600">
              <a:buAutoNum type="arabicPeriod"/>
            </a:pPr>
            <a:r>
              <a:rPr lang="en-US" dirty="0"/>
              <a:t>Output Signal</a:t>
            </a:r>
          </a:p>
          <a:p>
            <a:pPr marL="228600" indent="-228600">
              <a:buAutoNum type="arabicPeriod"/>
            </a:pPr>
            <a:r>
              <a:rPr lang="en-US" dirty="0"/>
              <a:t>Target Signal</a:t>
            </a:r>
          </a:p>
          <a:p>
            <a:pPr marL="228600" indent="-228600">
              <a:buAutoNum type="arabicPeriod"/>
            </a:pPr>
            <a:endParaRPr lang="en-US" dirty="0"/>
          </a:p>
          <a:p>
            <a:pPr marL="0" indent="0">
              <a:buNone/>
            </a:pPr>
            <a:endParaRPr lang="en-US" dirty="0"/>
          </a:p>
          <a:p>
            <a:pPr marL="0" indent="0">
              <a:buNone/>
            </a:pPr>
            <a:r>
              <a:rPr lang="en-US" dirty="0"/>
              <a:t>Just to mention that the feedback only adjusts output weights, while the reservoir remains constant within the process.</a:t>
            </a:r>
          </a:p>
          <a:p>
            <a:pPr marL="0" indent="0">
              <a:buNone/>
            </a:pPr>
            <a:endParaRPr lang="en-US" dirty="0"/>
          </a:p>
          <a:p>
            <a:pPr marL="0" indent="0">
              <a:buNone/>
            </a:pPr>
            <a:r>
              <a:rPr lang="en-US" dirty="0"/>
              <a:t>From this, we can conclude that this is an advantage of Reservoir Computing networks, because re-initialization time is lower, internal weights being generated only once at startup</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11</a:t>
            </a:fld>
            <a:endParaRPr lang="en-US" altLang="en-US"/>
          </a:p>
        </p:txBody>
      </p:sp>
    </p:spTree>
    <p:extLst>
      <p:ext uri="{BB962C8B-B14F-4D97-AF65-F5344CB8AC3E}">
        <p14:creationId xmlns:p14="http://schemas.microsoft.com/office/powerpoint/2010/main" val="11273199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recall from the previous figure,  ESN is mainly composed by 2 parts: the reservoir and the readouts. In the following few slides, we will talk about reservoirs and how did we used it within the experiments.</a:t>
            </a:r>
            <a:br>
              <a:rPr lang="en-US" dirty="0"/>
            </a:br>
            <a:br>
              <a:rPr lang="en-US" dirty="0"/>
            </a:br>
            <a:r>
              <a:rPr lang="en-US" dirty="0"/>
              <a:t>First one is based on SORM model. This model represents a  square matrix, where each elements determines the state of an neuron at a given moment.</a:t>
            </a:r>
            <a:br>
              <a:rPr lang="en-US" dirty="0"/>
            </a:br>
            <a:br>
              <a:rPr lang="en-US" dirty="0"/>
            </a:br>
            <a:r>
              <a:rPr lang="en-US" dirty="0"/>
              <a:t>The key parameter here is the matrix sparsity, which gives us the minimum number of non-zero elements, such that the matrix remains orthogonal.  According to [9], this number can be deduced using this formula.</a:t>
            </a:r>
          </a:p>
          <a:p>
            <a:endParaRPr lang="en-US" dirty="0"/>
          </a:p>
          <a:p>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12</a:t>
            </a:fld>
            <a:endParaRPr lang="en-US" altLang="en-US"/>
          </a:p>
        </p:txBody>
      </p:sp>
    </p:spTree>
    <p:extLst>
      <p:ext uri="{BB962C8B-B14F-4D97-AF65-F5344CB8AC3E}">
        <p14:creationId xmlns:p14="http://schemas.microsoft.com/office/powerpoint/2010/main" val="24254227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we have de UML diagram of SORM generation process. First, we define the desired Sparsity threshold, as a float number between (0,1], representing the percentage of non-zero elements</a:t>
            </a:r>
          </a:p>
          <a:p>
            <a:endParaRPr lang="en-US" dirty="0"/>
          </a:p>
          <a:p>
            <a:r>
              <a:rPr lang="en-US" dirty="0"/>
              <a:t>Then, a random orthogonal matrix is generated. After computing its sparsity, we compare this value with our defined threshold.</a:t>
            </a:r>
          </a:p>
          <a:p>
            <a:endParaRPr lang="en-US" dirty="0"/>
          </a:p>
          <a:p>
            <a:r>
              <a:rPr lang="en-US" dirty="0"/>
              <a:t> If the values is greater or equal, the matrix is validated, otherwise the process continues.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13</a:t>
            </a:fld>
            <a:endParaRPr lang="en-US" altLang="en-US"/>
          </a:p>
        </p:txBody>
      </p:sp>
    </p:spTree>
    <p:extLst>
      <p:ext uri="{BB962C8B-B14F-4D97-AF65-F5344CB8AC3E}">
        <p14:creationId xmlns:p14="http://schemas.microsoft.com/office/powerpoint/2010/main" val="18510246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reservoir used is the Delay Line Reservoir.</a:t>
            </a:r>
          </a:p>
          <a:p>
            <a:endParaRPr lang="en-US" dirty="0"/>
          </a:p>
          <a:p>
            <a:r>
              <a:rPr lang="en-US" dirty="0"/>
              <a:t>This one is composed by linear units, as it can be seen from the figure in the left. The main property of this architecture is that its internal matrix has non-zero elements only on the lower sub-diagonal.</a:t>
            </a:r>
            <a:br>
              <a:rPr lang="en-US" dirty="0"/>
            </a:br>
            <a:br>
              <a:rPr lang="en-US" dirty="0"/>
            </a:br>
            <a:r>
              <a:rPr lang="en-US" dirty="0"/>
              <a:t>We can see here in the right which is the lower sub-diagonal of a square matrix. </a:t>
            </a:r>
          </a:p>
          <a:p>
            <a:endParaRPr lang="en-US" dirty="0"/>
          </a:p>
          <a:p>
            <a:r>
              <a:rPr lang="en-US" dirty="0"/>
              <a:t>In this simple example, we have a 4x4 square matrix. With red, it is the diagonal, and with green we have the lower sub-diagonal elements.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14</a:t>
            </a:fld>
            <a:endParaRPr lang="en-US" altLang="en-US"/>
          </a:p>
        </p:txBody>
      </p:sp>
    </p:spTree>
    <p:extLst>
      <p:ext uri="{BB962C8B-B14F-4D97-AF65-F5344CB8AC3E}">
        <p14:creationId xmlns:p14="http://schemas.microsoft.com/office/powerpoint/2010/main" val="2788351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Extended Reservoir is the last reservoir type used within this paper, and represents the classical reservoir network, where the matrix is randomly generated without any extra conditions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15</a:t>
            </a:fld>
            <a:endParaRPr lang="en-US" altLang="en-US"/>
          </a:p>
        </p:txBody>
      </p:sp>
    </p:spTree>
    <p:extLst>
      <p:ext uri="{BB962C8B-B14F-4D97-AF65-F5344CB8AC3E}">
        <p14:creationId xmlns:p14="http://schemas.microsoft.com/office/powerpoint/2010/main" val="356585910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Ridge Regression model represent one of the output models tested. It is represented by a vector of weights applied on the output of the reservoir. </a:t>
            </a:r>
          </a:p>
          <a:p>
            <a:endParaRPr lang="en-US" dirty="0"/>
          </a:p>
          <a:p>
            <a:r>
              <a:rPr lang="en-US" dirty="0"/>
              <a:t>It uses an input bias to deal with possible multi-collinearity problems</a:t>
            </a:r>
          </a:p>
          <a:p>
            <a:endParaRPr lang="en-US" dirty="0"/>
          </a:p>
          <a:p>
            <a:endParaRPr lang="en-US" dirty="0"/>
          </a:p>
          <a:p>
            <a:r>
              <a:rPr lang="en-US" dirty="0"/>
              <a:t>[For answers]</a:t>
            </a:r>
          </a:p>
          <a:p>
            <a:endParaRPr lang="en-US" dirty="0"/>
          </a:p>
          <a:p>
            <a:r>
              <a:rPr lang="en-US" dirty="0"/>
              <a:t>What is multi-collinearity? =&gt; Existence of linear relationships among independent variables, which can lead to higher standard errors and in our case, decreasing the predictability capabilities of the model</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16</a:t>
            </a:fld>
            <a:endParaRPr lang="en-US" altLang="en-US"/>
          </a:p>
        </p:txBody>
      </p:sp>
    </p:spTree>
    <p:extLst>
      <p:ext uri="{BB962C8B-B14F-4D97-AF65-F5344CB8AC3E}">
        <p14:creationId xmlns:p14="http://schemas.microsoft.com/office/powerpoint/2010/main" val="36520157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second readout model proposed is Bayes Regression model.</a:t>
            </a:r>
          </a:p>
          <a:p>
            <a:endParaRPr lang="en-US" dirty="0"/>
          </a:p>
          <a:p>
            <a:r>
              <a:rPr lang="en-US" dirty="0"/>
              <a:t>The advantage of this one against the classical Ridge Regression model is that it solves the insufficient data problem, by defining priori weights using Bayes rule</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17</a:t>
            </a:fld>
            <a:endParaRPr lang="en-US" altLang="en-US"/>
          </a:p>
        </p:txBody>
      </p:sp>
    </p:spTree>
    <p:extLst>
      <p:ext uri="{BB962C8B-B14F-4D97-AF65-F5344CB8AC3E}">
        <p14:creationId xmlns:p14="http://schemas.microsoft.com/office/powerpoint/2010/main" val="12704508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want to present you the experiments and then to compare the results.</a:t>
            </a:r>
          </a:p>
          <a:p>
            <a:endParaRPr lang="en-US" dirty="0"/>
          </a:p>
          <a:p>
            <a:r>
              <a:rPr lang="en-US" dirty="0"/>
              <a:t>As input data, a public dataset was used, consisting of bitrate and packet rate timeseries values.</a:t>
            </a:r>
          </a:p>
          <a:p>
            <a:endParaRPr lang="en-US" dirty="0"/>
          </a:p>
          <a:p>
            <a:r>
              <a:rPr lang="en-US" dirty="0"/>
              <a:t>There will be two different scenarios tested : short-time prediction (meaning a few seconds ahead), and long-term prediction (a few minutes ahead)</a:t>
            </a:r>
          </a:p>
          <a:p>
            <a:endParaRPr lang="en-US" dirty="0"/>
          </a:p>
          <a:p>
            <a:r>
              <a:rPr lang="en-US" dirty="0"/>
              <a:t>The criteria used to compare the results of each configuration is based on : </a:t>
            </a:r>
          </a:p>
          <a:p>
            <a:endParaRPr lang="en-US" dirty="0"/>
          </a:p>
          <a:p>
            <a:pPr marL="228600" indent="-228600">
              <a:buAutoNum type="arabicPeriod"/>
            </a:pPr>
            <a:r>
              <a:rPr lang="en-US" dirty="0"/>
              <a:t>RMSE</a:t>
            </a:r>
          </a:p>
          <a:p>
            <a:pPr marL="228600" indent="-228600">
              <a:buAutoNum type="arabicPeriod"/>
            </a:pPr>
            <a:r>
              <a:rPr lang="en-US" dirty="0"/>
              <a:t>Training time</a:t>
            </a:r>
          </a:p>
          <a:p>
            <a:pPr marL="228600" indent="-228600">
              <a:buAutoNum type="arabicPeriod"/>
            </a:pPr>
            <a:r>
              <a:rPr lang="en-US" dirty="0"/>
              <a:t>Prediction time</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18</a:t>
            </a:fld>
            <a:endParaRPr lang="en-US" altLang="en-US"/>
          </a:p>
        </p:txBody>
      </p:sp>
    </p:spTree>
    <p:extLst>
      <p:ext uri="{BB962C8B-B14F-4D97-AF65-F5344CB8AC3E}">
        <p14:creationId xmlns:p14="http://schemas.microsoft.com/office/powerpoint/2010/main" val="32005053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ESN architecture evaluated is defined as a multi-parameter configuration. One configuration is composed by:</a:t>
            </a:r>
          </a:p>
          <a:p>
            <a:endParaRPr lang="en-US" dirty="0"/>
          </a:p>
          <a:p>
            <a:pPr marL="228600" indent="-228600">
              <a:buAutoNum type="arabicPeriod"/>
            </a:pPr>
            <a:r>
              <a:rPr lang="en-US" dirty="0"/>
              <a:t>Number of input layer neurons [5,50]</a:t>
            </a:r>
          </a:p>
          <a:p>
            <a:pPr marL="228600" indent="-228600">
              <a:buAutoNum type="arabicPeriod"/>
            </a:pPr>
            <a:r>
              <a:rPr lang="en-US" dirty="0"/>
              <a:t>Number of output layers: 1</a:t>
            </a:r>
          </a:p>
          <a:p>
            <a:pPr marL="228600" indent="-228600">
              <a:buAutoNum type="arabicPeriod"/>
            </a:pPr>
            <a:r>
              <a:rPr lang="en-US" dirty="0"/>
              <a:t>Reservoir network size [50,1000]</a:t>
            </a:r>
          </a:p>
          <a:p>
            <a:pPr marL="228600" indent="-228600">
              <a:buAutoNum type="arabicPeriod"/>
            </a:pPr>
            <a:r>
              <a:rPr lang="en-US" dirty="0"/>
              <a:t>Spectral radius: [0.1, 0.9]</a:t>
            </a:r>
          </a:p>
          <a:p>
            <a:pPr marL="228600" indent="-228600">
              <a:buAutoNum type="arabicPeriod"/>
            </a:pPr>
            <a:r>
              <a:rPr lang="en-US" dirty="0"/>
              <a:t>Activation function: Sigmoid, ReLU, tanh</a:t>
            </a:r>
          </a:p>
          <a:p>
            <a:pPr marL="228600" indent="-228600">
              <a:buAutoNum type="arabicPeriod"/>
            </a:pPr>
            <a:r>
              <a:rPr lang="en-US" dirty="0"/>
              <a:t>Reservoir density: [0.1, 0.9] – used for SORM</a:t>
            </a:r>
          </a:p>
          <a:p>
            <a:pPr marL="228600" indent="-228600">
              <a:buAutoNum type="arabicPeriod"/>
            </a:pPr>
            <a:endParaRPr lang="en-US" dirty="0"/>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19</a:t>
            </a:fld>
            <a:endParaRPr lang="en-US" altLang="en-US"/>
          </a:p>
        </p:txBody>
      </p:sp>
    </p:spTree>
    <p:extLst>
      <p:ext uri="{BB962C8B-B14F-4D97-AF65-F5344CB8AC3E}">
        <p14:creationId xmlns:p14="http://schemas.microsoft.com/office/powerpoint/2010/main" val="3608923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agenda of this presentation.</a:t>
            </a:r>
          </a:p>
          <a:p>
            <a:endParaRPr lang="en-US" dirty="0"/>
          </a:p>
          <a:p>
            <a:r>
              <a:rPr lang="en-US" dirty="0"/>
              <a:t>First a short Introduction. Then Reservoir Computing principles are presented.</a:t>
            </a:r>
          </a:p>
          <a:p>
            <a:endParaRPr lang="en-US" dirty="0"/>
          </a:p>
          <a:p>
            <a:r>
              <a:rPr lang="en-US" dirty="0"/>
              <a:t>We will continue with the configurations used for network traffic predictions will be presented.</a:t>
            </a:r>
          </a:p>
          <a:p>
            <a:endParaRPr lang="en-US" dirty="0"/>
          </a:p>
          <a:p>
            <a:r>
              <a:rPr lang="en-US" dirty="0"/>
              <a:t>In the end, the experimental results and conclusions.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a:t>
            </a:fld>
            <a:endParaRPr lang="en-US" altLang="en-US"/>
          </a:p>
        </p:txBody>
      </p:sp>
    </p:spTree>
    <p:extLst>
      <p:ext uri="{BB962C8B-B14F-4D97-AF65-F5344CB8AC3E}">
        <p14:creationId xmlns:p14="http://schemas.microsoft.com/office/powerpoint/2010/main" val="1470657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Before discussing the experiments and the results, I want to mention that, because we are going to present prediction results, where some timestamps are included, we need to specify the machine configuration that was used. The following hardware configuration was used:</a:t>
            </a:r>
            <a:br>
              <a:rPr lang="en-US" dirty="0"/>
            </a:br>
            <a:br>
              <a:rPr lang="en-US" dirty="0"/>
            </a:br>
            <a:r>
              <a:rPr lang="en-US" dirty="0"/>
              <a:t>Windows 10 Pro, ….</a:t>
            </a:r>
          </a:p>
          <a:p>
            <a:endParaRPr lang="en-US" dirty="0"/>
          </a:p>
          <a:p>
            <a:r>
              <a:rPr lang="en-US" dirty="0"/>
              <a:t>Because absolute values of some of the results can be influenced by hardware capacity, the differences between them are to be considered. The final goal is to determine which ESN configuration performs better with respect to  the others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20</a:t>
            </a:fld>
            <a:endParaRPr lang="en-US" altLang="en-US"/>
          </a:p>
        </p:txBody>
      </p:sp>
    </p:spTree>
    <p:extLst>
      <p:ext uri="{BB962C8B-B14F-4D97-AF65-F5344CB8AC3E}">
        <p14:creationId xmlns:p14="http://schemas.microsoft.com/office/powerpoint/2010/main" val="25612920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Ok, first results presented are related to Long Term Prediction. There are 6 different configurations tested, ones highlighted in blue.  We need to mention that all 6 configurations performed better in terms of RMSE, training and prediction time, compared with classical ESN and other popular prediction models (LSTM, CNN, SARIMA).</a:t>
            </a:r>
          </a:p>
          <a:p>
            <a:endParaRPr lang="en-US" dirty="0"/>
          </a:p>
          <a:p>
            <a:r>
              <a:rPr lang="en-US" dirty="0"/>
              <a:t>Regarding Data rate prediction, Extended Reservoir with Ridge Regression readout performed better.</a:t>
            </a:r>
          </a:p>
          <a:p>
            <a:endParaRPr lang="en-US" dirty="0"/>
          </a:p>
          <a:p>
            <a:r>
              <a:rPr lang="en-US" dirty="0"/>
              <a:t>On the other hand, SORM network was better in case of packet rate prediction. </a:t>
            </a:r>
          </a:p>
          <a:p>
            <a:endParaRPr lang="en-US" dirty="0"/>
          </a:p>
          <a:p>
            <a:r>
              <a:rPr lang="en-US" dirty="0"/>
              <a:t>We will see each configuration and the results on the next slide.</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21</a:t>
            </a:fld>
            <a:endParaRPr lang="en-US" altLang="en-US"/>
          </a:p>
        </p:txBody>
      </p:sp>
    </p:spTree>
    <p:extLst>
      <p:ext uri="{BB962C8B-B14F-4D97-AF65-F5344CB8AC3E}">
        <p14:creationId xmlns:p14="http://schemas.microsoft.com/office/powerpoint/2010/main" val="15657429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configuration that performed the best for long term prediction data rate has the following configuration:</a:t>
            </a:r>
          </a:p>
          <a:p>
            <a:endParaRPr lang="en-US" dirty="0"/>
          </a:p>
          <a:p>
            <a:pPr marL="228600" indent="-228600">
              <a:buAutoNum type="arabicPeriod"/>
            </a:pPr>
            <a:r>
              <a:rPr lang="en-US" dirty="0"/>
              <a:t>Input layer size: 15</a:t>
            </a:r>
          </a:p>
          <a:p>
            <a:pPr marL="228600" indent="-228600">
              <a:buAutoNum type="arabicPeriod"/>
            </a:pPr>
            <a:r>
              <a:rPr lang="en-US" dirty="0"/>
              <a:t>Matrix size: 50 x 50</a:t>
            </a:r>
          </a:p>
          <a:p>
            <a:pPr marL="228600" indent="-228600">
              <a:buAutoNum type="arabicPeriod"/>
            </a:pPr>
            <a:r>
              <a:rPr lang="en-US" dirty="0"/>
              <a:t>Spectral radius: 0.6</a:t>
            </a:r>
          </a:p>
          <a:p>
            <a:pPr marL="228600" indent="-228600">
              <a:buAutoNum type="arabicPeriod"/>
            </a:pPr>
            <a:r>
              <a:rPr lang="en-US" dirty="0"/>
              <a:t>Activation function: Sigmoid</a:t>
            </a:r>
          </a:p>
          <a:p>
            <a:pPr marL="228600" indent="-228600">
              <a:buAutoNum type="arabicPeriod"/>
            </a:pPr>
            <a:endParaRPr lang="en-US" dirty="0"/>
          </a:p>
          <a:p>
            <a:pPr marL="0" indent="0">
              <a:buNone/>
            </a:pPr>
            <a:r>
              <a:rPr lang="en-US" dirty="0"/>
              <a:t>In the output graphic, the red signal is the predicted one, and follows very close the original signal</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22</a:t>
            </a:fld>
            <a:endParaRPr lang="en-US" altLang="en-US"/>
          </a:p>
        </p:txBody>
      </p:sp>
    </p:spTree>
    <p:extLst>
      <p:ext uri="{BB962C8B-B14F-4D97-AF65-F5344CB8AC3E}">
        <p14:creationId xmlns:p14="http://schemas.microsoft.com/office/powerpoint/2010/main" val="7877562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configuration that performed the best for long term prediction packet rate has the following configuration:</a:t>
            </a:r>
          </a:p>
          <a:p>
            <a:endParaRPr lang="en-US" dirty="0"/>
          </a:p>
          <a:p>
            <a:pPr marL="228600" indent="-228600">
              <a:buAutoNum type="arabicPeriod"/>
            </a:pPr>
            <a:r>
              <a:rPr lang="en-US" dirty="0"/>
              <a:t>Input layer size: 5</a:t>
            </a:r>
          </a:p>
          <a:p>
            <a:pPr marL="228600" indent="-228600">
              <a:buAutoNum type="arabicPeriod"/>
            </a:pPr>
            <a:r>
              <a:rPr lang="en-US" dirty="0"/>
              <a:t>Matrix size: 200 x 200</a:t>
            </a:r>
          </a:p>
          <a:p>
            <a:pPr marL="228600" indent="-228600">
              <a:buAutoNum type="arabicPeriod"/>
            </a:pPr>
            <a:r>
              <a:rPr lang="en-US" dirty="0"/>
              <a:t>Spectral radius: 0.7</a:t>
            </a:r>
          </a:p>
          <a:p>
            <a:pPr marL="228600" indent="-228600">
              <a:buAutoNum type="arabicPeriod"/>
            </a:pPr>
            <a:r>
              <a:rPr lang="en-US" dirty="0"/>
              <a:t>Sparsity: 80%</a:t>
            </a:r>
          </a:p>
          <a:p>
            <a:pPr marL="228600" indent="-228600">
              <a:buAutoNum type="arabicPeriod"/>
            </a:pPr>
            <a:endParaRPr lang="en-US" dirty="0"/>
          </a:p>
          <a:p>
            <a:pPr marL="0" indent="0">
              <a:buNone/>
            </a:pPr>
            <a:r>
              <a:rPr lang="en-US" dirty="0"/>
              <a:t>In the output graphic, the red signal is the predicted one and the likeliness with the original signal can be seen.</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23</a:t>
            </a:fld>
            <a:endParaRPr lang="en-US" altLang="en-US"/>
          </a:p>
        </p:txBody>
      </p:sp>
    </p:spTree>
    <p:extLst>
      <p:ext uri="{BB962C8B-B14F-4D97-AF65-F5344CB8AC3E}">
        <p14:creationId xmlns:p14="http://schemas.microsoft.com/office/powerpoint/2010/main" val="2614154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terms of short term prediction, the same two models performed the best.  </a:t>
            </a:r>
          </a:p>
          <a:p>
            <a:endParaRPr lang="en-US" dirty="0"/>
          </a:p>
          <a:p>
            <a:r>
              <a:rPr lang="en-US" dirty="0"/>
              <a:t>For data rate prediction, Extended Reservoir performed better, while at packet rate, the results are similar in terms of RMSE (103 vs 105).</a:t>
            </a:r>
          </a:p>
          <a:p>
            <a:endParaRPr lang="en-US" dirty="0"/>
          </a:p>
          <a:p>
            <a:r>
              <a:rPr lang="en-US" dirty="0"/>
              <a:t>As an observation here, SORM matrix obtained a much lower training time (0.001 vs 0.098), which makes it the winner here.</a:t>
            </a:r>
          </a:p>
          <a:p>
            <a:endParaRPr lang="en-US" dirty="0"/>
          </a:p>
          <a:p>
            <a:r>
              <a:rPr lang="en-US" dirty="0"/>
              <a:t>As a comparison with classical models, SARIMA has a close RMSE values of 106.2, but training and prediction time values are much higher than SORM</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24</a:t>
            </a:fld>
            <a:endParaRPr lang="en-US" altLang="en-US"/>
          </a:p>
        </p:txBody>
      </p:sp>
    </p:spTree>
    <p:extLst>
      <p:ext uri="{BB962C8B-B14F-4D97-AF65-F5344CB8AC3E}">
        <p14:creationId xmlns:p14="http://schemas.microsoft.com/office/powerpoint/2010/main" val="42949076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configuration that performed the best for short term prediction data rate has the following configuration:</a:t>
            </a:r>
          </a:p>
          <a:p>
            <a:endParaRPr lang="en-US" dirty="0"/>
          </a:p>
          <a:p>
            <a:pPr marL="228600" indent="-228600">
              <a:buAutoNum type="arabicPeriod"/>
            </a:pPr>
            <a:r>
              <a:rPr lang="en-US" dirty="0"/>
              <a:t>Input layer size: 15</a:t>
            </a:r>
          </a:p>
          <a:p>
            <a:pPr marL="228600" indent="-228600">
              <a:buAutoNum type="arabicPeriod"/>
            </a:pPr>
            <a:r>
              <a:rPr lang="en-US" dirty="0"/>
              <a:t>Matrix size: 50 x 50</a:t>
            </a:r>
          </a:p>
          <a:p>
            <a:pPr marL="228600" indent="-228600">
              <a:buAutoNum type="arabicPeriod"/>
            </a:pPr>
            <a:r>
              <a:rPr lang="en-US" dirty="0"/>
              <a:t>Spectral radius: 0.5</a:t>
            </a:r>
          </a:p>
          <a:p>
            <a:pPr marL="228600" indent="-228600">
              <a:buAutoNum type="arabicPeriod"/>
            </a:pPr>
            <a:r>
              <a:rPr lang="en-US" dirty="0"/>
              <a:t>Activation function: Sigmoid</a:t>
            </a:r>
          </a:p>
          <a:p>
            <a:pPr marL="228600" indent="-228600">
              <a:buAutoNum type="arabicPeriod"/>
            </a:pPr>
            <a:endParaRPr lang="en-US" dirty="0"/>
          </a:p>
          <a:p>
            <a:pPr marL="0" indent="0">
              <a:buNone/>
            </a:pPr>
            <a:r>
              <a:rPr lang="en-US" dirty="0"/>
              <a:t>In the output graphic, the red signal is the predicted one, and follows very close the original signal</a:t>
            </a:r>
          </a:p>
          <a:p>
            <a:pPr marL="228600" indent="-228600">
              <a:buAutoNum type="arabicPeriod"/>
            </a:pPr>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25</a:t>
            </a:fld>
            <a:endParaRPr lang="en-US" altLang="en-US"/>
          </a:p>
        </p:txBody>
      </p:sp>
    </p:spTree>
    <p:extLst>
      <p:ext uri="{BB962C8B-B14F-4D97-AF65-F5344CB8AC3E}">
        <p14:creationId xmlns:p14="http://schemas.microsoft.com/office/powerpoint/2010/main" val="32444478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configuration that performed the best for short term prediction packet rate has the following configuration:</a:t>
            </a:r>
          </a:p>
          <a:p>
            <a:endParaRPr lang="en-US" dirty="0"/>
          </a:p>
          <a:p>
            <a:pPr marL="228600" indent="-228600">
              <a:buAutoNum type="arabicPeriod"/>
            </a:pPr>
            <a:r>
              <a:rPr lang="en-US" dirty="0"/>
              <a:t>Input layer size: 5</a:t>
            </a:r>
          </a:p>
          <a:p>
            <a:pPr marL="228600" indent="-228600">
              <a:buAutoNum type="arabicPeriod"/>
            </a:pPr>
            <a:r>
              <a:rPr lang="en-US" dirty="0"/>
              <a:t>Matrix size: 50 x 50</a:t>
            </a:r>
          </a:p>
          <a:p>
            <a:pPr marL="228600" indent="-228600">
              <a:buAutoNum type="arabicPeriod"/>
            </a:pPr>
            <a:r>
              <a:rPr lang="en-US" dirty="0"/>
              <a:t>Spectral radius: 0.1</a:t>
            </a:r>
          </a:p>
          <a:p>
            <a:pPr marL="228600" indent="-228600">
              <a:buAutoNum type="arabicPeriod"/>
            </a:pPr>
            <a:r>
              <a:rPr lang="en-US" dirty="0"/>
              <a:t>Sparsity: 70%</a:t>
            </a:r>
          </a:p>
          <a:p>
            <a:pPr marL="228600" indent="-228600">
              <a:buAutoNum type="arabicPeriod"/>
            </a:pPr>
            <a:endParaRPr lang="en-US" dirty="0"/>
          </a:p>
          <a:p>
            <a:pPr marL="0" indent="0">
              <a:buNone/>
            </a:pPr>
            <a:r>
              <a:rPr lang="en-US" dirty="0"/>
              <a:t>In the output graphic, the red signal is the predicted one and the likeliness with the original signal can be seen.</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26</a:t>
            </a:fld>
            <a:endParaRPr lang="en-US" altLang="en-US"/>
          </a:p>
        </p:txBody>
      </p:sp>
    </p:spTree>
    <p:extLst>
      <p:ext uri="{BB962C8B-B14F-4D97-AF65-F5344CB8AC3E}">
        <p14:creationId xmlns:p14="http://schemas.microsoft.com/office/powerpoint/2010/main" val="2240935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a few remarks related to overall experiments and other results.</a:t>
            </a:r>
          </a:p>
          <a:p>
            <a:endParaRPr lang="en-US" dirty="0"/>
          </a:p>
          <a:p>
            <a:r>
              <a:rPr lang="en-US" dirty="0"/>
              <a:t>All ESN configuration parameters can influence the results, but from the experiments, we can say that activation function has a higher influence, along with sparsity coefficient for SORM model</a:t>
            </a:r>
          </a:p>
          <a:p>
            <a:endParaRPr lang="en-US" dirty="0"/>
          </a:p>
          <a:p>
            <a:r>
              <a:rPr lang="en-US" dirty="0"/>
              <a:t>Regarding activation functions, Sigmoid provided better results in terms of RMSE, while training and prediction time was similar also in case of Hyperbolic tangent one.</a:t>
            </a:r>
          </a:p>
          <a:p>
            <a:endParaRPr lang="en-US" dirty="0"/>
          </a:p>
          <a:p>
            <a:r>
              <a:rPr lang="en-US" dirty="0"/>
              <a:t>The third activation function, ReLU, offer better time indicators in some cases (training time and prediction time), but significantly lower RMSE, and that is why Sigmoid was the winner</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27</a:t>
            </a:fld>
            <a:endParaRPr lang="en-US" altLang="en-US"/>
          </a:p>
        </p:txBody>
      </p:sp>
    </p:spTree>
    <p:extLst>
      <p:ext uri="{BB962C8B-B14F-4D97-AF65-F5344CB8AC3E}">
        <p14:creationId xmlns:p14="http://schemas.microsoft.com/office/powerpoint/2010/main" val="3451395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dirty="0"/>
              <a:t>What was accomplished?</a:t>
            </a:r>
            <a:br>
              <a:rPr lang="en-US" dirty="0"/>
            </a:br>
            <a:br>
              <a:rPr lang="en-US" dirty="0"/>
            </a:br>
            <a:r>
              <a:rPr lang="en-US" dirty="0"/>
              <a:t>We tested prediction capabilities for different ESN configurations. Three reservoir models and two readouts were used</a:t>
            </a:r>
          </a:p>
          <a:p>
            <a:endParaRPr lang="en-US" dirty="0"/>
          </a:p>
          <a:p>
            <a:r>
              <a:rPr lang="en-US" dirty="0"/>
              <a:t>The output results were compared with other classical algorithms like CNN, LSTM or SARIMA, in terms of RMSE, training and prediction time.</a:t>
            </a:r>
          </a:p>
          <a:p>
            <a:endParaRPr lang="en-US" dirty="0"/>
          </a:p>
          <a:p>
            <a:r>
              <a:rPr lang="en-US" dirty="0"/>
              <a:t>What we want to do next?</a:t>
            </a:r>
          </a:p>
          <a:p>
            <a:endParaRPr lang="en-US" dirty="0"/>
          </a:p>
          <a:p>
            <a:r>
              <a:rPr lang="en-US" dirty="0"/>
              <a:t>The next goal here is to test the SORM matrix reservoir using real data from a network</a:t>
            </a:r>
          </a:p>
          <a:p>
            <a:endParaRPr lang="en-US" dirty="0"/>
          </a:p>
          <a:p>
            <a:r>
              <a:rPr lang="en-US" dirty="0"/>
              <a:t>And then, to try and integrate the model with QC, to speed up the training and the prediction time</a:t>
            </a:r>
          </a:p>
          <a:p>
            <a:endParaRPr lang="en-US" dirty="0"/>
          </a:p>
          <a:p>
            <a:endParaRPr lang="en-US" dirty="0"/>
          </a:p>
          <a:p>
            <a:r>
              <a:rPr lang="en-US" dirty="0"/>
              <a:t>[For answers]</a:t>
            </a:r>
          </a:p>
          <a:p>
            <a:endParaRPr lang="en-US" dirty="0"/>
          </a:p>
          <a:p>
            <a:r>
              <a:rPr lang="en-US" dirty="0"/>
              <a:t>Why QC =&gt; because it is good for high order computing equations =&gt; in this case, all matrix calculus can be done on quantum computers to speed up the initialization and re-configuration of weights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28</a:t>
            </a:fld>
            <a:endParaRPr lang="en-US" altLang="en-US"/>
          </a:p>
        </p:txBody>
      </p:sp>
    </p:spTree>
    <p:extLst>
      <p:ext uri="{BB962C8B-B14F-4D97-AF65-F5344CB8AC3E}">
        <p14:creationId xmlns:p14="http://schemas.microsoft.com/office/powerpoint/2010/main" val="5418597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30</a:t>
            </a:fld>
            <a:endParaRPr lang="en-US" altLang="en-US"/>
          </a:p>
        </p:txBody>
      </p:sp>
    </p:spTree>
    <p:extLst>
      <p:ext uri="{BB962C8B-B14F-4D97-AF65-F5344CB8AC3E}">
        <p14:creationId xmlns:p14="http://schemas.microsoft.com/office/powerpoint/2010/main" val="3898727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0" dirty="0"/>
              <a:t>Data are the most valuable resource of nowadays. This is the premise from which we start. Thinking about this, we need to put the next question:</a:t>
            </a:r>
            <a:br>
              <a:rPr lang="en-US" b="0" dirty="0"/>
            </a:br>
            <a:br>
              <a:rPr lang="en-US" b="0" dirty="0"/>
            </a:br>
            <a:r>
              <a:rPr lang="en-US" b="0" dirty="0"/>
              <a:t>How do we manage all this data?</a:t>
            </a:r>
          </a:p>
          <a:p>
            <a:endParaRPr lang="en-US" b="0" dirty="0"/>
          </a:p>
          <a:p>
            <a:r>
              <a:rPr lang="en-US" b="0" dirty="0"/>
              <a:t>There are 2 aspects that I want to emphasis here, one is Data Analysis and the other one is Traffic Prediction.</a:t>
            </a:r>
            <a:br>
              <a:rPr lang="en-US" b="0" dirty="0"/>
            </a:br>
            <a:br>
              <a:rPr lang="en-US" b="0" dirty="0"/>
            </a:br>
            <a:r>
              <a:rPr lang="en-US" b="0" dirty="0"/>
              <a:t>Data analysis is the process of cleaning and modeling data in such way to get useful information from it. Further, it can be used to improve:</a:t>
            </a:r>
          </a:p>
          <a:p>
            <a:br>
              <a:rPr lang="en-US" b="0" dirty="0"/>
            </a:br>
            <a:r>
              <a:rPr lang="en-US" b="0" dirty="0"/>
              <a:t>1. Network security</a:t>
            </a:r>
          </a:p>
          <a:p>
            <a:r>
              <a:rPr lang="en-US" b="0" dirty="0"/>
              <a:t>2. User`s Quality of Experience</a:t>
            </a:r>
          </a:p>
          <a:p>
            <a:endParaRPr lang="en-US" b="0" dirty="0"/>
          </a:p>
          <a:p>
            <a:r>
              <a:rPr lang="en-US" b="0" dirty="0"/>
              <a:t>According to [1], Traffic Prediction is a form of advanced data analytics which can be used to forecast events based on historical data. Most used techniques are:</a:t>
            </a:r>
            <a:br>
              <a:rPr lang="en-US" b="0" dirty="0"/>
            </a:br>
            <a:br>
              <a:rPr lang="en-US" b="0" dirty="0"/>
            </a:br>
            <a:r>
              <a:rPr lang="en-US" b="0" dirty="0"/>
              <a:t>1. Neural Networks</a:t>
            </a:r>
          </a:p>
          <a:p>
            <a:r>
              <a:rPr lang="en-US" b="0" dirty="0"/>
              <a:t>2. Machine Learning</a:t>
            </a:r>
          </a:p>
          <a:p>
            <a:r>
              <a:rPr lang="en-US" b="0" dirty="0"/>
              <a:t>3. Statistical algorithms</a:t>
            </a:r>
          </a:p>
          <a:p>
            <a:r>
              <a:rPr lang="en-US" b="0" dirty="0"/>
              <a:t>4. Data mining</a:t>
            </a:r>
          </a:p>
          <a:p>
            <a:endParaRPr lang="en-US" b="0" dirty="0"/>
          </a:p>
          <a:p>
            <a:r>
              <a:rPr lang="en-US" b="0" dirty="0"/>
              <a:t>The present paper focuses on network traffic prediction concept, using neural networks architectures.</a:t>
            </a:r>
          </a:p>
          <a:p>
            <a:endParaRPr lang="en-US" b="0" dirty="0"/>
          </a:p>
          <a:p>
            <a:r>
              <a:rPr lang="en-US" b="0" dirty="0"/>
              <a:t> </a:t>
            </a:r>
            <a:br>
              <a:rPr lang="en-US" b="0" dirty="0"/>
            </a:br>
            <a:r>
              <a:rPr lang="en-US" b="0" dirty="0"/>
              <a:t>	</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3</a:t>
            </a:fld>
            <a:endParaRPr lang="en-US" altLang="en-US"/>
          </a:p>
        </p:txBody>
      </p:sp>
    </p:spTree>
    <p:extLst>
      <p:ext uri="{BB962C8B-B14F-4D97-AF65-F5344CB8AC3E}">
        <p14:creationId xmlns:p14="http://schemas.microsoft.com/office/powerpoint/2010/main" val="44545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Why do we need Traffic prediction?</a:t>
            </a:r>
          </a:p>
          <a:p>
            <a:endParaRPr lang="en-US" dirty="0"/>
          </a:p>
          <a:p>
            <a:r>
              <a:rPr lang="en-US" dirty="0"/>
              <a:t>The motivation of this paper is that we can use  network traffic prediction algorithms for:</a:t>
            </a:r>
          </a:p>
          <a:p>
            <a:endParaRPr lang="en-US" dirty="0"/>
          </a:p>
          <a:p>
            <a:pPr marL="228600" indent="-228600">
              <a:buAutoNum type="arabicPeriod"/>
            </a:pPr>
            <a:r>
              <a:rPr lang="en-US" dirty="0"/>
              <a:t>security actions (mitigation) </a:t>
            </a:r>
          </a:p>
          <a:p>
            <a:pPr marL="228600" indent="-228600">
              <a:buAutoNum type="arabicPeriod"/>
            </a:pPr>
            <a:r>
              <a:rPr lang="en-US" dirty="0"/>
              <a:t>adjusting network parameters to maintain user expectances</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4</a:t>
            </a:fld>
            <a:endParaRPr lang="en-US" altLang="en-US"/>
          </a:p>
        </p:txBody>
      </p:sp>
    </p:spTree>
    <p:extLst>
      <p:ext uri="{BB962C8B-B14F-4D97-AF65-F5344CB8AC3E}">
        <p14:creationId xmlns:p14="http://schemas.microsoft.com/office/powerpoint/2010/main" val="945902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solution for the problems presented previously are based on the following concepts:</a:t>
            </a:r>
          </a:p>
          <a:p>
            <a:endParaRPr lang="en-US" dirty="0"/>
          </a:p>
          <a:p>
            <a:r>
              <a:rPr lang="en-US" dirty="0"/>
              <a:t>ESN as neural network architecture. </a:t>
            </a:r>
          </a:p>
          <a:p>
            <a:endParaRPr lang="en-US" dirty="0"/>
          </a:p>
          <a:p>
            <a:r>
              <a:rPr lang="en-US" dirty="0"/>
              <a:t>Starting from here, a traffic prediction algorithm can be used to predict temporal data. Different configurations will be tested, having in mind 2 goals:</a:t>
            </a:r>
            <a:br>
              <a:rPr lang="en-US" dirty="0"/>
            </a:br>
            <a:br>
              <a:rPr lang="en-US" dirty="0"/>
            </a:br>
            <a:r>
              <a:rPr lang="en-US" dirty="0"/>
              <a:t>1. Maintain RMSE as low as possible</a:t>
            </a:r>
          </a:p>
          <a:p>
            <a:r>
              <a:rPr lang="en-US" dirty="0"/>
              <a:t>2. Decrease the training and prediction time values.</a:t>
            </a:r>
          </a:p>
          <a:p>
            <a:endParaRPr lang="en-US" dirty="0"/>
          </a:p>
          <a:p>
            <a:r>
              <a:rPr lang="en-US" dirty="0"/>
              <a:t>The results are compared with traditional prediction models: CNN, SARIMA and LSTM</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5</a:t>
            </a:fld>
            <a:endParaRPr lang="en-US" altLang="en-US"/>
          </a:p>
        </p:txBody>
      </p:sp>
    </p:spTree>
    <p:extLst>
      <p:ext uri="{BB962C8B-B14F-4D97-AF65-F5344CB8AC3E}">
        <p14:creationId xmlns:p14="http://schemas.microsoft.com/office/powerpoint/2010/main" val="1655812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Reservoir Computing is a type of RNN, which according to IBM are “ An artificial neural network which use sequential data or time series.</a:t>
            </a:r>
          </a:p>
          <a:p>
            <a:endParaRPr lang="en-US" dirty="0"/>
          </a:p>
          <a:p>
            <a:r>
              <a:rPr lang="en-US" dirty="0"/>
              <a:t>The main difference between RNN and FFNN is that the classical FFNN network has independent input and output values, while in RNN the output at a certain step is dependent on the previous values. In this way, RNN networks are also called “networks with memory”</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6</a:t>
            </a:fld>
            <a:endParaRPr lang="en-US" altLang="en-US"/>
          </a:p>
        </p:txBody>
      </p:sp>
    </p:spTree>
    <p:extLst>
      <p:ext uri="{BB962C8B-B14F-4D97-AF65-F5344CB8AC3E}">
        <p14:creationId xmlns:p14="http://schemas.microsoft.com/office/powerpoint/2010/main" val="35743999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General characteristics of a neural network are the followings:</a:t>
            </a:r>
          </a:p>
          <a:p>
            <a:endParaRPr lang="en-US" dirty="0"/>
          </a:p>
          <a:p>
            <a:pPr marL="228600" indent="-228600">
              <a:buAutoNum type="arabicPeriod"/>
            </a:pPr>
            <a:r>
              <a:rPr lang="en-US" dirty="0"/>
              <a:t>Input signal</a:t>
            </a:r>
          </a:p>
          <a:p>
            <a:pPr marL="228600" indent="-228600">
              <a:buAutoNum type="arabicPeriod"/>
            </a:pPr>
            <a:r>
              <a:rPr lang="en-US" dirty="0"/>
              <a:t>Internal network (or hidden layers)</a:t>
            </a:r>
          </a:p>
          <a:p>
            <a:pPr marL="228600" indent="-228600">
              <a:buAutoNum type="arabicPeriod"/>
            </a:pPr>
            <a:r>
              <a:rPr lang="en-US" dirty="0"/>
              <a:t>Readout layer (or output layer)</a:t>
            </a:r>
          </a:p>
          <a:p>
            <a:pPr marL="228600" indent="-228600">
              <a:buAutoNum type="arabicPeriod"/>
            </a:pPr>
            <a:r>
              <a:rPr lang="en-US" dirty="0"/>
              <a:t>Activation function</a:t>
            </a:r>
          </a:p>
          <a:p>
            <a:pPr marL="228600" indent="-228600">
              <a:buAutoNum type="arabicPeriod"/>
            </a:pPr>
            <a:endParaRPr lang="en-US" dirty="0"/>
          </a:p>
          <a:p>
            <a:pPr marL="0" indent="0">
              <a:buNone/>
            </a:pPr>
            <a:r>
              <a:rPr lang="en-US" dirty="0"/>
              <a:t>We will insist a little bit more on the activation functions </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7</a:t>
            </a:fld>
            <a:endParaRPr lang="en-US" altLang="en-US"/>
          </a:p>
        </p:txBody>
      </p:sp>
    </p:spTree>
    <p:extLst>
      <p:ext uri="{BB962C8B-B14F-4D97-AF65-F5344CB8AC3E}">
        <p14:creationId xmlns:p14="http://schemas.microsoft.com/office/powerpoint/2010/main" val="3363896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Within a neural network, the activation functions will determine whether a neuron should be active or not at a certain state of the process.</a:t>
            </a:r>
          </a:p>
          <a:p>
            <a:endParaRPr lang="en-US" dirty="0"/>
          </a:p>
          <a:p>
            <a:r>
              <a:rPr lang="en-US" dirty="0"/>
              <a:t>In this paper, three different activation functions were considered while trying to improve the performances of the system:</a:t>
            </a:r>
          </a:p>
          <a:p>
            <a:endParaRPr lang="en-US" dirty="0"/>
          </a:p>
          <a:p>
            <a:pPr marL="228600" indent="-228600">
              <a:buAutoNum type="arabicPeriod"/>
            </a:pPr>
            <a:r>
              <a:rPr lang="en-US" dirty="0"/>
              <a:t>Sigmoid</a:t>
            </a:r>
          </a:p>
          <a:p>
            <a:pPr marL="228600" indent="-228600">
              <a:buAutoNum type="arabicPeriod"/>
            </a:pPr>
            <a:r>
              <a:rPr lang="en-US" dirty="0"/>
              <a:t>Hyperbolic tangent</a:t>
            </a:r>
          </a:p>
          <a:p>
            <a:pPr marL="228600" indent="-228600">
              <a:buAutoNum type="arabicPeriod"/>
            </a:pPr>
            <a:r>
              <a:rPr lang="en-US" dirty="0"/>
              <a:t>Rectified Linear Unit (ReLU)</a:t>
            </a:r>
          </a:p>
          <a:p>
            <a:pPr marL="0" indent="0">
              <a:buNone/>
            </a:pPr>
            <a:endParaRPr lang="en-US" dirty="0"/>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8</a:t>
            </a:fld>
            <a:endParaRPr lang="en-US" altLang="en-US"/>
          </a:p>
        </p:txBody>
      </p:sp>
    </p:spTree>
    <p:extLst>
      <p:ext uri="{BB962C8B-B14F-4D97-AF65-F5344CB8AC3E}">
        <p14:creationId xmlns:p14="http://schemas.microsoft.com/office/powerpoint/2010/main" val="10711782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Echo State Networks (ESN) are part of RNN family, being the first Reservoir Computing approaches mentioned in research papers.</a:t>
            </a:r>
          </a:p>
          <a:p>
            <a:endParaRPr lang="en-US" dirty="0"/>
          </a:p>
          <a:p>
            <a:r>
              <a:rPr lang="en-US" dirty="0"/>
              <a:t>Firstly, it is mentioned in Maass and Jaeger`s paper, back in 2001 (cred?)</a:t>
            </a:r>
          </a:p>
          <a:p>
            <a:endParaRPr lang="en-US" dirty="0"/>
          </a:p>
          <a:p>
            <a:r>
              <a:rPr lang="en-US" dirty="0"/>
              <a:t>It is used both for classification and regression, and most likely used for temporal learning algorithms.</a:t>
            </a:r>
          </a:p>
          <a:p>
            <a:endParaRPr lang="en-US" dirty="0"/>
          </a:p>
          <a:p>
            <a:r>
              <a:rPr lang="en-US" dirty="0"/>
              <a:t>In a simplified way, the main task of an ESN is to generate an output signal y(t) based on previous learning, which match as close as possible the target signal </a:t>
            </a:r>
            <a:r>
              <a:rPr lang="en-US" dirty="0" err="1"/>
              <a:t>y_trg</a:t>
            </a:r>
            <a:r>
              <a:rPr lang="en-US" dirty="0"/>
              <a:t>(t). </a:t>
            </a:r>
          </a:p>
          <a:p>
            <a:endParaRPr lang="en-US" dirty="0"/>
          </a:p>
          <a:p>
            <a:r>
              <a:rPr lang="en-US" dirty="0"/>
              <a:t>Here, we have the RMSE equation of ESN, where :</a:t>
            </a:r>
          </a:p>
          <a:p>
            <a:endParaRPr lang="en-US" dirty="0"/>
          </a:p>
          <a:p>
            <a:r>
              <a:rPr lang="en-US" dirty="0"/>
              <a:t>Y(y) is the predicted signal</a:t>
            </a:r>
          </a:p>
          <a:p>
            <a:r>
              <a:rPr lang="en-US" dirty="0" err="1"/>
              <a:t>y_trg</a:t>
            </a:r>
            <a:r>
              <a:rPr lang="en-US" dirty="0"/>
              <a:t>(t) is the target signal,</a:t>
            </a:r>
          </a:p>
          <a:p>
            <a:r>
              <a:rPr lang="en-US" dirty="0"/>
              <a:t>T is the number of samples</a:t>
            </a:r>
          </a:p>
          <a:p>
            <a:r>
              <a:rPr lang="en-US" dirty="0"/>
              <a:t>Ny is the vector dimension </a:t>
            </a:r>
          </a:p>
        </p:txBody>
      </p:sp>
      <p:sp>
        <p:nvSpPr>
          <p:cNvPr id="4" name="Slide Number Placeholder 3"/>
          <p:cNvSpPr>
            <a:spLocks noGrp="1"/>
          </p:cNvSpPr>
          <p:nvPr>
            <p:ph type="sldNum" sz="quarter" idx="5"/>
          </p:nvPr>
        </p:nvSpPr>
        <p:spPr/>
        <p:txBody>
          <a:bodyPr/>
          <a:lstStyle/>
          <a:p>
            <a:pPr>
              <a:defRPr/>
            </a:pPr>
            <a:fld id="{10F9444F-C79D-4DF0-B7A6-393A510960DB}" type="slidenum">
              <a:rPr lang="en-US" altLang="en-US" smtClean="0"/>
              <a:pPr>
                <a:defRPr/>
              </a:pPr>
              <a:t>9</a:t>
            </a:fld>
            <a:endParaRPr lang="en-US" altLang="en-US"/>
          </a:p>
        </p:txBody>
      </p:sp>
    </p:spTree>
    <p:extLst>
      <p:ext uri="{BB962C8B-B14F-4D97-AF65-F5344CB8AC3E}">
        <p14:creationId xmlns:p14="http://schemas.microsoft.com/office/powerpoint/2010/main" val="267061621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Bogdan\Desktop\0_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24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a:off x="0" y="6477000"/>
            <a:ext cx="9144000" cy="381000"/>
          </a:xfrm>
          <a:prstGeom prst="rect">
            <a:avLst/>
          </a:prstGeom>
          <a:solidFill>
            <a:srgbClr val="0203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p>
        </p:txBody>
      </p:sp>
      <p:sp>
        <p:nvSpPr>
          <p:cNvPr id="6" name="Rectangle 5"/>
          <p:cNvSpPr/>
          <p:nvPr userDrawn="1"/>
        </p:nvSpPr>
        <p:spPr>
          <a:xfrm>
            <a:off x="0" y="0"/>
            <a:ext cx="9144000" cy="228600"/>
          </a:xfrm>
          <a:prstGeom prst="rect">
            <a:avLst/>
          </a:prstGeom>
          <a:solidFill>
            <a:srgbClr val="02030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800" b="0"/>
          </a:p>
        </p:txBody>
      </p:sp>
      <p:sp>
        <p:nvSpPr>
          <p:cNvPr id="2" name="Title 1"/>
          <p:cNvSpPr>
            <a:spLocks noGrp="1"/>
          </p:cNvSpPr>
          <p:nvPr>
            <p:ph type="ctrTitle"/>
          </p:nvPr>
        </p:nvSpPr>
        <p:spPr>
          <a:xfrm>
            <a:off x="0" y="2438400"/>
            <a:ext cx="9144000" cy="1600200"/>
          </a:xfrm>
          <a:solidFill>
            <a:srgbClr val="FF0000">
              <a:alpha val="41000"/>
            </a:srgbClr>
          </a:solidFill>
          <a:ln cap="rnd">
            <a:noFill/>
          </a:ln>
          <a:effectLst>
            <a:outerShdw blurRad="368300" dir="5400000" sx="102000" sy="102000" algn="t" rotWithShape="0">
              <a:srgbClr val="460000">
                <a:alpha val="49000"/>
              </a:srgbClr>
            </a:outerShdw>
          </a:effectLst>
        </p:spPr>
        <p:txBody>
          <a:bodyPr/>
          <a:lstStyle>
            <a:lvl1pPr>
              <a:defRPr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0" y="4419600"/>
            <a:ext cx="9144000" cy="838200"/>
          </a:xfrm>
          <a:solidFill>
            <a:schemeClr val="bg1"/>
          </a:solidFill>
          <a:effectLst>
            <a:outerShdw blurRad="279400" dist="12700" dir="6000000" sx="102000" sy="102000" algn="t" rotWithShape="0">
              <a:srgbClr val="580000">
                <a:alpha val="39000"/>
              </a:srgbClr>
            </a:outerShdw>
          </a:effectLst>
        </p:spPr>
        <p:txBody>
          <a:bodyPr/>
          <a:lstStyle>
            <a:lvl1pPr marL="0" indent="0" algn="ctr">
              <a:buNone/>
              <a:defRPr baseline="0">
                <a:solidFill>
                  <a:srgbClr val="76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7" name="Date Placeholder 3"/>
          <p:cNvSpPr>
            <a:spLocks noGrp="1"/>
          </p:cNvSpPr>
          <p:nvPr>
            <p:ph type="dt" sz="half" idx="10"/>
          </p:nvPr>
        </p:nvSpPr>
        <p:spPr>
          <a:xfrm>
            <a:off x="0" y="6492875"/>
            <a:ext cx="1066800" cy="365125"/>
          </a:xfrm>
        </p:spPr>
        <p:txBody>
          <a:bodyPr/>
          <a:lstStyle>
            <a:lvl1pPr algn="ctr">
              <a:defRPr baseline="0">
                <a:solidFill>
                  <a:schemeClr val="bg1"/>
                </a:solidFill>
              </a:defRPr>
            </a:lvl1pPr>
          </a:lstStyle>
          <a:p>
            <a:pPr>
              <a:defRPr/>
            </a:pPr>
            <a:fld id="{291DA6C9-2269-4F34-A192-BFC12720F1DB}" type="datetime1">
              <a:rPr lang="en-US"/>
              <a:pPr>
                <a:defRPr/>
              </a:pPr>
              <a:t>11/4/2021</a:t>
            </a:fld>
            <a:endParaRPr lang="en-US" dirty="0"/>
          </a:p>
        </p:txBody>
      </p:sp>
    </p:spTree>
    <p:extLst>
      <p:ext uri="{BB962C8B-B14F-4D97-AF65-F5344CB8AC3E}">
        <p14:creationId xmlns:p14="http://schemas.microsoft.com/office/powerpoint/2010/main" val="1670390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75142C6-E8C3-4C6F-B7AE-40E7A25C4BA7}" type="datetime1">
              <a:rPr lang="en-US"/>
              <a:pPr>
                <a:defRPr/>
              </a:pPr>
              <a:t>11/4/2021</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6" name="Slide Number Placeholder 5"/>
          <p:cNvSpPr>
            <a:spLocks noGrp="1"/>
          </p:cNvSpPr>
          <p:nvPr>
            <p:ph type="sldNum" sz="quarter" idx="12"/>
          </p:nvPr>
        </p:nvSpPr>
        <p:spPr/>
        <p:txBody>
          <a:bodyPr/>
          <a:lstStyle>
            <a:lvl1pPr>
              <a:defRPr smtClean="0"/>
            </a:lvl1pPr>
          </a:lstStyle>
          <a:p>
            <a:pPr>
              <a:defRPr/>
            </a:pPr>
            <a:fld id="{F61EF343-CBE0-4A73-B172-C818592FAC9D}" type="slidenum">
              <a:rPr lang="en-US" altLang="en-US"/>
              <a:pPr>
                <a:defRPr/>
              </a:pPr>
              <a:t>‹#›</a:t>
            </a:fld>
            <a:endParaRPr lang="en-US" altLang="en-US"/>
          </a:p>
        </p:txBody>
      </p:sp>
    </p:spTree>
    <p:extLst>
      <p:ext uri="{BB962C8B-B14F-4D97-AF65-F5344CB8AC3E}">
        <p14:creationId xmlns:p14="http://schemas.microsoft.com/office/powerpoint/2010/main" val="39244404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DB1FB92-98D6-484F-AEE4-5D3A8A590D36}" type="datetime1">
              <a:rPr lang="en-US"/>
              <a:pPr>
                <a:defRPr/>
              </a:pPr>
              <a:t>11/4/2021</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6" name="Slide Number Placeholder 5"/>
          <p:cNvSpPr>
            <a:spLocks noGrp="1"/>
          </p:cNvSpPr>
          <p:nvPr>
            <p:ph type="sldNum" sz="quarter" idx="12"/>
          </p:nvPr>
        </p:nvSpPr>
        <p:spPr/>
        <p:txBody>
          <a:bodyPr/>
          <a:lstStyle>
            <a:lvl1pPr>
              <a:defRPr smtClean="0"/>
            </a:lvl1pPr>
          </a:lstStyle>
          <a:p>
            <a:pPr>
              <a:defRPr/>
            </a:pPr>
            <a:fld id="{36C1FB07-E239-4156-88D6-51B6096BFCFD}" type="slidenum">
              <a:rPr lang="en-US" altLang="en-US"/>
              <a:pPr>
                <a:defRPr/>
              </a:pPr>
              <a:t>‹#›</a:t>
            </a:fld>
            <a:endParaRPr lang="en-US" altLang="en-US"/>
          </a:p>
        </p:txBody>
      </p:sp>
    </p:spTree>
    <p:extLst>
      <p:ext uri="{BB962C8B-B14F-4D97-AF65-F5344CB8AC3E}">
        <p14:creationId xmlns:p14="http://schemas.microsoft.com/office/powerpoint/2010/main" val="26762773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4" name="Rectangle 3"/>
          <p:cNvSpPr/>
          <p:nvPr userDrawn="1"/>
        </p:nvSpPr>
        <p:spPr>
          <a:xfrm>
            <a:off x="0" y="6477000"/>
            <a:ext cx="1295400" cy="381000"/>
          </a:xfrm>
          <a:prstGeom prst="rect">
            <a:avLst/>
          </a:prstGeom>
          <a:solidFill>
            <a:srgbClr val="4F880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sp>
        <p:nvSpPr>
          <p:cNvPr id="5" name="Rectangle 4"/>
          <p:cNvSpPr/>
          <p:nvPr userDrawn="1"/>
        </p:nvSpPr>
        <p:spPr>
          <a:xfrm>
            <a:off x="0" y="1066800"/>
            <a:ext cx="9144000" cy="76200"/>
          </a:xfrm>
          <a:prstGeom prst="rect">
            <a:avLst/>
          </a:prstGeom>
          <a:gradFill flip="none" rotWithShape="1">
            <a:gsLst>
              <a:gs pos="12000">
                <a:schemeClr val="bg1"/>
              </a:gs>
              <a:gs pos="100000">
                <a:srgbClr val="4F8802"/>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800" b="0"/>
          </a:p>
        </p:txBody>
      </p:sp>
      <p:pic>
        <p:nvPicPr>
          <p:cNvPr id="6" name="Picture 3" descr="D:\--==Scoala==--\DOCTORAT\Articole\LANMAN 2010\apr.10\23_apr.10\Sigla..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200" y="74613"/>
            <a:ext cx="990600" cy="992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153400" y="152400"/>
            <a:ext cx="903288"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143000" y="76200"/>
            <a:ext cx="6934200" cy="990600"/>
          </a:xfrm>
        </p:spPr>
        <p:txBody>
          <a:bodyPr/>
          <a:lstStyle>
            <a:lvl1pPr algn="l">
              <a:defRPr sz="3200" b="1">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a:xfrm>
            <a:off x="76200" y="1219200"/>
            <a:ext cx="8991600" cy="5181600"/>
          </a:xfrm>
        </p:spPr>
        <p:txBody>
          <a:bodyPr/>
          <a:lstStyle>
            <a:lvl1pPr>
              <a:buClr>
                <a:srgbClr val="C00000"/>
              </a:buClr>
              <a:defRPr/>
            </a:lvl1pPr>
            <a:lvl2pPr>
              <a:buClr>
                <a:srgbClr val="437402"/>
              </a:buClr>
              <a:defRPr/>
            </a:lvl2pPr>
            <a:lvl3pPr>
              <a:buClr>
                <a:srgbClr val="C00000"/>
              </a:buClr>
              <a:defRPr/>
            </a:lvl3pPr>
            <a:lvl4pPr>
              <a:buClr>
                <a:srgbClr val="4F8802"/>
              </a:buClr>
              <a:defRPr/>
            </a:lvl4pPr>
            <a:lvl5pPr>
              <a:buClr>
                <a:srgbClr val="C00000"/>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Date Placeholder 3"/>
          <p:cNvSpPr>
            <a:spLocks noGrp="1"/>
          </p:cNvSpPr>
          <p:nvPr>
            <p:ph type="dt" sz="half" idx="10"/>
          </p:nvPr>
        </p:nvSpPr>
        <p:spPr>
          <a:xfrm>
            <a:off x="0" y="6477000"/>
            <a:ext cx="1295400" cy="365125"/>
          </a:xfrm>
        </p:spPr>
        <p:txBody>
          <a:bodyPr/>
          <a:lstStyle>
            <a:lvl1pPr algn="ctr">
              <a:defRPr baseline="0">
                <a:solidFill>
                  <a:schemeClr val="bg1"/>
                </a:solidFill>
              </a:defRPr>
            </a:lvl1pPr>
          </a:lstStyle>
          <a:p>
            <a:pPr>
              <a:defRPr/>
            </a:pPr>
            <a:fld id="{335501EC-67AB-40C7-90B7-8506D9747050}" type="datetime1">
              <a:rPr lang="en-US"/>
              <a:pPr>
                <a:defRPr/>
              </a:pPr>
              <a:t>11/4/2021</a:t>
            </a:fld>
            <a:endParaRPr lang="en-US" dirty="0"/>
          </a:p>
        </p:txBody>
      </p:sp>
      <p:sp>
        <p:nvSpPr>
          <p:cNvPr id="9" name="Footer Placeholder 4"/>
          <p:cNvSpPr>
            <a:spLocks noGrp="1"/>
          </p:cNvSpPr>
          <p:nvPr>
            <p:ph type="ftr" sz="quarter" idx="11"/>
          </p:nvPr>
        </p:nvSpPr>
        <p:spPr>
          <a:xfrm>
            <a:off x="1295400" y="6492875"/>
            <a:ext cx="6858000" cy="365125"/>
          </a:xfrm>
        </p:spPr>
        <p:txBody>
          <a:bodyPr/>
          <a:lstStyle>
            <a:lvl1pPr fontAlgn="auto">
              <a:spcBef>
                <a:spcPts val="0"/>
              </a:spcBef>
              <a:spcAft>
                <a:spcPts val="0"/>
              </a:spcAft>
              <a:defRPr lang="en-US">
                <a:solidFill>
                  <a:srgbClr val="700000"/>
                </a:solidFill>
              </a:defRPr>
            </a:lvl1pPr>
          </a:lstStyle>
          <a:p>
            <a:pPr>
              <a:defRPr/>
            </a:pPr>
            <a:r>
              <a:t>Title of the conference and date</a:t>
            </a:r>
          </a:p>
        </p:txBody>
      </p:sp>
      <p:sp>
        <p:nvSpPr>
          <p:cNvPr id="10" name="Slide Number Placeholder 5"/>
          <p:cNvSpPr>
            <a:spLocks noGrp="1"/>
          </p:cNvSpPr>
          <p:nvPr>
            <p:ph type="sldNum" sz="quarter" idx="12"/>
          </p:nvPr>
        </p:nvSpPr>
        <p:spPr>
          <a:xfrm>
            <a:off x="8153400" y="6492875"/>
            <a:ext cx="838200" cy="365125"/>
          </a:xfrm>
        </p:spPr>
        <p:txBody>
          <a:bodyPr/>
          <a:lstStyle>
            <a:lvl1pPr>
              <a:defRPr smtClean="0">
                <a:solidFill>
                  <a:srgbClr val="700000"/>
                </a:solidFill>
              </a:defRPr>
            </a:lvl1pPr>
          </a:lstStyle>
          <a:p>
            <a:pPr>
              <a:defRPr/>
            </a:pPr>
            <a:fld id="{3538ABB7-A80F-4BBB-84B8-401363325F43}" type="slidenum">
              <a:rPr lang="en-US" altLang="en-US"/>
              <a:pPr>
                <a:defRPr/>
              </a:pPr>
              <a:t>‹#›</a:t>
            </a:fld>
            <a:endParaRPr lang="en-US" altLang="en-US"/>
          </a:p>
        </p:txBody>
      </p:sp>
    </p:spTree>
    <p:extLst>
      <p:ext uri="{BB962C8B-B14F-4D97-AF65-F5344CB8AC3E}">
        <p14:creationId xmlns:p14="http://schemas.microsoft.com/office/powerpoint/2010/main" val="4127013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466E4B8C-3E4A-483D-B634-DEDA21367416}" type="datetime1">
              <a:rPr lang="en-US"/>
              <a:pPr>
                <a:defRPr/>
              </a:pPr>
              <a:t>11/4/2021</a:t>
            </a:fld>
            <a:endParaRPr lang="en-US"/>
          </a:p>
        </p:txBody>
      </p:sp>
      <p:sp>
        <p:nvSpPr>
          <p:cNvPr id="5"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6" name="Slide Number Placeholder 5"/>
          <p:cNvSpPr>
            <a:spLocks noGrp="1"/>
          </p:cNvSpPr>
          <p:nvPr>
            <p:ph type="sldNum" sz="quarter" idx="12"/>
          </p:nvPr>
        </p:nvSpPr>
        <p:spPr/>
        <p:txBody>
          <a:bodyPr/>
          <a:lstStyle>
            <a:lvl1pPr>
              <a:defRPr smtClean="0"/>
            </a:lvl1pPr>
          </a:lstStyle>
          <a:p>
            <a:pPr>
              <a:defRPr/>
            </a:pPr>
            <a:fld id="{D970DF99-859C-4695-B4CE-1A78C0DAD2FD}" type="slidenum">
              <a:rPr lang="en-US" altLang="en-US"/>
              <a:pPr>
                <a:defRPr/>
              </a:pPr>
              <a:t>‹#›</a:t>
            </a:fld>
            <a:endParaRPr lang="en-US" altLang="en-US"/>
          </a:p>
        </p:txBody>
      </p:sp>
    </p:spTree>
    <p:extLst>
      <p:ext uri="{BB962C8B-B14F-4D97-AF65-F5344CB8AC3E}">
        <p14:creationId xmlns:p14="http://schemas.microsoft.com/office/powerpoint/2010/main" val="29938307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F383CF5-F970-4214-9273-BC4CD18DE784}" type="datetime1">
              <a:rPr lang="en-US"/>
              <a:pPr>
                <a:defRPr/>
              </a:pPr>
              <a:t>11/4/2021</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7" name="Slide Number Placeholder 5"/>
          <p:cNvSpPr>
            <a:spLocks noGrp="1"/>
          </p:cNvSpPr>
          <p:nvPr>
            <p:ph type="sldNum" sz="quarter" idx="12"/>
          </p:nvPr>
        </p:nvSpPr>
        <p:spPr/>
        <p:txBody>
          <a:bodyPr/>
          <a:lstStyle>
            <a:lvl1pPr>
              <a:defRPr smtClean="0"/>
            </a:lvl1pPr>
          </a:lstStyle>
          <a:p>
            <a:pPr>
              <a:defRPr/>
            </a:pPr>
            <a:fld id="{40AFE29A-CBA0-452A-A086-3F4DEDD5E039}" type="slidenum">
              <a:rPr lang="en-US" altLang="en-US"/>
              <a:pPr>
                <a:defRPr/>
              </a:pPr>
              <a:t>‹#›</a:t>
            </a:fld>
            <a:endParaRPr lang="en-US" altLang="en-US"/>
          </a:p>
        </p:txBody>
      </p:sp>
    </p:spTree>
    <p:extLst>
      <p:ext uri="{BB962C8B-B14F-4D97-AF65-F5344CB8AC3E}">
        <p14:creationId xmlns:p14="http://schemas.microsoft.com/office/powerpoint/2010/main" val="14690220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B9A99415-2376-487D-AF08-37A3A73DB115}" type="datetime1">
              <a:rPr lang="en-US"/>
              <a:pPr>
                <a:defRPr/>
              </a:pPr>
              <a:t>11/4/2021</a:t>
            </a:fld>
            <a:endParaRPr lang="en-US"/>
          </a:p>
        </p:txBody>
      </p:sp>
      <p:sp>
        <p:nvSpPr>
          <p:cNvPr id="8"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9" name="Slide Number Placeholder 5"/>
          <p:cNvSpPr>
            <a:spLocks noGrp="1"/>
          </p:cNvSpPr>
          <p:nvPr>
            <p:ph type="sldNum" sz="quarter" idx="12"/>
          </p:nvPr>
        </p:nvSpPr>
        <p:spPr/>
        <p:txBody>
          <a:bodyPr/>
          <a:lstStyle>
            <a:lvl1pPr>
              <a:defRPr smtClean="0"/>
            </a:lvl1pPr>
          </a:lstStyle>
          <a:p>
            <a:pPr>
              <a:defRPr/>
            </a:pPr>
            <a:fld id="{104DCD00-DCE0-4BC1-B8C5-851B11594CF6}" type="slidenum">
              <a:rPr lang="en-US" altLang="en-US"/>
              <a:pPr>
                <a:defRPr/>
              </a:pPr>
              <a:t>‹#›</a:t>
            </a:fld>
            <a:endParaRPr lang="en-US" altLang="en-US"/>
          </a:p>
        </p:txBody>
      </p:sp>
    </p:spTree>
    <p:extLst>
      <p:ext uri="{BB962C8B-B14F-4D97-AF65-F5344CB8AC3E}">
        <p14:creationId xmlns:p14="http://schemas.microsoft.com/office/powerpoint/2010/main" val="4265976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4B29EF0C-3B49-4318-B975-48AAD7A7646B}" type="datetime1">
              <a:rPr lang="en-US"/>
              <a:pPr>
                <a:defRPr/>
              </a:pPr>
              <a:t>11/4/2021</a:t>
            </a:fld>
            <a:endParaRPr lang="en-US"/>
          </a:p>
        </p:txBody>
      </p:sp>
      <p:sp>
        <p:nvSpPr>
          <p:cNvPr id="4"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5" name="Slide Number Placeholder 5"/>
          <p:cNvSpPr>
            <a:spLocks noGrp="1"/>
          </p:cNvSpPr>
          <p:nvPr>
            <p:ph type="sldNum" sz="quarter" idx="12"/>
          </p:nvPr>
        </p:nvSpPr>
        <p:spPr/>
        <p:txBody>
          <a:bodyPr/>
          <a:lstStyle>
            <a:lvl1pPr>
              <a:defRPr smtClean="0"/>
            </a:lvl1pPr>
          </a:lstStyle>
          <a:p>
            <a:pPr>
              <a:defRPr/>
            </a:pPr>
            <a:fld id="{3D7FF6E2-95A4-48E0-BD67-0A7D1030879D}" type="slidenum">
              <a:rPr lang="en-US" altLang="en-US"/>
              <a:pPr>
                <a:defRPr/>
              </a:pPr>
              <a:t>‹#›</a:t>
            </a:fld>
            <a:endParaRPr lang="en-US" altLang="en-US"/>
          </a:p>
        </p:txBody>
      </p:sp>
    </p:spTree>
    <p:extLst>
      <p:ext uri="{BB962C8B-B14F-4D97-AF65-F5344CB8AC3E}">
        <p14:creationId xmlns:p14="http://schemas.microsoft.com/office/powerpoint/2010/main" val="427430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FBE9001-D2E2-404A-B45C-7C1C20A7D45E}" type="datetime1">
              <a:rPr lang="en-US"/>
              <a:pPr>
                <a:defRPr/>
              </a:pPr>
              <a:t>11/4/2021</a:t>
            </a:fld>
            <a:endParaRPr lang="en-US"/>
          </a:p>
        </p:txBody>
      </p:sp>
      <p:sp>
        <p:nvSpPr>
          <p:cNvPr id="3"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4" name="Slide Number Placeholder 5"/>
          <p:cNvSpPr>
            <a:spLocks noGrp="1"/>
          </p:cNvSpPr>
          <p:nvPr>
            <p:ph type="sldNum" sz="quarter" idx="12"/>
          </p:nvPr>
        </p:nvSpPr>
        <p:spPr/>
        <p:txBody>
          <a:bodyPr/>
          <a:lstStyle>
            <a:lvl1pPr>
              <a:defRPr smtClean="0"/>
            </a:lvl1pPr>
          </a:lstStyle>
          <a:p>
            <a:pPr>
              <a:defRPr/>
            </a:pPr>
            <a:fld id="{D59BAD3F-1404-40E0-966C-F27E4689538D}" type="slidenum">
              <a:rPr lang="en-US" altLang="en-US"/>
              <a:pPr>
                <a:defRPr/>
              </a:pPr>
              <a:t>‹#›</a:t>
            </a:fld>
            <a:endParaRPr lang="en-US" altLang="en-US"/>
          </a:p>
        </p:txBody>
      </p:sp>
    </p:spTree>
    <p:extLst>
      <p:ext uri="{BB962C8B-B14F-4D97-AF65-F5344CB8AC3E}">
        <p14:creationId xmlns:p14="http://schemas.microsoft.com/office/powerpoint/2010/main" val="15341382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9201735-17BC-46DF-9390-DDD7D45DC7D7}" type="datetime1">
              <a:rPr lang="en-US"/>
              <a:pPr>
                <a:defRPr/>
              </a:pPr>
              <a:t>11/4/2021</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7" name="Slide Number Placeholder 5"/>
          <p:cNvSpPr>
            <a:spLocks noGrp="1"/>
          </p:cNvSpPr>
          <p:nvPr>
            <p:ph type="sldNum" sz="quarter" idx="12"/>
          </p:nvPr>
        </p:nvSpPr>
        <p:spPr/>
        <p:txBody>
          <a:bodyPr/>
          <a:lstStyle>
            <a:lvl1pPr>
              <a:defRPr smtClean="0"/>
            </a:lvl1pPr>
          </a:lstStyle>
          <a:p>
            <a:pPr>
              <a:defRPr/>
            </a:pPr>
            <a:fld id="{470EDCF6-F1AF-464F-8E24-5EAB153F45F1}" type="slidenum">
              <a:rPr lang="en-US" altLang="en-US"/>
              <a:pPr>
                <a:defRPr/>
              </a:pPr>
              <a:t>‹#›</a:t>
            </a:fld>
            <a:endParaRPr lang="en-US" altLang="en-US"/>
          </a:p>
        </p:txBody>
      </p:sp>
    </p:spTree>
    <p:extLst>
      <p:ext uri="{BB962C8B-B14F-4D97-AF65-F5344CB8AC3E}">
        <p14:creationId xmlns:p14="http://schemas.microsoft.com/office/powerpoint/2010/main" val="2478506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EB9A8D03-A547-4040-B297-EDCFCDE1F321}" type="datetime1">
              <a:rPr lang="en-US"/>
              <a:pPr>
                <a:defRPr/>
              </a:pPr>
              <a:t>11/4/2021</a:t>
            </a:fld>
            <a:endParaRPr lang="en-US"/>
          </a:p>
        </p:txBody>
      </p:sp>
      <p:sp>
        <p:nvSpPr>
          <p:cNvPr id="6" name="Footer Placeholder 4"/>
          <p:cNvSpPr>
            <a:spLocks noGrp="1"/>
          </p:cNvSpPr>
          <p:nvPr>
            <p:ph type="ftr" sz="quarter" idx="11"/>
          </p:nvPr>
        </p:nvSpPr>
        <p:spPr/>
        <p:txBody>
          <a:bodyPr/>
          <a:lstStyle>
            <a:lvl1pPr fontAlgn="auto">
              <a:spcBef>
                <a:spcPts val="0"/>
              </a:spcBef>
              <a:spcAft>
                <a:spcPts val="0"/>
              </a:spcAft>
              <a:defRPr lang="en-US"/>
            </a:lvl1pPr>
          </a:lstStyle>
          <a:p>
            <a:pPr>
              <a:defRPr/>
            </a:pPr>
            <a:r>
              <a:t>Title of the conference and date</a:t>
            </a:r>
          </a:p>
        </p:txBody>
      </p:sp>
      <p:sp>
        <p:nvSpPr>
          <p:cNvPr id="7" name="Slide Number Placeholder 5"/>
          <p:cNvSpPr>
            <a:spLocks noGrp="1"/>
          </p:cNvSpPr>
          <p:nvPr>
            <p:ph type="sldNum" sz="quarter" idx="12"/>
          </p:nvPr>
        </p:nvSpPr>
        <p:spPr/>
        <p:txBody>
          <a:bodyPr/>
          <a:lstStyle>
            <a:lvl1pPr>
              <a:defRPr smtClean="0"/>
            </a:lvl1pPr>
          </a:lstStyle>
          <a:p>
            <a:pPr>
              <a:defRPr/>
            </a:pPr>
            <a:fld id="{4D5C0A8E-B056-43B6-9699-7A0D70EA9A29}" type="slidenum">
              <a:rPr lang="en-US" altLang="en-US"/>
              <a:pPr>
                <a:defRPr/>
              </a:pPr>
              <a:t>‹#›</a:t>
            </a:fld>
            <a:endParaRPr lang="en-US" altLang="en-US"/>
          </a:p>
        </p:txBody>
      </p:sp>
    </p:spTree>
    <p:extLst>
      <p:ext uri="{BB962C8B-B14F-4D97-AF65-F5344CB8AC3E}">
        <p14:creationId xmlns:p14="http://schemas.microsoft.com/office/powerpoint/2010/main" val="39634399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b="0">
                <a:solidFill>
                  <a:schemeClr val="tx1">
                    <a:tint val="75000"/>
                  </a:schemeClr>
                </a:solidFill>
                <a:latin typeface="+mn-lt"/>
                <a:cs typeface="+mn-cs"/>
              </a:defRPr>
            </a:lvl1pPr>
          </a:lstStyle>
          <a:p>
            <a:pPr>
              <a:defRPr/>
            </a:pPr>
            <a:fld id="{CA9F1C07-97C9-463F-A4F6-603F06D0FA38}" type="datetime1">
              <a:rPr lang="en-US"/>
              <a:pPr>
                <a:defRPr/>
              </a:pPr>
              <a:t>11/4/2021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b="0">
                <a:solidFill>
                  <a:srgbClr val="898989"/>
                </a:solidFill>
                <a:latin typeface="Calibri" pitchFamily="34" charset="0"/>
                <a:cs typeface="Arial" charset="0"/>
              </a:defRPr>
            </a:lvl1pPr>
          </a:lstStyle>
          <a:p>
            <a:pPr>
              <a:defRPr/>
            </a:pPr>
            <a:r>
              <a:rPr lang="en-US"/>
              <a:t>Title of the conference and date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smtClean="0">
                <a:solidFill>
                  <a:srgbClr val="898989"/>
                </a:solidFill>
              </a:defRPr>
            </a:lvl1pPr>
          </a:lstStyle>
          <a:p>
            <a:pPr>
              <a:defRPr/>
            </a:pPr>
            <a:fld id="{65F3DC92-1FAC-439A-9A60-EDB1FA621C56}"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users.utcluj.ro/~dobrot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ibm.com/cloud/learn/recurrent-neural-networks" TargetMode="External"/><Relationship Id="rId2" Type="http://schemas.openxmlformats.org/officeDocument/2006/relationships/hyperlink" Target="https://www.proschoolonline.com/blog/predictive-analytics-meaning-important-algorithms-lear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30.xml.rels><?xml version="1.0" encoding="UTF-8" standalone="yes"?>
<Relationships xmlns="http://schemas.openxmlformats.org/package/2006/relationships"><Relationship Id="rId3" Type="http://schemas.openxmlformats.org/officeDocument/2006/relationships/hyperlink" Target="https://www.cs.cmu.edu/~schneide/tut5/node37.html"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209800"/>
            <a:ext cx="9144000" cy="1837944"/>
          </a:xfrm>
          <a:solidFill>
            <a:schemeClr val="bg1">
              <a:lumMod val="50000"/>
              <a:alpha val="69000"/>
            </a:schemeClr>
          </a:solidFill>
        </p:spPr>
        <p:txBody>
          <a:bodyPr>
            <a:noAutofit/>
          </a:bodyPr>
          <a:lstStyle/>
          <a:p>
            <a:pPr eaLnBrk="1" hangingPunct="1">
              <a:defRPr/>
            </a:pPr>
            <a:r>
              <a:rPr lang="en-US" altLang="en-US" sz="4000" b="1" dirty="0"/>
              <a:t>  Overview of Echo State Networks using Different Reservoirs and Activation Functions	</a:t>
            </a:r>
          </a:p>
        </p:txBody>
      </p:sp>
      <p:sp>
        <p:nvSpPr>
          <p:cNvPr id="3" name="Subtitle 2"/>
          <p:cNvSpPr>
            <a:spLocks noGrp="1"/>
          </p:cNvSpPr>
          <p:nvPr>
            <p:ph type="subTitle" idx="1"/>
          </p:nvPr>
        </p:nvSpPr>
        <p:spPr>
          <a:xfrm>
            <a:off x="0" y="4038600"/>
            <a:ext cx="9144000" cy="838200"/>
          </a:xfrm>
          <a:solidFill>
            <a:schemeClr val="bg1">
              <a:alpha val="73000"/>
            </a:schemeClr>
          </a:solidFill>
        </p:spPr>
        <p:txBody>
          <a:bodyPr anchor="ctr">
            <a:normAutofit/>
          </a:bodyPr>
          <a:lstStyle/>
          <a:p>
            <a:pPr eaLnBrk="1" hangingPunct="1">
              <a:lnSpc>
                <a:spcPct val="90000"/>
              </a:lnSpc>
              <a:defRPr/>
            </a:pPr>
            <a:r>
              <a:rPr lang="en-US" altLang="en-US" sz="2400" dirty="0">
                <a:solidFill>
                  <a:srgbClr val="C00000"/>
                </a:solidFill>
              </a:rPr>
              <a:t>Dan - Andrei MARGIN</a:t>
            </a:r>
          </a:p>
          <a:p>
            <a:pPr eaLnBrk="1" hangingPunct="1">
              <a:lnSpc>
                <a:spcPct val="90000"/>
              </a:lnSpc>
              <a:defRPr/>
            </a:pPr>
            <a:r>
              <a:rPr lang="en-US" altLang="en-US" sz="2400" dirty="0">
                <a:solidFill>
                  <a:srgbClr val="C00000"/>
                </a:solidFill>
              </a:rPr>
              <a:t>Virgil DOBROTA</a:t>
            </a:r>
          </a:p>
        </p:txBody>
      </p:sp>
      <p:pic>
        <p:nvPicPr>
          <p:cNvPr id="14340" name="Picture 3" descr="D:\--==Scoala==--\DOCTORAT\Articole\LANMAN 2010\apr.10\23_apr.10\Sigl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261938"/>
            <a:ext cx="1905000" cy="190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304800"/>
            <a:ext cx="914400"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2" descr="C:\Users\Bogdan\Desktop\Communications_Department_Logo copy.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1295400"/>
            <a:ext cx="914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Title 1"/>
          <p:cNvSpPr txBox="1">
            <a:spLocks/>
          </p:cNvSpPr>
          <p:nvPr/>
        </p:nvSpPr>
        <p:spPr bwMode="auto">
          <a:xfrm>
            <a:off x="5562600" y="5224462"/>
            <a:ext cx="3429000" cy="1371600"/>
          </a:xfrm>
          <a:prstGeom prst="rect">
            <a:avLst/>
          </a:prstGeom>
          <a:solidFill>
            <a:srgbClr val="7F7F7F">
              <a:alpha val="41960"/>
            </a:srgbClr>
          </a:solidFill>
          <a:ln>
            <a:noFill/>
          </a:ln>
          <a:effectLst>
            <a:outerShdw sx="102000" sy="102000" algn="t" rotWithShape="0">
              <a:srgbClr val="460000">
                <a:alpha val="48997"/>
              </a:srgbClr>
            </a:outerShdw>
          </a:effectLst>
          <a:extLst>
            <a:ext uri="{91240B29-F687-4F45-9708-019B960494DF}">
              <a14:hiddenLine xmlns:a14="http://schemas.microsoft.com/office/drawing/2010/main" w="9525" cap="rnd">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r>
              <a:rPr lang="en-US" altLang="en-US" sz="1800" b="0" i="1" dirty="0">
                <a:solidFill>
                  <a:schemeClr val="bg1"/>
                </a:solidFill>
                <a:latin typeface="Arial" panose="020B0604020202020204" pitchFamily="34" charset="0"/>
              </a:rPr>
              <a:t>andrei.margin@gmail.ro</a:t>
            </a:r>
          </a:p>
          <a:p>
            <a:pPr algn="r" eaLnBrk="1" hangingPunct="1">
              <a:spcBef>
                <a:spcPct val="0"/>
              </a:spcBef>
              <a:buFontTx/>
              <a:buNone/>
            </a:pPr>
            <a:r>
              <a:rPr lang="nn-NO" altLang="en-US" sz="1800" b="0" i="1" dirty="0">
                <a:solidFill>
                  <a:schemeClr val="bg1"/>
                </a:solidFill>
                <a:latin typeface="Arial" panose="020B0604020202020204" pitchFamily="34" charset="0"/>
              </a:rPr>
              <a:t>Virgil.Dobrota@com.utcluj.ro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55444-45A5-4FC0-AB84-5E70902F3D2A}"/>
              </a:ext>
            </a:extLst>
          </p:cNvPr>
          <p:cNvSpPr>
            <a:spLocks noGrp="1"/>
          </p:cNvSpPr>
          <p:nvPr>
            <p:ph type="title"/>
          </p:nvPr>
        </p:nvSpPr>
        <p:spPr/>
        <p:txBody>
          <a:bodyPr/>
          <a:lstStyle/>
          <a:p>
            <a:r>
              <a:rPr lang="en-US" dirty="0"/>
              <a:t>Echo State Networks (ESN)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C46BD8-BBAA-46CD-AB62-E827B55C99D5}"/>
                  </a:ext>
                </a:extLst>
              </p:cNvPr>
              <p:cNvSpPr>
                <a:spLocks noGrp="1"/>
              </p:cNvSpPr>
              <p:nvPr>
                <p:ph idx="1"/>
              </p:nvPr>
            </p:nvSpPr>
            <p:spPr/>
            <p:txBody>
              <a:bodyPr/>
              <a:lstStyle/>
              <a:p>
                <a:r>
                  <a:rPr lang="en-US" dirty="0"/>
                  <a:t>Neuron activation:</a:t>
                </a:r>
                <a:br>
                  <a:rPr lang="en-US" dirty="0"/>
                </a:br>
                <a:br>
                  <a:rPr lang="en-US" dirty="0"/>
                </a:br>
                <a14:m>
                  <m:oMath xmlns:m="http://schemas.openxmlformats.org/officeDocument/2006/math">
                    <m:r>
                      <a:rPr lang="en-US" sz="2400" smtClean="0">
                        <a:effectLst/>
                        <a:latin typeface="Cambria Math" panose="02040503050406030204" pitchFamily="18" charset="0"/>
                        <a:ea typeface="SimSun" panose="02010600030101010101" pitchFamily="2" charset="-122"/>
                        <a:cs typeface="Times New Roman" panose="02020603050405020304" pitchFamily="18" charset="0"/>
                      </a:rPr>
                      <m:t> </m:t>
                    </m:r>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acc>
                    <m:d>
                      <m:dPr>
                        <m:ctrlPr>
                          <a:rPr lang="en-US" sz="2400" i="1">
                            <a:effectLst/>
                            <a:latin typeface="Cambria Math" panose="020405030504060302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e>
                    </m:d>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𝑓</m:t>
                    </m:r>
                    <m:d>
                      <m:dPr>
                        <m:ctrlPr>
                          <a:rPr lang="en-US" sz="2400" i="1">
                            <a:effectLst/>
                            <a:latin typeface="Cambria Math" panose="02040503050406030204" pitchFamily="18" charset="0"/>
                          </a:rPr>
                        </m:ctrlPr>
                      </m:dPr>
                      <m:e>
                        <m:sSup>
                          <m:sSupPr>
                            <m:ctrlPr>
                              <a:rPr lang="en-US" sz="2400" i="1">
                                <a:effectLst/>
                                <a:latin typeface="Cambria Math" panose="02040503050406030204" pitchFamily="18" charset="0"/>
                              </a:rPr>
                            </m:ctrlPr>
                          </m:sSup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𝑊</m:t>
                            </m:r>
                          </m:e>
                          <m:sup>
                            <m:r>
                              <a:rPr lang="en-US" sz="2400" i="1">
                                <a:effectLst/>
                                <a:latin typeface="Cambria Math" panose="02040503050406030204" pitchFamily="18" charset="0"/>
                                <a:ea typeface="SimSun" panose="02010600030101010101" pitchFamily="2" charset="-122"/>
                                <a:cs typeface="Times New Roman" panose="02020603050405020304" pitchFamily="18" charset="0"/>
                              </a:rPr>
                              <m:t>𝑖𝑛</m:t>
                            </m:r>
                          </m:sup>
                        </m:sSup>
                        <m:d>
                          <m:dPr>
                            <m:begChr m:val="["/>
                            <m:endChr m:val="]"/>
                            <m:ctrlPr>
                              <a:rPr lang="en-US" sz="2400" i="1">
                                <a:effectLst/>
                                <a:latin typeface="Cambria Math" panose="020405030504060302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𝑢</m:t>
                            </m:r>
                            <m:d>
                              <m:dPr>
                                <m:ctrlPr>
                                  <a:rPr lang="en-US" sz="2400" i="1">
                                    <a:effectLst/>
                                    <a:latin typeface="Cambria Math" panose="020405030504060302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e>
                            </m:d>
                          </m:e>
                        </m:d>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𝑊𝑥</m:t>
                        </m:r>
                        <m:d>
                          <m:dPr>
                            <m:ctrlPr>
                              <a:rPr lang="en-US" sz="2400" i="1">
                                <a:effectLst/>
                                <a:latin typeface="Cambria Math" panose="020405030504060302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m:t>
                            </m:r>
                          </m:e>
                        </m:d>
                      </m:e>
                    </m:d>
                  </m:oMath>
                </a14:m>
                <a:endParaRPr lang="en-US" sz="2000" dirty="0"/>
              </a:p>
              <a:p>
                <a:pPr marL="0" indent="0" algn="ctr">
                  <a:buNone/>
                </a:pPr>
                <a:endParaRPr lang="en-US" sz="2000" i="1" dirty="0">
                  <a:effectLst/>
                  <a:latin typeface="Cambria Math" panose="02040503050406030204" pitchFamily="18" charset="0"/>
                  <a:ea typeface="SimSun" panose="02010600030101010101" pitchFamily="2" charset="-122"/>
                  <a:cs typeface="Times New Roman" panose="02020603050405020304" pitchFamily="18" charset="0"/>
                </a:endParaRPr>
              </a:p>
              <a:p>
                <a:pPr marL="0" indent="0" algn="ctr">
                  <a:buNone/>
                </a:pPr>
                <a14:m>
                  <m:oMathPara xmlns:m="http://schemas.openxmlformats.org/officeDocument/2006/math">
                    <m:oMathParaPr>
                      <m:jc m:val="centerGroup"/>
                    </m:oMathParaPr>
                    <m:oMath xmlns:m="http://schemas.openxmlformats.org/officeDocument/2006/math">
                      <m:r>
                        <a:rPr lang="en-US" sz="2400" i="1" smtClean="0">
                          <a:effectLst/>
                          <a:latin typeface="Cambria Math" panose="02040503050406030204" pitchFamily="18" charset="0"/>
                          <a:ea typeface="SimSun" panose="02010600030101010101" pitchFamily="2" charset="-122"/>
                          <a:cs typeface="Times New Roman" panose="02020603050405020304" pitchFamily="18" charset="0"/>
                        </a:rPr>
                        <m:t>𝑥</m:t>
                      </m:r>
                      <m:d>
                        <m:dPr>
                          <m:ctrlPr>
                            <a:rPr lang="en-US" sz="2400" i="1">
                              <a:effectLst/>
                              <a:latin typeface="Cambria Math" panose="020405030504060302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e>
                      </m:d>
                      <m:r>
                        <a:rPr lang="en-US" sz="2400">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2400" i="1">
                              <a:effectLst/>
                              <a:latin typeface="Cambria Math" panose="02040503050406030204" pitchFamily="18" charset="0"/>
                            </a:rPr>
                          </m:ctrlPr>
                        </m:dPr>
                        <m:e>
                          <m:r>
                            <a:rPr lang="en-US" sz="2400">
                              <a:effectLst/>
                              <a:latin typeface="Cambria Math" panose="02040503050406030204" pitchFamily="18" charset="0"/>
                              <a:ea typeface="SimSun" panose="02010600030101010101" pitchFamily="2" charset="-122"/>
                              <a:cs typeface="Times New Roman" panose="02020603050405020304" pitchFamily="18" charset="0"/>
                            </a:rPr>
                            <m:t>1</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𝛼</m:t>
                          </m:r>
                        </m:e>
                      </m:d>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d>
                        <m:dPr>
                          <m:ctrlPr>
                            <a:rPr lang="en-US" sz="2400" i="1">
                              <a:effectLst/>
                              <a:latin typeface="Cambria Math" panose="02040503050406030204" pitchFamily="18" charset="0"/>
                            </a:rPr>
                          </m:ctrlPr>
                        </m:d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i="1">
                              <a:effectLst/>
                              <a:latin typeface="Cambria Math" panose="02040503050406030204" pitchFamily="18" charset="0"/>
                              <a:ea typeface="SimSun" panose="02010600030101010101" pitchFamily="2" charset="-122"/>
                              <a:cs typeface="Times New Roman" panose="02020603050405020304" pitchFamily="18" charset="0"/>
                            </a:rPr>
                            <m:t>−</m:t>
                          </m:r>
                          <m:r>
                            <a:rPr lang="en-US" sz="2400">
                              <a:effectLst/>
                              <a:latin typeface="Cambria Math" panose="02040503050406030204" pitchFamily="18" charset="0"/>
                              <a:ea typeface="SimSun" panose="02010600030101010101" pitchFamily="2" charset="-122"/>
                              <a:cs typeface="Times New Roman" panose="02020603050405020304" pitchFamily="18" charset="0"/>
                            </a:rPr>
                            <m:t>1</m:t>
                          </m:r>
                        </m:e>
                      </m:d>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𝛼</m:t>
                      </m:r>
                      <m:acc>
                        <m:accPr>
                          <m:chr m:val="̃"/>
                          <m:ctrlPr>
                            <a:rPr lang="en-US" sz="2400" i="1">
                              <a:effectLst/>
                              <a:latin typeface="Cambria Math" panose="02040503050406030204" pitchFamily="18" charset="0"/>
                            </a:rPr>
                          </m:ctrlPr>
                        </m:accPr>
                        <m:e>
                          <m:r>
                            <a:rPr lang="en-US" sz="2400" i="1">
                              <a:effectLst/>
                              <a:latin typeface="Cambria Math" panose="02040503050406030204" pitchFamily="18" charset="0"/>
                              <a:ea typeface="SimSun" panose="02010600030101010101" pitchFamily="2" charset="-122"/>
                              <a:cs typeface="Times New Roman" panose="02020603050405020304" pitchFamily="18" charset="0"/>
                            </a:rPr>
                            <m:t>𝑥</m:t>
                          </m:r>
                        </m:e>
                      </m:acc>
                      <m:r>
                        <a:rPr lang="en-US" sz="2400">
                          <a:effectLst/>
                          <a:latin typeface="Cambria Math" panose="02040503050406030204" pitchFamily="18" charset="0"/>
                          <a:ea typeface="SimSun" panose="02010600030101010101" pitchFamily="2" charset="-122"/>
                          <a:cs typeface="Times New Roman" panose="02020603050405020304" pitchFamily="18" charset="0"/>
                        </a:rPr>
                        <m:t>(</m:t>
                      </m:r>
                      <m:r>
                        <a:rPr lang="en-US" sz="2400" i="1">
                          <a:effectLst/>
                          <a:latin typeface="Cambria Math" panose="02040503050406030204" pitchFamily="18" charset="0"/>
                          <a:ea typeface="SimSun" panose="02010600030101010101" pitchFamily="2" charset="-122"/>
                          <a:cs typeface="Times New Roman" panose="02020603050405020304" pitchFamily="18" charset="0"/>
                        </a:rPr>
                        <m:t>𝑛</m:t>
                      </m:r>
                      <m:r>
                        <a:rPr lang="en-US" sz="2400">
                          <a:effectLst/>
                          <a:latin typeface="Cambria Math" panose="02040503050406030204" pitchFamily="18" charset="0"/>
                          <a:ea typeface="SimSun" panose="02010600030101010101" pitchFamily="2" charset="-122"/>
                          <a:cs typeface="Times New Roman" panose="02020603050405020304" pitchFamily="18" charset="0"/>
                        </a:rPr>
                        <m:t>)</m:t>
                      </m:r>
                    </m:oMath>
                  </m:oMathPara>
                </a14:m>
                <a:endParaRPr lang="en-US" sz="2400" dirty="0"/>
              </a:p>
              <a:p>
                <a:pPr marL="0" indent="0" algn="ctr">
                  <a:buNone/>
                </a:pPr>
                <a:endParaRPr lang="en-US" sz="2400" dirty="0"/>
              </a:p>
              <a:p>
                <a:pPr marL="0" indent="0" algn="ctr">
                  <a:buNone/>
                </a:pPr>
                <a14:m>
                  <m:oMathPara xmlns:m="http://schemas.openxmlformats.org/officeDocument/2006/math">
                    <m:oMathParaPr>
                      <m:jc m:val="centerGroup"/>
                    </m:oMathParaPr>
                    <m:oMath xmlns:m="http://schemas.openxmlformats.org/officeDocument/2006/math">
                      <m:r>
                        <a:rPr lang="en-US" sz="2400" i="1">
                          <a:latin typeface="Cambria Math" panose="02040503050406030204" pitchFamily="18" charset="0"/>
                        </a:rPr>
                        <m:t>𝑦</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 </m:t>
                      </m:r>
                      <m:sSup>
                        <m:sSupPr>
                          <m:ctrlPr>
                            <a:rPr lang="en-US" sz="2400" i="1">
                              <a:latin typeface="Cambria Math" panose="02040503050406030204" pitchFamily="18" charset="0"/>
                            </a:rPr>
                          </m:ctrlPr>
                        </m:sSupPr>
                        <m:e>
                          <m:r>
                            <a:rPr lang="en-US" sz="2400" i="1">
                              <a:latin typeface="Cambria Math" panose="02040503050406030204" pitchFamily="18" charset="0"/>
                            </a:rPr>
                            <m:t>𝑊</m:t>
                          </m:r>
                        </m:e>
                        <m:sup>
                          <m:r>
                            <a:rPr lang="en-US" sz="2400" i="1">
                              <a:latin typeface="Cambria Math" panose="02040503050406030204" pitchFamily="18" charset="0"/>
                            </a:rPr>
                            <m:t>𝑜𝑢𝑡</m:t>
                          </m:r>
                        </m:sup>
                      </m:sSup>
                      <m:r>
                        <a:rPr lang="en-US" sz="2400" i="1">
                          <a:latin typeface="Cambria Math" panose="02040503050406030204" pitchFamily="18" charset="0"/>
                        </a:rPr>
                        <m:t>[1;</m:t>
                      </m:r>
                      <m:r>
                        <a:rPr lang="en-US" sz="2400" i="1">
                          <a:latin typeface="Cambria Math" panose="02040503050406030204" pitchFamily="18" charset="0"/>
                        </a:rPr>
                        <m:t>𝑢</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r>
                        <a:rPr lang="en-US" sz="2400" i="1">
                          <a:latin typeface="Cambria Math" panose="02040503050406030204" pitchFamily="18" charset="0"/>
                        </a:rPr>
                        <m:t>𝑥</m:t>
                      </m:r>
                      <m:d>
                        <m:dPr>
                          <m:ctrlPr>
                            <a:rPr lang="en-US" sz="2400" i="1">
                              <a:latin typeface="Cambria Math" panose="02040503050406030204" pitchFamily="18" charset="0"/>
                            </a:rPr>
                          </m:ctrlPr>
                        </m:dPr>
                        <m:e>
                          <m:r>
                            <a:rPr lang="en-US" sz="2400" i="1">
                              <a:latin typeface="Cambria Math" panose="02040503050406030204" pitchFamily="18" charset="0"/>
                            </a:rPr>
                            <m:t>𝑛</m:t>
                          </m:r>
                        </m:e>
                      </m:d>
                      <m:r>
                        <a:rPr lang="en-US" sz="2400" i="1">
                          <a:latin typeface="Cambria Math" panose="02040503050406030204" pitchFamily="18" charset="0"/>
                        </a:rPr>
                        <m:t>]</m:t>
                      </m:r>
                    </m:oMath>
                  </m:oMathPara>
                </a14:m>
                <a:endParaRPr lang="en-US" sz="2400" i="1" dirty="0">
                  <a:latin typeface="Cambria Math" panose="02040503050406030204" pitchFamily="18" charset="0"/>
                </a:endParaRPr>
              </a:p>
            </p:txBody>
          </p:sp>
        </mc:Choice>
        <mc:Fallback xmlns="">
          <p:sp>
            <p:nvSpPr>
              <p:cNvPr id="3" name="Content Placeholder 2">
                <a:extLst>
                  <a:ext uri="{FF2B5EF4-FFF2-40B4-BE49-F238E27FC236}">
                    <a16:creationId xmlns:a16="http://schemas.microsoft.com/office/drawing/2014/main" id="{C5C46BD8-BBAA-46CD-AB62-E827B55C99D5}"/>
                  </a:ext>
                </a:extLst>
              </p:cNvPr>
              <p:cNvSpPr>
                <a:spLocks noGrp="1" noRot="1" noChangeAspect="1" noMove="1" noResize="1" noEditPoints="1" noAdjustHandles="1" noChangeArrowheads="1" noChangeShapeType="1" noTextEdit="1"/>
              </p:cNvSpPr>
              <p:nvPr>
                <p:ph idx="1"/>
              </p:nvPr>
            </p:nvSpPr>
            <p:spPr>
              <a:blipFill>
                <a:blip r:embed="rId3"/>
                <a:stretch>
                  <a:fillRect l="-1559" t="-152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6E5AF2C-CA31-4EEB-AC9D-E77E64510B9B}"/>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F2BF4715-ADA3-41F9-8FB4-FA7E0D076460}"/>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0DE1CB57-3A43-4B17-9934-8875F3CF3B1A}"/>
              </a:ext>
            </a:extLst>
          </p:cNvPr>
          <p:cNvSpPr>
            <a:spLocks noGrp="1"/>
          </p:cNvSpPr>
          <p:nvPr>
            <p:ph type="sldNum" sz="quarter" idx="12"/>
          </p:nvPr>
        </p:nvSpPr>
        <p:spPr/>
        <p:txBody>
          <a:bodyPr/>
          <a:lstStyle/>
          <a:p>
            <a:pPr>
              <a:defRPr/>
            </a:pPr>
            <a:fld id="{3538ABB7-A80F-4BBB-84B8-401363325F43}" type="slidenum">
              <a:rPr lang="en-US" altLang="en-US" smtClean="0"/>
              <a:pPr>
                <a:defRPr/>
              </a:pPr>
              <a:t>10</a:t>
            </a:fld>
            <a:endParaRPr lang="en-US" altLang="en-US"/>
          </a:p>
        </p:txBody>
      </p:sp>
    </p:spTree>
    <p:extLst>
      <p:ext uri="{BB962C8B-B14F-4D97-AF65-F5344CB8AC3E}">
        <p14:creationId xmlns:p14="http://schemas.microsoft.com/office/powerpoint/2010/main" val="338257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1F1612-0839-4F82-81D0-5C536C2FB67A}"/>
              </a:ext>
            </a:extLst>
          </p:cNvPr>
          <p:cNvSpPr>
            <a:spLocks noGrp="1"/>
          </p:cNvSpPr>
          <p:nvPr>
            <p:ph type="title"/>
          </p:nvPr>
        </p:nvSpPr>
        <p:spPr/>
        <p:txBody>
          <a:bodyPr/>
          <a:lstStyle/>
          <a:p>
            <a:r>
              <a:rPr lang="en-US" dirty="0"/>
              <a:t>Echo State Networks</a:t>
            </a:r>
          </a:p>
        </p:txBody>
      </p:sp>
      <p:sp>
        <p:nvSpPr>
          <p:cNvPr id="4" name="Date Placeholder 3">
            <a:extLst>
              <a:ext uri="{FF2B5EF4-FFF2-40B4-BE49-F238E27FC236}">
                <a16:creationId xmlns:a16="http://schemas.microsoft.com/office/drawing/2014/main" id="{71D3EC35-7803-47EC-BCDB-6CBD03599BFA}"/>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214E0AF2-E1CA-406A-A679-8F665823F781}"/>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8FF3145E-4BB1-461A-8427-E9A8C26F893B}"/>
              </a:ext>
            </a:extLst>
          </p:cNvPr>
          <p:cNvSpPr>
            <a:spLocks noGrp="1"/>
          </p:cNvSpPr>
          <p:nvPr>
            <p:ph type="sldNum" sz="quarter" idx="12"/>
          </p:nvPr>
        </p:nvSpPr>
        <p:spPr/>
        <p:txBody>
          <a:bodyPr/>
          <a:lstStyle/>
          <a:p>
            <a:pPr>
              <a:defRPr/>
            </a:pPr>
            <a:fld id="{3538ABB7-A80F-4BBB-84B8-401363325F43}" type="slidenum">
              <a:rPr lang="en-US" altLang="en-US" smtClean="0"/>
              <a:pPr>
                <a:defRPr/>
              </a:pPr>
              <a:t>11</a:t>
            </a:fld>
            <a:endParaRPr lang="en-US" altLang="en-US"/>
          </a:p>
        </p:txBody>
      </p:sp>
      <p:pic>
        <p:nvPicPr>
          <p:cNvPr id="8" name="Picture 7">
            <a:extLst>
              <a:ext uri="{FF2B5EF4-FFF2-40B4-BE49-F238E27FC236}">
                <a16:creationId xmlns:a16="http://schemas.microsoft.com/office/drawing/2014/main" id="{29C70477-098A-437C-B783-2B520FC70828}"/>
              </a:ext>
            </a:extLst>
          </p:cNvPr>
          <p:cNvPicPr>
            <a:picLocks noChangeAspect="1"/>
          </p:cNvPicPr>
          <p:nvPr/>
        </p:nvPicPr>
        <p:blipFill>
          <a:blip r:embed="rId3"/>
          <a:stretch>
            <a:fillRect/>
          </a:stretch>
        </p:blipFill>
        <p:spPr>
          <a:xfrm>
            <a:off x="390525" y="1295400"/>
            <a:ext cx="8362950" cy="4267200"/>
          </a:xfrm>
          <a:prstGeom prst="rect">
            <a:avLst/>
          </a:prstGeom>
        </p:spPr>
      </p:pic>
    </p:spTree>
    <p:extLst>
      <p:ext uri="{BB962C8B-B14F-4D97-AF65-F5344CB8AC3E}">
        <p14:creationId xmlns:p14="http://schemas.microsoft.com/office/powerpoint/2010/main" val="9948351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42D3E5-BA90-4AE4-AEBE-D185B6F7EEE9}"/>
              </a:ext>
            </a:extLst>
          </p:cNvPr>
          <p:cNvSpPr>
            <a:spLocks noGrp="1"/>
          </p:cNvSpPr>
          <p:nvPr>
            <p:ph type="title"/>
          </p:nvPr>
        </p:nvSpPr>
        <p:spPr>
          <a:xfrm>
            <a:off x="990600" y="76200"/>
            <a:ext cx="7162800" cy="990600"/>
          </a:xfrm>
        </p:spPr>
        <p:txBody>
          <a:bodyPr/>
          <a:lstStyle/>
          <a:p>
            <a:r>
              <a:rPr lang="en-US" dirty="0"/>
              <a:t>ESN – Reservoir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ABC54075-BF66-4734-9C93-37AAB092541B}"/>
                  </a:ext>
                </a:extLst>
              </p:cNvPr>
              <p:cNvSpPr>
                <a:spLocks noGrp="1"/>
              </p:cNvSpPr>
              <p:nvPr>
                <p:ph idx="1"/>
              </p:nvPr>
            </p:nvSpPr>
            <p:spPr/>
            <p:txBody>
              <a:bodyPr/>
              <a:lstStyle/>
              <a:p>
                <a:r>
                  <a:rPr lang="en-US" dirty="0"/>
                  <a:t>Sparse Orthogonal Matrix (SORM) [9]</a:t>
                </a:r>
              </a:p>
              <a:p>
                <a:pPr lvl="1"/>
                <a:r>
                  <a:rPr lang="en-US" dirty="0"/>
                  <a:t>Sparse density</a:t>
                </a:r>
              </a:p>
              <a:p>
                <a:pPr lvl="1"/>
                <a:r>
                  <a:rPr lang="en-US" dirty="0"/>
                  <a:t>Minimum non-zero elements</a:t>
                </a:r>
              </a:p>
              <a:p>
                <a:pPr lvl="1"/>
                <a:r>
                  <a:rPr lang="en-US" dirty="0"/>
                  <a:t>Minimum complexity</a:t>
                </a:r>
              </a:p>
              <a:p>
                <a:pPr lvl="1"/>
                <a:r>
                  <a:rPr lang="en-US" dirty="0"/>
                  <a:t>Preserve performance</a:t>
                </a:r>
              </a:p>
              <a:p>
                <a:pPr lvl="1"/>
                <a:endParaRPr lang="en-US" sz="4000" dirty="0"/>
              </a:p>
              <a:p>
                <a:pPr marL="457200" lvl="1" indent="0" algn="ctr">
                  <a:buNone/>
                </a:pPr>
                <a14:m>
                  <m:oMathPara xmlns:m="http://schemas.openxmlformats.org/officeDocument/2006/math">
                    <m:oMathParaPr>
                      <m:jc m:val="centerGroup"/>
                    </m:oMathParaPr>
                    <m:oMath xmlns:m="http://schemas.openxmlformats.org/officeDocument/2006/math">
                      <m:r>
                        <a:rPr lang="en-US" i="1" smtClean="0">
                          <a:effectLst/>
                          <a:latin typeface="Cambria Math" panose="02040503050406030204" pitchFamily="18" charset="0"/>
                          <a:ea typeface="SimSun" panose="02010600030101010101" pitchFamily="2" charset="-122"/>
                          <a:cs typeface="Times New Roman" panose="02020603050405020304" pitchFamily="18" charset="0"/>
                        </a:rPr>
                        <m:t>𝑓</m:t>
                      </m:r>
                      <m:d>
                        <m:dPr>
                          <m:ctrlPr>
                            <a:rPr lang="en-US" sz="4000" i="1">
                              <a:effectLst/>
                              <a:latin typeface="Cambria Math" panose="02040503050406030204" pitchFamily="18" charset="0"/>
                            </a:rPr>
                          </m:ctrlPr>
                        </m:dPr>
                        <m:e>
                          <m:r>
                            <a:rPr lang="en-US" i="1">
                              <a:effectLst/>
                              <a:latin typeface="Cambria Math" panose="02040503050406030204" pitchFamily="18" charset="0"/>
                              <a:ea typeface="SimSun" panose="02010600030101010101" pitchFamily="2" charset="-122"/>
                              <a:cs typeface="Times New Roman" panose="02020603050405020304" pitchFamily="18" charset="0"/>
                            </a:rPr>
                            <m:t>𝑛</m:t>
                          </m:r>
                        </m:e>
                      </m:d>
                      <m:r>
                        <a:rPr lang="en-US" i="1">
                          <a:effectLst/>
                          <a:latin typeface="Cambria Math" panose="02040503050406030204" pitchFamily="18" charset="0"/>
                          <a:ea typeface="SimSun" panose="02010600030101010101" pitchFamily="2" charset="-122"/>
                          <a:cs typeface="Times New Roman" panose="02020603050405020304" pitchFamily="18" charset="0"/>
                        </a:rPr>
                        <m:t>=</m:t>
                      </m:r>
                      <m:d>
                        <m:dPr>
                          <m:ctrlPr>
                            <a:rPr lang="en-US" sz="4000" i="1">
                              <a:effectLst/>
                              <a:latin typeface="Cambria Math" panose="02040503050406030204" pitchFamily="18" charset="0"/>
                            </a:rPr>
                          </m:ctrlPr>
                        </m:dPr>
                        <m:e>
                          <m:func>
                            <m:funcPr>
                              <m:ctrlPr>
                                <a:rPr lang="en-US" sz="4000" i="1">
                                  <a:effectLst/>
                                  <a:latin typeface="Cambria Math" panose="02040503050406030204" pitchFamily="18" charset="0"/>
                                </a:rPr>
                              </m:ctrlPr>
                            </m:funcPr>
                            <m:fName>
                              <m:r>
                                <a:rPr lang="en-US">
                                  <a:effectLst/>
                                  <a:latin typeface="Cambria Math" panose="02040503050406030204" pitchFamily="18" charset="0"/>
                                  <a:ea typeface="SimSun" panose="02010600030101010101" pitchFamily="2" charset="-122"/>
                                  <a:cs typeface="Times New Roman" panose="02020603050405020304" pitchFamily="18" charset="0"/>
                                </a:rPr>
                                <m:t>|</m:t>
                              </m:r>
                              <m:func>
                                <m:funcPr>
                                  <m:ctrlPr>
                                    <a:rPr lang="en-US" sz="4000" i="1">
                                      <a:effectLst/>
                                      <a:latin typeface="Cambria Math" panose="02040503050406030204" pitchFamily="18" charset="0"/>
                                    </a:rPr>
                                  </m:ctrlPr>
                                </m:funcPr>
                                <m:fName>
                                  <m:sSub>
                                    <m:sSubPr>
                                      <m:ctrlPr>
                                        <a:rPr lang="en-US" sz="4000" i="1">
                                          <a:effectLst/>
                                          <a:latin typeface="Cambria Math" panose="02040503050406030204" pitchFamily="18" charset="0"/>
                                        </a:rPr>
                                      </m:ctrlPr>
                                    </m:sSubPr>
                                    <m:e>
                                      <m:r>
                                        <m:rPr>
                                          <m:sty m:val="p"/>
                                        </m:rPr>
                                        <a:rPr lang="en-US">
                                          <a:effectLst/>
                                          <a:latin typeface="Cambria Math" panose="02040503050406030204" pitchFamily="18" charset="0"/>
                                          <a:ea typeface="SimSun" panose="02010600030101010101" pitchFamily="2" charset="-122"/>
                                          <a:cs typeface="Times New Roman" panose="02020603050405020304" pitchFamily="18" charset="0"/>
                                        </a:rPr>
                                        <m:t>log</m:t>
                                      </m:r>
                                    </m:e>
                                    <m:sub>
                                      <m:r>
                                        <a:rPr lang="en-US" i="1">
                                          <a:effectLst/>
                                          <a:latin typeface="Cambria Math" panose="02040503050406030204" pitchFamily="18" charset="0"/>
                                          <a:ea typeface="SimSun" panose="02010600030101010101" pitchFamily="2" charset="-122"/>
                                          <a:cs typeface="Times New Roman" panose="02020603050405020304" pitchFamily="18" charset="0"/>
                                        </a:rPr>
                                        <m:t>2</m:t>
                                      </m:r>
                                    </m:sub>
                                  </m:sSub>
                                </m:fName>
                                <m:e>
                                  <m:r>
                                    <a:rPr lang="en-US" i="1">
                                      <a:effectLst/>
                                      <a:latin typeface="Cambria Math" panose="02040503050406030204" pitchFamily="18" charset="0"/>
                                      <a:ea typeface="SimSun" panose="02010600030101010101" pitchFamily="2" charset="-122"/>
                                      <a:cs typeface="Times New Roman" panose="02020603050405020304" pitchFamily="18" charset="0"/>
                                    </a:rPr>
                                    <m:t>𝑛</m:t>
                                  </m:r>
                                </m:e>
                              </m:func>
                            </m:fName>
                            <m:e>
                              <m:r>
                                <a:rPr lang="en-US" i="1">
                                  <a:effectLst/>
                                  <a:latin typeface="Cambria Math" panose="02040503050406030204" pitchFamily="18" charset="0"/>
                                  <a:ea typeface="SimSun" panose="02010600030101010101" pitchFamily="2" charset="-122"/>
                                  <a:cs typeface="Times New Roman" panose="02020603050405020304" pitchFamily="18" charset="0"/>
                                </a:rPr>
                                <m:t>|</m:t>
                              </m:r>
                            </m:e>
                          </m:func>
                          <m:r>
                            <a:rPr lang="en-US" i="1">
                              <a:effectLst/>
                              <a:latin typeface="Cambria Math" panose="02040503050406030204" pitchFamily="18" charset="0"/>
                              <a:ea typeface="SimSun" panose="02010600030101010101" pitchFamily="2" charset="-122"/>
                              <a:cs typeface="Times New Roman" panose="02020603050405020304" pitchFamily="18" charset="0"/>
                            </a:rPr>
                            <m:t>+ 3 </m:t>
                          </m:r>
                        </m:e>
                      </m:d>
                      <m:r>
                        <a:rPr lang="en-US" i="1">
                          <a:effectLst/>
                          <a:latin typeface="Cambria Math" panose="02040503050406030204" pitchFamily="18" charset="0"/>
                          <a:ea typeface="SimSun" panose="02010600030101010101" pitchFamily="2" charset="-122"/>
                          <a:cs typeface="Times New Roman" panose="02020603050405020304" pitchFamily="18" charset="0"/>
                        </a:rPr>
                        <m:t>𝑛</m:t>
                      </m:r>
                      <m:r>
                        <a:rPr lang="en-US" i="1">
                          <a:effectLst/>
                          <a:latin typeface="Cambria Math" panose="02040503050406030204" pitchFamily="18" charset="0"/>
                          <a:ea typeface="SimSun" panose="02010600030101010101" pitchFamily="2" charset="-122"/>
                          <a:cs typeface="Times New Roman" panose="02020603050405020304" pitchFamily="18" charset="0"/>
                        </a:rPr>
                        <m:t>− </m:t>
                      </m:r>
                      <m:sSup>
                        <m:sSupPr>
                          <m:ctrlPr>
                            <a:rPr lang="en-US" sz="4000" i="1">
                              <a:effectLst/>
                              <a:latin typeface="Cambria Math" panose="02040503050406030204" pitchFamily="18" charset="0"/>
                            </a:rPr>
                          </m:ctrlPr>
                        </m:sSupPr>
                        <m:e>
                          <m:r>
                            <a:rPr lang="en-US" i="1">
                              <a:effectLst/>
                              <a:latin typeface="Cambria Math" panose="02040503050406030204" pitchFamily="18" charset="0"/>
                              <a:ea typeface="SimSun" panose="02010600030101010101" pitchFamily="2" charset="-122"/>
                              <a:cs typeface="Times New Roman" panose="02020603050405020304" pitchFamily="18" charset="0"/>
                            </a:rPr>
                            <m:t>2</m:t>
                          </m:r>
                        </m:e>
                        <m:sup>
                          <m:func>
                            <m:funcPr>
                              <m:ctrlPr>
                                <a:rPr lang="en-US" sz="4000" i="1">
                                  <a:effectLst/>
                                  <a:latin typeface="Cambria Math" panose="02040503050406030204" pitchFamily="18" charset="0"/>
                                </a:rPr>
                              </m:ctrlPr>
                            </m:funcPr>
                            <m:fName>
                              <m:sSub>
                                <m:sSubPr>
                                  <m:ctrlPr>
                                    <a:rPr lang="en-US" sz="4000" i="1">
                                      <a:effectLst/>
                                      <a:latin typeface="Cambria Math" panose="02040503050406030204" pitchFamily="18" charset="0"/>
                                    </a:rPr>
                                  </m:ctrlPr>
                                </m:sSubPr>
                                <m:e>
                                  <m:r>
                                    <m:rPr>
                                      <m:sty m:val="p"/>
                                    </m:rPr>
                                    <a:rPr lang="en-US">
                                      <a:effectLst/>
                                      <a:latin typeface="Cambria Math" panose="02040503050406030204" pitchFamily="18" charset="0"/>
                                      <a:ea typeface="SimSun" panose="02010600030101010101" pitchFamily="2" charset="-122"/>
                                      <a:cs typeface="Times New Roman" panose="02020603050405020304" pitchFamily="18" charset="0"/>
                                    </a:rPr>
                                    <m:t>log</m:t>
                                  </m:r>
                                </m:e>
                                <m:sub>
                                  <m:r>
                                    <a:rPr lang="en-US" i="1">
                                      <a:effectLst/>
                                      <a:latin typeface="Cambria Math" panose="02040503050406030204" pitchFamily="18" charset="0"/>
                                      <a:ea typeface="SimSun" panose="02010600030101010101" pitchFamily="2" charset="-122"/>
                                      <a:cs typeface="Times New Roman" panose="02020603050405020304" pitchFamily="18" charset="0"/>
                                    </a:rPr>
                                    <m:t>2</m:t>
                                  </m:r>
                                </m:sub>
                              </m:sSub>
                            </m:fName>
                            <m:e>
                              <m:r>
                                <a:rPr lang="en-US" i="1">
                                  <a:effectLst/>
                                  <a:latin typeface="Cambria Math" panose="02040503050406030204" pitchFamily="18" charset="0"/>
                                  <a:ea typeface="SimSun" panose="02010600030101010101" pitchFamily="2" charset="-122"/>
                                  <a:cs typeface="Times New Roman" panose="02020603050405020304" pitchFamily="18" charset="0"/>
                                </a:rPr>
                                <m:t>𝑛</m:t>
                              </m:r>
                            </m:e>
                          </m:func>
                          <m:r>
                            <a:rPr lang="en-US" i="1">
                              <a:effectLst/>
                              <a:latin typeface="Cambria Math" panose="02040503050406030204" pitchFamily="18" charset="0"/>
                              <a:ea typeface="SimSun" panose="02010600030101010101" pitchFamily="2" charset="-122"/>
                              <a:cs typeface="Times New Roman" panose="02020603050405020304" pitchFamily="18" charset="0"/>
                            </a:rPr>
                            <m:t>+1</m:t>
                          </m:r>
                        </m:sup>
                      </m:sSup>
                    </m:oMath>
                  </m:oMathPara>
                </a14:m>
                <a:endParaRPr lang="en-US" sz="4000" dirty="0"/>
              </a:p>
            </p:txBody>
          </p:sp>
        </mc:Choice>
        <mc:Fallback xmlns="">
          <p:sp>
            <p:nvSpPr>
              <p:cNvPr id="3" name="Content Placeholder 2">
                <a:extLst>
                  <a:ext uri="{FF2B5EF4-FFF2-40B4-BE49-F238E27FC236}">
                    <a16:creationId xmlns:a16="http://schemas.microsoft.com/office/drawing/2014/main" id="{ABC54075-BF66-4734-9C93-37AAB092541B}"/>
                  </a:ext>
                </a:extLst>
              </p:cNvPr>
              <p:cNvSpPr>
                <a:spLocks noGrp="1" noRot="1" noChangeAspect="1" noMove="1" noResize="1" noEditPoints="1" noAdjustHandles="1" noChangeArrowheads="1" noChangeShapeType="1" noTextEdit="1"/>
              </p:cNvSpPr>
              <p:nvPr>
                <p:ph idx="1"/>
              </p:nvPr>
            </p:nvSpPr>
            <p:spPr>
              <a:blipFill>
                <a:blip r:embed="rId3"/>
                <a:stretch>
                  <a:fillRect l="-1559" t="-152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96DE805-6B74-48BF-8593-70EA76C5A716}"/>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42E46EFC-FCDE-40A1-9145-C7072778496B}"/>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049110D1-0B4A-4653-8942-3295F1957B39}"/>
              </a:ext>
            </a:extLst>
          </p:cNvPr>
          <p:cNvSpPr>
            <a:spLocks noGrp="1"/>
          </p:cNvSpPr>
          <p:nvPr>
            <p:ph type="sldNum" sz="quarter" idx="12"/>
          </p:nvPr>
        </p:nvSpPr>
        <p:spPr/>
        <p:txBody>
          <a:bodyPr/>
          <a:lstStyle/>
          <a:p>
            <a:pPr>
              <a:defRPr/>
            </a:pPr>
            <a:fld id="{3538ABB7-A80F-4BBB-84B8-401363325F43}" type="slidenum">
              <a:rPr lang="en-US" altLang="en-US" smtClean="0"/>
              <a:pPr>
                <a:defRPr/>
              </a:pPr>
              <a:t>12</a:t>
            </a:fld>
            <a:endParaRPr lang="en-US" altLang="en-US"/>
          </a:p>
        </p:txBody>
      </p:sp>
    </p:spTree>
    <p:extLst>
      <p:ext uri="{BB962C8B-B14F-4D97-AF65-F5344CB8AC3E}">
        <p14:creationId xmlns:p14="http://schemas.microsoft.com/office/powerpoint/2010/main" val="33089263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C65EB-6CEA-4D4B-8D58-7BB3D452FC94}"/>
              </a:ext>
            </a:extLst>
          </p:cNvPr>
          <p:cNvSpPr>
            <a:spLocks noGrp="1"/>
          </p:cNvSpPr>
          <p:nvPr>
            <p:ph type="title"/>
          </p:nvPr>
        </p:nvSpPr>
        <p:spPr/>
        <p:txBody>
          <a:bodyPr/>
          <a:lstStyle/>
          <a:p>
            <a:r>
              <a:rPr lang="en-US" dirty="0"/>
              <a:t>Sparse Orthogonal Matrix</a:t>
            </a:r>
          </a:p>
        </p:txBody>
      </p:sp>
      <p:sp>
        <p:nvSpPr>
          <p:cNvPr id="4" name="Date Placeholder 3">
            <a:extLst>
              <a:ext uri="{FF2B5EF4-FFF2-40B4-BE49-F238E27FC236}">
                <a16:creationId xmlns:a16="http://schemas.microsoft.com/office/drawing/2014/main" id="{775D8F5A-BF61-4D1B-A74F-9D6527B88CD5}"/>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7BDDCCB9-36B7-4102-A19D-5111EF5A028F}"/>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29AD8155-8FAF-4BB1-8CB8-4CD92375C4E5}"/>
              </a:ext>
            </a:extLst>
          </p:cNvPr>
          <p:cNvSpPr>
            <a:spLocks noGrp="1"/>
          </p:cNvSpPr>
          <p:nvPr>
            <p:ph type="sldNum" sz="quarter" idx="12"/>
          </p:nvPr>
        </p:nvSpPr>
        <p:spPr/>
        <p:txBody>
          <a:bodyPr/>
          <a:lstStyle/>
          <a:p>
            <a:pPr>
              <a:defRPr/>
            </a:pPr>
            <a:fld id="{3538ABB7-A80F-4BBB-84B8-401363325F43}" type="slidenum">
              <a:rPr lang="en-US" altLang="en-US" smtClean="0"/>
              <a:pPr>
                <a:defRPr/>
              </a:pPr>
              <a:t>13</a:t>
            </a:fld>
            <a:endParaRPr lang="en-US" altLang="en-US"/>
          </a:p>
        </p:txBody>
      </p:sp>
      <p:pic>
        <p:nvPicPr>
          <p:cNvPr id="8" name="Picture 7">
            <a:extLst>
              <a:ext uri="{FF2B5EF4-FFF2-40B4-BE49-F238E27FC236}">
                <a16:creationId xmlns:a16="http://schemas.microsoft.com/office/drawing/2014/main" id="{9337EDC4-C8B7-4CBF-B010-27DD2C00102A}"/>
              </a:ext>
            </a:extLst>
          </p:cNvPr>
          <p:cNvPicPr>
            <a:picLocks noChangeAspect="1"/>
          </p:cNvPicPr>
          <p:nvPr/>
        </p:nvPicPr>
        <p:blipFill>
          <a:blip r:embed="rId3"/>
          <a:stretch>
            <a:fillRect/>
          </a:stretch>
        </p:blipFill>
        <p:spPr>
          <a:xfrm>
            <a:off x="2209800" y="1288413"/>
            <a:ext cx="5029200" cy="4982848"/>
          </a:xfrm>
          <a:prstGeom prst="rect">
            <a:avLst/>
          </a:prstGeom>
        </p:spPr>
      </p:pic>
    </p:spTree>
    <p:extLst>
      <p:ext uri="{BB962C8B-B14F-4D97-AF65-F5344CB8AC3E}">
        <p14:creationId xmlns:p14="http://schemas.microsoft.com/office/powerpoint/2010/main" val="16859500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B392C-D1C2-4488-983D-4B896CB630CA}"/>
              </a:ext>
            </a:extLst>
          </p:cNvPr>
          <p:cNvSpPr>
            <a:spLocks noGrp="1"/>
          </p:cNvSpPr>
          <p:nvPr>
            <p:ph type="title"/>
          </p:nvPr>
        </p:nvSpPr>
        <p:spPr/>
        <p:txBody>
          <a:bodyPr/>
          <a:lstStyle/>
          <a:p>
            <a:r>
              <a:rPr lang="en-US" dirty="0"/>
              <a:t>ESN – Reservoir networks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C5AF1C19-A58B-4CDC-990D-8A8FA35910AE}"/>
                  </a:ext>
                </a:extLst>
              </p:cNvPr>
              <p:cNvSpPr>
                <a:spLocks noGrp="1"/>
              </p:cNvSpPr>
              <p:nvPr>
                <p:ph idx="1"/>
              </p:nvPr>
            </p:nvSpPr>
            <p:spPr/>
            <p:txBody>
              <a:bodyPr/>
              <a:lstStyle/>
              <a:p>
                <a:r>
                  <a:rPr lang="en-US" dirty="0"/>
                  <a:t>Delay Line Reservoir (DLR) [10]</a:t>
                </a:r>
              </a:p>
              <a:p>
                <a:pPr marL="457200" lvl="1" indent="0">
                  <a:buNone/>
                </a:pPr>
                <a:endParaRPr lang="en-US" dirty="0"/>
              </a:p>
              <a:p>
                <a:pPr marL="457200" lvl="1" indent="0">
                  <a:buNone/>
                </a:pPr>
                <a:r>
                  <a:rPr lang="en-US" dirty="0"/>
                  <a:t>                                                           </a:t>
                </a:r>
              </a:p>
              <a:p>
                <a:pPr marL="457200" lvl="1" indent="0">
                  <a:buNone/>
                </a:pPr>
                <a:r>
                  <a:rPr lang="en-US" dirty="0"/>
                  <a:t>                                                              </a:t>
                </a:r>
                <a14:m>
                  <m:oMath xmlns:m="http://schemas.openxmlformats.org/officeDocument/2006/math">
                    <m:d>
                      <m:dPr>
                        <m:ctrlPr>
                          <a:rPr lang="en-US" i="1" smtClean="0">
                            <a:latin typeface="Cambria Math" panose="02040503050406030204" pitchFamily="18" charset="0"/>
                          </a:rPr>
                        </m:ctrlPr>
                      </m:dPr>
                      <m:e>
                        <m:eqArr>
                          <m:eqArrPr>
                            <m:ctrlPr>
                              <a:rPr lang="en-US" i="1" smtClean="0">
                                <a:latin typeface="Cambria Math" panose="02040503050406030204" pitchFamily="18" charset="0"/>
                              </a:rPr>
                            </m:ctrlPr>
                          </m:eqArrPr>
                          <m:e>
                            <m:eqArr>
                              <m:eqArrPr>
                                <m:ctrlPr>
                                  <a:rPr lang="en-US" i="1" smtClean="0">
                                    <a:latin typeface="Cambria Math" panose="02040503050406030204" pitchFamily="18" charset="0"/>
                                  </a:rPr>
                                </m:ctrlPr>
                              </m:eqArrPr>
                              <m:e>
                                <m:sSub>
                                  <m:sSubPr>
                                    <m:ctrlPr>
                                      <a:rPr lang="en-US" i="1" smtClean="0">
                                        <a:solidFill>
                                          <a:srgbClr val="FF0000"/>
                                        </a:solidFill>
                                        <a:latin typeface="Cambria Math" panose="02040503050406030204" pitchFamily="18" charset="0"/>
                                      </a:rPr>
                                    </m:ctrlPr>
                                  </m:sSubPr>
                                  <m:e>
                                    <m:r>
                                      <a:rPr lang="en-US" b="0" i="1" smtClean="0">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00</m:t>
                                    </m:r>
                                  </m:sub>
                                </m:sSub>
                              </m:e>
                              <m:e>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𝑤</m:t>
                                    </m:r>
                                  </m:e>
                                  <m:sub>
                                    <m:r>
                                      <a:rPr lang="en-US" b="0" i="1" smtClean="0">
                                        <a:solidFill>
                                          <a:srgbClr val="00B050"/>
                                        </a:solidFill>
                                        <a:latin typeface="Cambria Math" panose="02040503050406030204" pitchFamily="18" charset="0"/>
                                      </a:rPr>
                                      <m:t>1</m:t>
                                    </m:r>
                                    <m:r>
                                      <a:rPr lang="en-US" i="1">
                                        <a:solidFill>
                                          <a:srgbClr val="00B050"/>
                                        </a:solidFill>
                                        <a:latin typeface="Cambria Math" panose="02040503050406030204" pitchFamily="18" charset="0"/>
                                      </a:rPr>
                                      <m:t>0</m:t>
                                    </m:r>
                                  </m:sub>
                                </m:sSub>
                              </m:e>
                            </m:eqArr>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r>
                                      <a:rPr lang="en-US" b="0" i="1" smtClean="0">
                                        <a:latin typeface="Cambria Math" panose="02040503050406030204" pitchFamily="18" charset="0"/>
                                      </a:rPr>
                                      <m:t>1</m:t>
                                    </m:r>
                                  </m:sub>
                                </m:sSub>
                              </m:e>
                              <m:e>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11</m:t>
                                    </m:r>
                                  </m:sub>
                                </m:sSub>
                              </m:e>
                            </m:eqArr>
                            <m:eqArr>
                              <m:eqArrPr>
                                <m:ctrlPr>
                                  <a:rPr lang="en-US" i="1">
                                    <a:latin typeface="Cambria Math" panose="02040503050406030204" pitchFamily="18" charset="0"/>
                                  </a:rPr>
                                </m:ctrlPr>
                              </m:eqArrPr>
                              <m:e>
                                <m:sSub>
                                  <m:sSubPr>
                                    <m:ctrlPr>
                                      <a:rPr lang="en-US" i="1" smtClean="0">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r>
                                      <a:rPr lang="en-US" b="0" i="1" smtClean="0">
                                        <a:latin typeface="Cambria Math" panose="02040503050406030204" pitchFamily="18" charset="0"/>
                                      </a:rPr>
                                      <m:t>2</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12</m:t>
                                    </m:r>
                                  </m:sub>
                                </m:sSub>
                              </m:e>
                            </m:eqArr>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i="1">
                                        <a:latin typeface="Cambria Math" panose="02040503050406030204" pitchFamily="18" charset="0"/>
                                      </a:rPr>
                                      <m:t>0</m:t>
                                    </m:r>
                                    <m:r>
                                      <a:rPr lang="en-US" b="0" i="1" smtClean="0">
                                        <a:latin typeface="Cambria Math" panose="02040503050406030204" pitchFamily="18" charset="0"/>
                                      </a:rPr>
                                      <m:t>3</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13</m:t>
                                    </m:r>
                                  </m:sub>
                                </m:sSub>
                              </m:e>
                            </m:eqArr>
                          </m:e>
                          <m:e>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m:t>
                                    </m:r>
                                    <m:r>
                                      <a:rPr lang="en-US" i="1">
                                        <a:latin typeface="Cambria Math" panose="02040503050406030204" pitchFamily="18" charset="0"/>
                                      </a:rPr>
                                      <m:t>0</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3</m:t>
                                    </m:r>
                                    <m:r>
                                      <a:rPr lang="en-US" i="1">
                                        <a:latin typeface="Cambria Math" panose="02040503050406030204" pitchFamily="18" charset="0"/>
                                      </a:rPr>
                                      <m:t>0</m:t>
                                    </m:r>
                                  </m:sub>
                                </m:sSub>
                              </m:e>
                            </m:eqArr>
                            <m:eqArr>
                              <m:eqArrPr>
                                <m:ctrlPr>
                                  <a:rPr lang="en-US" i="1">
                                    <a:latin typeface="Cambria Math" panose="02040503050406030204" pitchFamily="18" charset="0"/>
                                  </a:rPr>
                                </m:ctrlPr>
                              </m:eqArrPr>
                              <m:e>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𝑤</m:t>
                                    </m:r>
                                  </m:e>
                                  <m:sub>
                                    <m:r>
                                      <a:rPr lang="en-US" b="0" i="1" smtClean="0">
                                        <a:solidFill>
                                          <a:srgbClr val="00B050"/>
                                        </a:solidFill>
                                        <a:latin typeface="Cambria Math" panose="02040503050406030204" pitchFamily="18" charset="0"/>
                                      </a:rPr>
                                      <m:t>21</m:t>
                                    </m:r>
                                  </m:sub>
                                </m:sSub>
                              </m:e>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31</m:t>
                                    </m:r>
                                  </m:sub>
                                </m:sSub>
                              </m:e>
                            </m:eqArr>
                            <m:eqArr>
                              <m:eqArrPr>
                                <m:ctrlPr>
                                  <a:rPr lang="en-US" i="1">
                                    <a:latin typeface="Cambria Math" panose="02040503050406030204" pitchFamily="18" charset="0"/>
                                  </a:rPr>
                                </m:ctrlPr>
                              </m:eqArrPr>
                              <m:e>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22</m:t>
                                    </m:r>
                                  </m:sub>
                                </m:sSub>
                              </m:e>
                              <m:e>
                                <m:sSub>
                                  <m:sSubPr>
                                    <m:ctrlPr>
                                      <a:rPr lang="en-US" i="1" smtClean="0">
                                        <a:solidFill>
                                          <a:srgbClr val="00B050"/>
                                        </a:solidFill>
                                        <a:latin typeface="Cambria Math" panose="02040503050406030204" pitchFamily="18" charset="0"/>
                                      </a:rPr>
                                    </m:ctrlPr>
                                  </m:sSubPr>
                                  <m:e>
                                    <m:r>
                                      <a:rPr lang="en-US" i="1">
                                        <a:solidFill>
                                          <a:srgbClr val="00B050"/>
                                        </a:solidFill>
                                        <a:latin typeface="Cambria Math" panose="02040503050406030204" pitchFamily="18" charset="0"/>
                                      </a:rPr>
                                      <m:t>𝑤</m:t>
                                    </m:r>
                                  </m:e>
                                  <m:sub>
                                    <m:r>
                                      <a:rPr lang="en-US" b="0" i="1" smtClean="0">
                                        <a:solidFill>
                                          <a:srgbClr val="00B050"/>
                                        </a:solidFill>
                                        <a:latin typeface="Cambria Math" panose="02040503050406030204" pitchFamily="18" charset="0"/>
                                      </a:rPr>
                                      <m:t>32</m:t>
                                    </m:r>
                                  </m:sub>
                                </m:sSub>
                              </m:e>
                            </m:eqArr>
                            <m:eqArr>
                              <m:eqArrPr>
                                <m:ctrlPr>
                                  <a:rPr lang="en-US" i="1">
                                    <a:latin typeface="Cambria Math" panose="02040503050406030204" pitchFamily="18" charset="0"/>
                                  </a:rPr>
                                </m:ctrlPr>
                              </m:eqArrPr>
                              <m:e>
                                <m:sSub>
                                  <m:sSubPr>
                                    <m:ctrlPr>
                                      <a:rPr lang="en-US" i="1">
                                        <a:latin typeface="Cambria Math" panose="02040503050406030204" pitchFamily="18" charset="0"/>
                                      </a:rPr>
                                    </m:ctrlPr>
                                  </m:sSubPr>
                                  <m:e>
                                    <m:r>
                                      <a:rPr lang="en-US" i="1">
                                        <a:latin typeface="Cambria Math" panose="02040503050406030204" pitchFamily="18" charset="0"/>
                                      </a:rPr>
                                      <m:t>𝑤</m:t>
                                    </m:r>
                                  </m:e>
                                  <m:sub>
                                    <m:r>
                                      <a:rPr lang="en-US" b="0" i="1" smtClean="0">
                                        <a:latin typeface="Cambria Math" panose="02040503050406030204" pitchFamily="18" charset="0"/>
                                      </a:rPr>
                                      <m:t>23</m:t>
                                    </m:r>
                                  </m:sub>
                                </m:sSub>
                              </m:e>
                              <m:e>
                                <m:sSub>
                                  <m:sSubPr>
                                    <m:ctrlPr>
                                      <a:rPr lang="en-US" i="1" smtClean="0">
                                        <a:solidFill>
                                          <a:srgbClr val="FF0000"/>
                                        </a:solidFill>
                                        <a:latin typeface="Cambria Math" panose="02040503050406030204" pitchFamily="18" charset="0"/>
                                      </a:rPr>
                                    </m:ctrlPr>
                                  </m:sSubPr>
                                  <m:e>
                                    <m:r>
                                      <a:rPr lang="en-US" i="1">
                                        <a:solidFill>
                                          <a:srgbClr val="FF0000"/>
                                        </a:solidFill>
                                        <a:latin typeface="Cambria Math" panose="02040503050406030204" pitchFamily="18" charset="0"/>
                                      </a:rPr>
                                      <m:t>𝑤</m:t>
                                    </m:r>
                                  </m:e>
                                  <m:sub>
                                    <m:r>
                                      <a:rPr lang="en-US" b="0" i="1" smtClean="0">
                                        <a:solidFill>
                                          <a:srgbClr val="FF0000"/>
                                        </a:solidFill>
                                        <a:latin typeface="Cambria Math" panose="02040503050406030204" pitchFamily="18" charset="0"/>
                                      </a:rPr>
                                      <m:t>33</m:t>
                                    </m:r>
                                  </m:sub>
                                </m:sSub>
                              </m:e>
                            </m:eqArr>
                          </m:e>
                        </m:eqArr>
                      </m:e>
                    </m:d>
                  </m:oMath>
                </a14:m>
                <a:endParaRPr lang="en-US" dirty="0"/>
              </a:p>
            </p:txBody>
          </p:sp>
        </mc:Choice>
        <mc:Fallback xmlns="">
          <p:sp>
            <p:nvSpPr>
              <p:cNvPr id="3" name="Content Placeholder 2">
                <a:extLst>
                  <a:ext uri="{FF2B5EF4-FFF2-40B4-BE49-F238E27FC236}">
                    <a16:creationId xmlns:a16="http://schemas.microsoft.com/office/drawing/2014/main" id="{C5AF1C19-A58B-4CDC-990D-8A8FA35910AE}"/>
                  </a:ext>
                </a:extLst>
              </p:cNvPr>
              <p:cNvSpPr>
                <a:spLocks noGrp="1" noRot="1" noChangeAspect="1" noMove="1" noResize="1" noEditPoints="1" noAdjustHandles="1" noChangeArrowheads="1" noChangeShapeType="1" noTextEdit="1"/>
              </p:cNvSpPr>
              <p:nvPr>
                <p:ph idx="1"/>
              </p:nvPr>
            </p:nvSpPr>
            <p:spPr>
              <a:blipFill>
                <a:blip r:embed="rId3"/>
                <a:stretch>
                  <a:fillRect l="-1559" t="-152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542F4C04-FB0D-4049-A89B-4F39300A0700}"/>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B12BDAFE-B13C-4547-8B51-C4C6D226679A}"/>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E65DE39F-AB3B-4609-99FD-427AF14C907C}"/>
              </a:ext>
            </a:extLst>
          </p:cNvPr>
          <p:cNvSpPr>
            <a:spLocks noGrp="1"/>
          </p:cNvSpPr>
          <p:nvPr>
            <p:ph type="sldNum" sz="quarter" idx="12"/>
          </p:nvPr>
        </p:nvSpPr>
        <p:spPr/>
        <p:txBody>
          <a:bodyPr/>
          <a:lstStyle/>
          <a:p>
            <a:pPr>
              <a:defRPr/>
            </a:pPr>
            <a:fld id="{3538ABB7-A80F-4BBB-84B8-401363325F43}" type="slidenum">
              <a:rPr lang="en-US" altLang="en-US" smtClean="0"/>
              <a:pPr>
                <a:defRPr/>
              </a:pPr>
              <a:t>14</a:t>
            </a:fld>
            <a:endParaRPr lang="en-US" altLang="en-US"/>
          </a:p>
        </p:txBody>
      </p:sp>
      <p:pic>
        <p:nvPicPr>
          <p:cNvPr id="10" name="Picture 9">
            <a:extLst>
              <a:ext uri="{FF2B5EF4-FFF2-40B4-BE49-F238E27FC236}">
                <a16:creationId xmlns:a16="http://schemas.microsoft.com/office/drawing/2014/main" id="{415A39BB-ADA1-442D-BBD4-938BC5E3EAD3}"/>
              </a:ext>
            </a:extLst>
          </p:cNvPr>
          <p:cNvPicPr>
            <a:picLocks noChangeAspect="1"/>
          </p:cNvPicPr>
          <p:nvPr/>
        </p:nvPicPr>
        <p:blipFill>
          <a:blip r:embed="rId4"/>
          <a:stretch>
            <a:fillRect/>
          </a:stretch>
        </p:blipFill>
        <p:spPr>
          <a:xfrm>
            <a:off x="762000" y="1723171"/>
            <a:ext cx="4419600" cy="4713724"/>
          </a:xfrm>
          <a:prstGeom prst="rect">
            <a:avLst/>
          </a:prstGeom>
        </p:spPr>
      </p:pic>
    </p:spTree>
    <p:extLst>
      <p:ext uri="{BB962C8B-B14F-4D97-AF65-F5344CB8AC3E}">
        <p14:creationId xmlns:p14="http://schemas.microsoft.com/office/powerpoint/2010/main" val="42147596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FD185-6971-413D-8C53-16FE53533918}"/>
              </a:ext>
            </a:extLst>
          </p:cNvPr>
          <p:cNvSpPr>
            <a:spLocks noGrp="1"/>
          </p:cNvSpPr>
          <p:nvPr>
            <p:ph type="title"/>
          </p:nvPr>
        </p:nvSpPr>
        <p:spPr/>
        <p:txBody>
          <a:bodyPr/>
          <a:lstStyle/>
          <a:p>
            <a:r>
              <a:rPr lang="en-US" dirty="0"/>
              <a:t>ESN – Reservoir networks</a:t>
            </a:r>
          </a:p>
        </p:txBody>
      </p:sp>
      <p:sp>
        <p:nvSpPr>
          <p:cNvPr id="3" name="Content Placeholder 2">
            <a:extLst>
              <a:ext uri="{FF2B5EF4-FFF2-40B4-BE49-F238E27FC236}">
                <a16:creationId xmlns:a16="http://schemas.microsoft.com/office/drawing/2014/main" id="{2A6013A0-7FF8-4363-9F0F-21D230882DB1}"/>
              </a:ext>
            </a:extLst>
          </p:cNvPr>
          <p:cNvSpPr>
            <a:spLocks noGrp="1"/>
          </p:cNvSpPr>
          <p:nvPr>
            <p:ph idx="1"/>
          </p:nvPr>
        </p:nvSpPr>
        <p:spPr/>
        <p:txBody>
          <a:bodyPr/>
          <a:lstStyle/>
          <a:p>
            <a:r>
              <a:rPr lang="en-US" dirty="0"/>
              <a:t>Extended Reservoir (ER)</a:t>
            </a:r>
          </a:p>
          <a:p>
            <a:pPr lvl="1"/>
            <a:r>
              <a:rPr lang="en-US" dirty="0"/>
              <a:t>Classical network</a:t>
            </a:r>
          </a:p>
          <a:p>
            <a:pPr lvl="1"/>
            <a:r>
              <a:rPr lang="en-US" dirty="0"/>
              <a:t>Random matrix</a:t>
            </a:r>
          </a:p>
        </p:txBody>
      </p:sp>
      <p:sp>
        <p:nvSpPr>
          <p:cNvPr id="4" name="Date Placeholder 3">
            <a:extLst>
              <a:ext uri="{FF2B5EF4-FFF2-40B4-BE49-F238E27FC236}">
                <a16:creationId xmlns:a16="http://schemas.microsoft.com/office/drawing/2014/main" id="{70BF43FD-5811-4EB3-9C52-B08A8474166B}"/>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3DDE9DB5-2E50-40AA-8C28-F4296BC781AA}"/>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E657F2A4-E3E7-466C-B045-2784F4ED972B}"/>
              </a:ext>
            </a:extLst>
          </p:cNvPr>
          <p:cNvSpPr>
            <a:spLocks noGrp="1"/>
          </p:cNvSpPr>
          <p:nvPr>
            <p:ph type="sldNum" sz="quarter" idx="12"/>
          </p:nvPr>
        </p:nvSpPr>
        <p:spPr/>
        <p:txBody>
          <a:bodyPr/>
          <a:lstStyle/>
          <a:p>
            <a:pPr>
              <a:defRPr/>
            </a:pPr>
            <a:fld id="{3538ABB7-A80F-4BBB-84B8-401363325F43}" type="slidenum">
              <a:rPr lang="en-US" altLang="en-US" smtClean="0"/>
              <a:pPr>
                <a:defRPr/>
              </a:pPr>
              <a:t>15</a:t>
            </a:fld>
            <a:endParaRPr lang="en-US" altLang="en-US"/>
          </a:p>
        </p:txBody>
      </p:sp>
    </p:spTree>
    <p:extLst>
      <p:ext uri="{BB962C8B-B14F-4D97-AF65-F5344CB8AC3E}">
        <p14:creationId xmlns:p14="http://schemas.microsoft.com/office/powerpoint/2010/main" val="31924527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6265E-E8AC-4F70-A272-910E98728B2A}"/>
              </a:ext>
            </a:extLst>
          </p:cNvPr>
          <p:cNvSpPr>
            <a:spLocks noGrp="1"/>
          </p:cNvSpPr>
          <p:nvPr>
            <p:ph type="title"/>
          </p:nvPr>
        </p:nvSpPr>
        <p:spPr/>
        <p:txBody>
          <a:bodyPr/>
          <a:lstStyle/>
          <a:p>
            <a:r>
              <a:rPr lang="en-US" dirty="0"/>
              <a:t>ESN – Readout models</a:t>
            </a:r>
          </a:p>
        </p:txBody>
      </p:sp>
      <p:sp>
        <p:nvSpPr>
          <p:cNvPr id="3" name="Content Placeholder 2">
            <a:extLst>
              <a:ext uri="{FF2B5EF4-FFF2-40B4-BE49-F238E27FC236}">
                <a16:creationId xmlns:a16="http://schemas.microsoft.com/office/drawing/2014/main" id="{46176673-F848-41B8-8F13-9AFCB84AE210}"/>
              </a:ext>
            </a:extLst>
          </p:cNvPr>
          <p:cNvSpPr>
            <a:spLocks noGrp="1"/>
          </p:cNvSpPr>
          <p:nvPr>
            <p:ph idx="1"/>
          </p:nvPr>
        </p:nvSpPr>
        <p:spPr/>
        <p:txBody>
          <a:bodyPr/>
          <a:lstStyle/>
          <a:p>
            <a:r>
              <a:rPr lang="en-US" dirty="0"/>
              <a:t>Ridge Regression [11]</a:t>
            </a:r>
          </a:p>
          <a:p>
            <a:pPr lvl="1"/>
            <a:r>
              <a:rPr lang="en-US" dirty="0"/>
              <a:t>Linear vector</a:t>
            </a:r>
          </a:p>
          <a:p>
            <a:pPr lvl="1"/>
            <a:r>
              <a:rPr lang="en-US" dirty="0"/>
              <a:t>Multi-collinearity</a:t>
            </a:r>
          </a:p>
          <a:p>
            <a:pPr lvl="1"/>
            <a:r>
              <a:rPr lang="en-US" dirty="0"/>
              <a:t>Input bias</a:t>
            </a:r>
          </a:p>
          <a:p>
            <a:pPr lvl="1"/>
            <a:endParaRPr lang="en-US" dirty="0"/>
          </a:p>
        </p:txBody>
      </p:sp>
      <p:sp>
        <p:nvSpPr>
          <p:cNvPr id="4" name="Date Placeholder 3">
            <a:extLst>
              <a:ext uri="{FF2B5EF4-FFF2-40B4-BE49-F238E27FC236}">
                <a16:creationId xmlns:a16="http://schemas.microsoft.com/office/drawing/2014/main" id="{FA5646E4-B645-4A2D-95AE-F56D688700BB}"/>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B2BB294C-8DA5-4267-AE79-32BBB4A55D36}"/>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BFBDCA57-D6EA-4D73-8E2F-964707D3F583}"/>
              </a:ext>
            </a:extLst>
          </p:cNvPr>
          <p:cNvSpPr>
            <a:spLocks noGrp="1"/>
          </p:cNvSpPr>
          <p:nvPr>
            <p:ph type="sldNum" sz="quarter" idx="12"/>
          </p:nvPr>
        </p:nvSpPr>
        <p:spPr/>
        <p:txBody>
          <a:bodyPr/>
          <a:lstStyle/>
          <a:p>
            <a:pPr>
              <a:defRPr/>
            </a:pPr>
            <a:fld id="{3538ABB7-A80F-4BBB-84B8-401363325F43}" type="slidenum">
              <a:rPr lang="en-US" altLang="en-US" smtClean="0"/>
              <a:pPr>
                <a:defRPr/>
              </a:pPr>
              <a:t>16</a:t>
            </a:fld>
            <a:endParaRPr lang="en-US" altLang="en-US"/>
          </a:p>
        </p:txBody>
      </p:sp>
    </p:spTree>
    <p:extLst>
      <p:ext uri="{BB962C8B-B14F-4D97-AF65-F5344CB8AC3E}">
        <p14:creationId xmlns:p14="http://schemas.microsoft.com/office/powerpoint/2010/main" val="27232545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F9F3A-E994-49EC-AB26-46504EA4CB3B}"/>
              </a:ext>
            </a:extLst>
          </p:cNvPr>
          <p:cNvSpPr>
            <a:spLocks noGrp="1"/>
          </p:cNvSpPr>
          <p:nvPr>
            <p:ph type="title"/>
          </p:nvPr>
        </p:nvSpPr>
        <p:spPr/>
        <p:txBody>
          <a:bodyPr/>
          <a:lstStyle/>
          <a:p>
            <a:r>
              <a:rPr lang="en-US" dirty="0"/>
              <a:t>ESN – Readout models</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82A2C561-6E82-4DE3-B237-9C85D0C2C65A}"/>
                  </a:ext>
                </a:extLst>
              </p:cNvPr>
              <p:cNvSpPr>
                <a:spLocks noGrp="1"/>
              </p:cNvSpPr>
              <p:nvPr>
                <p:ph idx="1"/>
              </p:nvPr>
            </p:nvSpPr>
            <p:spPr/>
            <p:txBody>
              <a:bodyPr/>
              <a:lstStyle/>
              <a:p>
                <a:r>
                  <a:rPr lang="en-US" dirty="0"/>
                  <a:t>Bayes Regression (BR)</a:t>
                </a:r>
              </a:p>
              <a:p>
                <a:pPr lvl="1"/>
                <a:r>
                  <a:rPr lang="en-US" dirty="0"/>
                  <a:t>Bayes rule</a:t>
                </a:r>
              </a:p>
              <a:p>
                <a:pPr lvl="1"/>
                <a:r>
                  <a:rPr lang="en-US" dirty="0"/>
                  <a:t>Avoid insufficient data problem</a:t>
                </a:r>
              </a:p>
              <a:p>
                <a:pPr marL="914400" lvl="2" indent="0">
                  <a:buNone/>
                </a:pPr>
                <a:endParaRPr lang="en-US" dirty="0"/>
              </a:p>
              <a:p>
                <a:pPr marL="914400" lvl="2" indent="0">
                  <a:buNone/>
                </a:pPr>
                <a14:m>
                  <m:oMathPara xmlns:m="http://schemas.openxmlformats.org/officeDocument/2006/math">
                    <m:oMathParaPr>
                      <m:jc m:val="centerGroup"/>
                    </m:oMathParaPr>
                    <m:oMath xmlns:m="http://schemas.openxmlformats.org/officeDocument/2006/math">
                      <m:r>
                        <a:rPr lang="en-US" sz="1800" i="1" smtClean="0">
                          <a:effectLst/>
                          <a:latin typeface="Cambria Math" panose="02040503050406030204" pitchFamily="18" charset="0"/>
                          <a:ea typeface="SimSun" panose="02010600030101010101" pitchFamily="2" charset="-122"/>
                          <a:cs typeface="Times New Roman" panose="02020603050405020304" pitchFamily="18" charset="0"/>
                        </a:rPr>
                        <m:t>𝑃</m:t>
                      </m:r>
                      <m:d>
                        <m:dPr>
                          <m:ctrlPr>
                            <a:rPr lang="en-US" i="1">
                              <a:effectLst/>
                              <a:latin typeface="Cambria Math" panose="02040503050406030204" pitchFamily="18" charset="0"/>
                            </a:rPr>
                          </m:ctrlPr>
                        </m:dPr>
                        <m:e>
                          <m:r>
                            <a:rPr lang="en-US" sz="1800" i="1">
                              <a:effectLst/>
                              <a:latin typeface="Cambria Math" panose="02040503050406030204" pitchFamily="18" charset="0"/>
                              <a:ea typeface="SimSun" panose="02010600030101010101" pitchFamily="2" charset="-122"/>
                              <a:cs typeface="Times New Roman" panose="02020603050405020304" pitchFamily="18" charset="0"/>
                            </a:rPr>
                            <m:t>𝑌</m:t>
                          </m:r>
                        </m:e>
                        <m:e>
                          <m:r>
                            <a:rPr lang="en-US" sz="1800" i="1">
                              <a:effectLst/>
                              <a:latin typeface="Cambria Math" panose="02040503050406030204" pitchFamily="18" charset="0"/>
                              <a:ea typeface="SimSun" panose="02010600030101010101" pitchFamily="2" charset="-122"/>
                              <a:cs typeface="Times New Roman" panose="02020603050405020304" pitchFamily="18" charset="0"/>
                            </a:rPr>
                            <m:t>𝑋</m:t>
                          </m:r>
                        </m:e>
                      </m:d>
                      <m:r>
                        <a:rPr lang="en-US" sz="1800" i="1">
                          <a:effectLst/>
                          <a:latin typeface="Cambria Math" panose="02040503050406030204" pitchFamily="18" charset="0"/>
                          <a:ea typeface="SimSun" panose="02010600030101010101" pitchFamily="2" charset="-122"/>
                          <a:cs typeface="Times New Roman" panose="02020603050405020304" pitchFamily="18" charset="0"/>
                        </a:rPr>
                        <m:t>= </m:t>
                      </m:r>
                      <m:f>
                        <m:fPr>
                          <m:ctrlPr>
                            <a:rPr lang="en-US" i="1">
                              <a:effectLst/>
                              <a:latin typeface="Cambria Math" panose="02040503050406030204" pitchFamily="18" charset="0"/>
                            </a:rPr>
                          </m:ctrlPr>
                        </m:fPr>
                        <m:num>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𝑋</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𝑌</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𝑌</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num>
                        <m:den>
                          <m:r>
                            <a:rPr lang="en-US" sz="1800" i="1">
                              <a:effectLst/>
                              <a:latin typeface="Cambria Math" panose="02040503050406030204" pitchFamily="18" charset="0"/>
                              <a:ea typeface="SimSun" panose="02010600030101010101" pitchFamily="2" charset="-122"/>
                              <a:cs typeface="Times New Roman" panose="02020603050405020304" pitchFamily="18" charset="0"/>
                            </a:rPr>
                            <m:t>𝑃</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r>
                            <a:rPr lang="en-US" sz="1800" i="1">
                              <a:effectLst/>
                              <a:latin typeface="Cambria Math" panose="02040503050406030204" pitchFamily="18" charset="0"/>
                              <a:ea typeface="SimSun" panose="02010600030101010101" pitchFamily="2" charset="-122"/>
                              <a:cs typeface="Times New Roman" panose="02020603050405020304" pitchFamily="18" charset="0"/>
                            </a:rPr>
                            <m:t>𝑋</m:t>
                          </m:r>
                          <m:r>
                            <a:rPr lang="en-US" sz="1800" i="1">
                              <a:effectLst/>
                              <a:latin typeface="Cambria Math" panose="02040503050406030204" pitchFamily="18" charset="0"/>
                              <a:ea typeface="SimSun" panose="02010600030101010101" pitchFamily="2" charset="-122"/>
                              <a:cs typeface="Times New Roman" panose="02020603050405020304" pitchFamily="18" charset="0"/>
                            </a:rPr>
                            <m:t>)</m:t>
                          </m:r>
                        </m:den>
                      </m:f>
                    </m:oMath>
                  </m:oMathPara>
                </a14:m>
                <a:endParaRPr lang="en-US" dirty="0"/>
              </a:p>
            </p:txBody>
          </p:sp>
        </mc:Choice>
        <mc:Fallback xmlns="">
          <p:sp>
            <p:nvSpPr>
              <p:cNvPr id="3" name="Content Placeholder 2">
                <a:extLst>
                  <a:ext uri="{FF2B5EF4-FFF2-40B4-BE49-F238E27FC236}">
                    <a16:creationId xmlns:a16="http://schemas.microsoft.com/office/drawing/2014/main" id="{82A2C561-6E82-4DE3-B237-9C85D0C2C65A}"/>
                  </a:ext>
                </a:extLst>
              </p:cNvPr>
              <p:cNvSpPr>
                <a:spLocks noGrp="1" noRot="1" noChangeAspect="1" noMove="1" noResize="1" noEditPoints="1" noAdjustHandles="1" noChangeArrowheads="1" noChangeShapeType="1" noTextEdit="1"/>
              </p:cNvSpPr>
              <p:nvPr>
                <p:ph idx="1"/>
              </p:nvPr>
            </p:nvSpPr>
            <p:spPr>
              <a:blipFill>
                <a:blip r:embed="rId3"/>
                <a:stretch>
                  <a:fillRect l="-1559" t="-152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1022C0F0-66C9-4CE9-86E8-387A29016B99}"/>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C62497EF-52CF-4226-8C1A-14D9F53D3AA3}"/>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3B13DE58-A907-44ED-A584-8F353502EB28}"/>
              </a:ext>
            </a:extLst>
          </p:cNvPr>
          <p:cNvSpPr>
            <a:spLocks noGrp="1"/>
          </p:cNvSpPr>
          <p:nvPr>
            <p:ph type="sldNum" sz="quarter" idx="12"/>
          </p:nvPr>
        </p:nvSpPr>
        <p:spPr/>
        <p:txBody>
          <a:bodyPr/>
          <a:lstStyle/>
          <a:p>
            <a:pPr>
              <a:defRPr/>
            </a:pPr>
            <a:fld id="{3538ABB7-A80F-4BBB-84B8-401363325F43}" type="slidenum">
              <a:rPr lang="en-US" altLang="en-US" smtClean="0"/>
              <a:pPr>
                <a:defRPr/>
              </a:pPr>
              <a:t>17</a:t>
            </a:fld>
            <a:endParaRPr lang="en-US" altLang="en-US"/>
          </a:p>
        </p:txBody>
      </p:sp>
    </p:spTree>
    <p:extLst>
      <p:ext uri="{BB962C8B-B14F-4D97-AF65-F5344CB8AC3E}">
        <p14:creationId xmlns:p14="http://schemas.microsoft.com/office/powerpoint/2010/main" val="38105411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81FD21-9B07-4B9B-B6BD-253A2A66E725}"/>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8C1A8F38-2D8D-4F7E-A6A5-075B2DFED7A7}"/>
              </a:ext>
            </a:extLst>
          </p:cNvPr>
          <p:cNvSpPr>
            <a:spLocks noGrp="1"/>
          </p:cNvSpPr>
          <p:nvPr>
            <p:ph idx="1"/>
          </p:nvPr>
        </p:nvSpPr>
        <p:spPr/>
        <p:txBody>
          <a:bodyPr/>
          <a:lstStyle/>
          <a:p>
            <a:r>
              <a:rPr lang="en-US" dirty="0"/>
              <a:t>Public dataset</a:t>
            </a:r>
          </a:p>
          <a:p>
            <a:pPr lvl="1"/>
            <a:r>
              <a:rPr lang="en-US" dirty="0"/>
              <a:t>Bitrate and packet rate timeseries</a:t>
            </a:r>
          </a:p>
          <a:p>
            <a:pPr lvl="1"/>
            <a:endParaRPr lang="en-US" dirty="0"/>
          </a:p>
          <a:p>
            <a:r>
              <a:rPr lang="en-US" dirty="0"/>
              <a:t>Criteria</a:t>
            </a:r>
          </a:p>
          <a:p>
            <a:pPr lvl="1"/>
            <a:r>
              <a:rPr lang="en-US" dirty="0"/>
              <a:t>Root Mean Square (RMSE)</a:t>
            </a:r>
          </a:p>
          <a:p>
            <a:pPr lvl="1"/>
            <a:r>
              <a:rPr lang="en-US" dirty="0"/>
              <a:t>Training time</a:t>
            </a:r>
          </a:p>
          <a:p>
            <a:pPr lvl="1"/>
            <a:r>
              <a:rPr lang="en-US" dirty="0"/>
              <a:t>Prediction time</a:t>
            </a:r>
          </a:p>
        </p:txBody>
      </p:sp>
      <p:sp>
        <p:nvSpPr>
          <p:cNvPr id="4" name="Date Placeholder 3">
            <a:extLst>
              <a:ext uri="{FF2B5EF4-FFF2-40B4-BE49-F238E27FC236}">
                <a16:creationId xmlns:a16="http://schemas.microsoft.com/office/drawing/2014/main" id="{7491F405-A414-4312-B88A-DF6E0A82CA46}"/>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561182CC-F56D-4F49-8DF8-2CA632D97F8E}"/>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3B7BDEDB-ED7D-4A07-8C2C-73B1F7D7BC3C}"/>
              </a:ext>
            </a:extLst>
          </p:cNvPr>
          <p:cNvSpPr>
            <a:spLocks noGrp="1"/>
          </p:cNvSpPr>
          <p:nvPr>
            <p:ph type="sldNum" sz="quarter" idx="12"/>
          </p:nvPr>
        </p:nvSpPr>
        <p:spPr/>
        <p:txBody>
          <a:bodyPr/>
          <a:lstStyle/>
          <a:p>
            <a:pPr>
              <a:defRPr/>
            </a:pPr>
            <a:fld id="{3538ABB7-A80F-4BBB-84B8-401363325F43}" type="slidenum">
              <a:rPr lang="en-US" altLang="en-US" smtClean="0"/>
              <a:pPr>
                <a:defRPr/>
              </a:pPr>
              <a:t>18</a:t>
            </a:fld>
            <a:endParaRPr lang="en-US" altLang="en-US"/>
          </a:p>
        </p:txBody>
      </p:sp>
    </p:spTree>
    <p:extLst>
      <p:ext uri="{BB962C8B-B14F-4D97-AF65-F5344CB8AC3E}">
        <p14:creationId xmlns:p14="http://schemas.microsoft.com/office/powerpoint/2010/main" val="1668173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AD6782-2A25-4A34-A3C5-D1D0B09C1E39}"/>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E4D7AD05-2687-4172-AB94-3E17DC721BB9}"/>
              </a:ext>
            </a:extLst>
          </p:cNvPr>
          <p:cNvSpPr>
            <a:spLocks noGrp="1"/>
          </p:cNvSpPr>
          <p:nvPr>
            <p:ph idx="1"/>
          </p:nvPr>
        </p:nvSpPr>
        <p:spPr/>
        <p:txBody>
          <a:bodyPr/>
          <a:lstStyle/>
          <a:p>
            <a:r>
              <a:rPr lang="en-US" dirty="0"/>
              <a:t>Configuration model</a:t>
            </a:r>
          </a:p>
          <a:p>
            <a:endParaRPr lang="en-US" dirty="0"/>
          </a:p>
          <a:p>
            <a:pPr lvl="1"/>
            <a:r>
              <a:rPr lang="en-US" dirty="0"/>
              <a:t>Number of input layer neurons: </a:t>
            </a:r>
            <a:r>
              <a:rPr lang="en-US" b="1" dirty="0"/>
              <a:t>[5,50]</a:t>
            </a:r>
          </a:p>
          <a:p>
            <a:pPr lvl="1"/>
            <a:r>
              <a:rPr lang="en-US" dirty="0"/>
              <a:t>Number of output layers: </a:t>
            </a:r>
            <a:r>
              <a:rPr lang="en-US" b="1" dirty="0"/>
              <a:t>1</a:t>
            </a:r>
          </a:p>
          <a:p>
            <a:pPr lvl="1"/>
            <a:r>
              <a:rPr lang="en-US" dirty="0"/>
              <a:t>Reservoir network size: </a:t>
            </a:r>
            <a:r>
              <a:rPr lang="en-US" b="1" dirty="0"/>
              <a:t>[50, 1000]</a:t>
            </a:r>
          </a:p>
          <a:p>
            <a:pPr lvl="1"/>
            <a:r>
              <a:rPr lang="en-US" dirty="0"/>
              <a:t>Spectral radius: </a:t>
            </a:r>
            <a:r>
              <a:rPr lang="en-US" b="1" dirty="0"/>
              <a:t>[0.1, 0.9]</a:t>
            </a:r>
          </a:p>
          <a:p>
            <a:pPr lvl="1"/>
            <a:r>
              <a:rPr lang="en-US" dirty="0"/>
              <a:t>Activation function: </a:t>
            </a:r>
            <a:r>
              <a:rPr lang="en-US" b="1" dirty="0"/>
              <a:t>Sigmoid, ReLU, tanh</a:t>
            </a:r>
          </a:p>
          <a:p>
            <a:pPr lvl="1"/>
            <a:r>
              <a:rPr lang="en-US" dirty="0"/>
              <a:t>Reservoir density: </a:t>
            </a:r>
            <a:r>
              <a:rPr lang="en-US" b="1" dirty="0"/>
              <a:t>[0.1, 0.9] </a:t>
            </a:r>
            <a:r>
              <a:rPr lang="en-US" dirty="0"/>
              <a:t>– used for SORM</a:t>
            </a:r>
          </a:p>
        </p:txBody>
      </p:sp>
      <p:sp>
        <p:nvSpPr>
          <p:cNvPr id="4" name="Date Placeholder 3">
            <a:extLst>
              <a:ext uri="{FF2B5EF4-FFF2-40B4-BE49-F238E27FC236}">
                <a16:creationId xmlns:a16="http://schemas.microsoft.com/office/drawing/2014/main" id="{41D07120-23E6-4682-8174-793FAD2BA7BF}"/>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8174C3D0-1ADD-4B5F-90E8-FC22148E37BB}"/>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2306DD45-1625-4B84-A599-8C1F2EDB83C9}"/>
              </a:ext>
            </a:extLst>
          </p:cNvPr>
          <p:cNvSpPr>
            <a:spLocks noGrp="1"/>
          </p:cNvSpPr>
          <p:nvPr>
            <p:ph type="sldNum" sz="quarter" idx="12"/>
          </p:nvPr>
        </p:nvSpPr>
        <p:spPr/>
        <p:txBody>
          <a:bodyPr/>
          <a:lstStyle/>
          <a:p>
            <a:pPr>
              <a:defRPr/>
            </a:pPr>
            <a:fld id="{3538ABB7-A80F-4BBB-84B8-401363325F43}" type="slidenum">
              <a:rPr lang="en-US" altLang="en-US" smtClean="0"/>
              <a:pPr>
                <a:defRPr/>
              </a:pPr>
              <a:t>19</a:t>
            </a:fld>
            <a:endParaRPr lang="en-US" altLang="en-US"/>
          </a:p>
        </p:txBody>
      </p:sp>
    </p:spTree>
    <p:extLst>
      <p:ext uri="{BB962C8B-B14F-4D97-AF65-F5344CB8AC3E}">
        <p14:creationId xmlns:p14="http://schemas.microsoft.com/office/powerpoint/2010/main" val="10340981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idx="4294967295"/>
          </p:nvPr>
        </p:nvSpPr>
        <p:spPr>
          <a:xfrm>
            <a:off x="1371600" y="76200"/>
            <a:ext cx="6477000" cy="990600"/>
          </a:xfrm>
        </p:spPr>
        <p:txBody>
          <a:bodyPr/>
          <a:lstStyle/>
          <a:p>
            <a:pPr algn="l"/>
            <a:r>
              <a:rPr lang="en-US" altLang="en-US" sz="3200" b="1" dirty="0">
                <a:latin typeface="Times New Roman" pitchFamily="18" charset="0"/>
                <a:cs typeface="Times New Roman" pitchFamily="18" charset="0"/>
              </a:rPr>
              <a:t>Agenda</a:t>
            </a:r>
          </a:p>
        </p:txBody>
      </p:sp>
      <p:sp>
        <p:nvSpPr>
          <p:cNvPr id="4" name="Date Placeholder 3"/>
          <p:cNvSpPr txBox="1">
            <a:spLocks noGrp="1"/>
          </p:cNvSpPr>
          <p:nvPr/>
        </p:nvSpPr>
        <p:spPr>
          <a:xfrm>
            <a:off x="0" y="6477000"/>
            <a:ext cx="1295400" cy="365125"/>
          </a:xfrm>
          <a:prstGeom prst="rect">
            <a:avLst/>
          </a:prstGeom>
          <a:noFill/>
        </p:spPr>
        <p:txBody>
          <a:bodyPr anchor="ctr"/>
          <a:lstStyle/>
          <a:p>
            <a:pPr algn="ctr" eaLnBrk="1" fontAlgn="auto" hangingPunct="1">
              <a:spcBef>
                <a:spcPts val="0"/>
              </a:spcBef>
              <a:spcAft>
                <a:spcPts val="0"/>
              </a:spcAft>
              <a:defRPr/>
            </a:pPr>
            <a:fld id="{92DCC21B-A5D6-49AB-8595-8D8F46B79FB0}" type="datetime1">
              <a:rPr lang="en-US" sz="1200" b="0">
                <a:solidFill>
                  <a:schemeClr val="bg1"/>
                </a:solidFill>
                <a:latin typeface="+mn-lt"/>
                <a:cs typeface="+mn-cs"/>
              </a:rPr>
              <a:pPr algn="ctr" eaLnBrk="1" fontAlgn="auto" hangingPunct="1">
                <a:spcBef>
                  <a:spcPts val="0"/>
                </a:spcBef>
                <a:spcAft>
                  <a:spcPts val="0"/>
                </a:spcAft>
                <a:defRPr/>
              </a:pPr>
              <a:t>11/4/2021</a:t>
            </a:fld>
            <a:endParaRPr lang="en-US" sz="1200" b="0" dirty="0">
              <a:solidFill>
                <a:schemeClr val="bg1"/>
              </a:solidFill>
              <a:latin typeface="+mn-lt"/>
              <a:cs typeface="+mn-cs"/>
            </a:endParaRPr>
          </a:p>
        </p:txBody>
      </p:sp>
      <p:sp>
        <p:nvSpPr>
          <p:cNvPr id="15364" name="Slide Number Placeholder 4"/>
          <p:cNvSpPr txBox="1">
            <a:spLocks noGrp="1"/>
          </p:cNvSpPr>
          <p:nvPr/>
        </p:nvSpPr>
        <p:spPr bwMode="auto">
          <a:xfrm>
            <a:off x="81534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3C71CB67-338F-4E23-8AF9-5F1F0B9A4CBB}" type="slidenum">
              <a:rPr lang="en-US" altLang="en-US" sz="1200" b="0">
                <a:solidFill>
                  <a:srgbClr val="700000"/>
                </a:solidFill>
              </a:rPr>
              <a:pPr algn="r" eaLnBrk="1" hangingPunct="1">
                <a:spcBef>
                  <a:spcPct val="0"/>
                </a:spcBef>
                <a:buFontTx/>
                <a:buNone/>
              </a:pPr>
              <a:t>2</a:t>
            </a:fld>
            <a:endParaRPr lang="en-US" altLang="en-US" sz="1200" b="0">
              <a:solidFill>
                <a:srgbClr val="700000"/>
              </a:solidFill>
            </a:endParaRPr>
          </a:p>
        </p:txBody>
      </p:sp>
      <p:sp>
        <p:nvSpPr>
          <p:cNvPr id="15365" name="Footer Placeholder 6"/>
          <p:cNvSpPr txBox="1">
            <a:spLocks noGrp="1"/>
          </p:cNvSpPr>
          <p:nvPr/>
        </p:nvSpPr>
        <p:spPr bwMode="auto">
          <a:xfrm>
            <a:off x="1295400" y="6492875"/>
            <a:ext cx="685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15366" name="Content Placeholder 2"/>
          <p:cNvSpPr>
            <a:spLocks/>
          </p:cNvSpPr>
          <p:nvPr/>
        </p:nvSpPr>
        <p:spPr bwMode="auto">
          <a:xfrm>
            <a:off x="304800" y="1143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C00000"/>
              </a:buClr>
            </a:pPr>
            <a:endParaRPr lang="ro-RO" altLang="en-US" b="0"/>
          </a:p>
        </p:txBody>
      </p:sp>
      <p:sp>
        <p:nvSpPr>
          <p:cNvPr id="15367" name="Content Placeholder 2"/>
          <p:cNvSpPr>
            <a:spLocks/>
          </p:cNvSpPr>
          <p:nvPr/>
        </p:nvSpPr>
        <p:spPr bwMode="auto">
          <a:xfrm>
            <a:off x="290565" y="1425190"/>
            <a:ext cx="8534400" cy="49756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336600"/>
              </a:buClr>
            </a:pPr>
            <a:r>
              <a:rPr lang="en-US" altLang="en-US" sz="2800" b="0" dirty="0">
                <a:cs typeface="Times New Roman" panose="02020603050405020304" pitchFamily="18" charset="0"/>
              </a:rPr>
              <a:t>Introduction</a:t>
            </a:r>
          </a:p>
          <a:p>
            <a:pPr eaLnBrk="1" hangingPunct="1">
              <a:buClr>
                <a:srgbClr val="336600"/>
              </a:buClr>
            </a:pPr>
            <a:r>
              <a:rPr lang="en-US" altLang="en-US" sz="2800" b="0" dirty="0">
                <a:cs typeface="Times New Roman" panose="02020603050405020304" pitchFamily="18" charset="0"/>
              </a:rPr>
              <a:t>Reservoir Computing and Echo State Networks</a:t>
            </a:r>
          </a:p>
          <a:p>
            <a:pPr lvl="1" eaLnBrk="1" hangingPunct="1">
              <a:buClr>
                <a:srgbClr val="336600"/>
              </a:buClr>
            </a:pPr>
            <a:r>
              <a:rPr lang="en-US" altLang="en-US" sz="2400" b="0" dirty="0">
                <a:cs typeface="Times New Roman" panose="02020603050405020304" pitchFamily="18" charset="0"/>
              </a:rPr>
              <a:t>Predictive Analysis</a:t>
            </a:r>
          </a:p>
          <a:p>
            <a:pPr lvl="1" eaLnBrk="1" hangingPunct="1">
              <a:buClr>
                <a:srgbClr val="336600"/>
              </a:buClr>
            </a:pPr>
            <a:r>
              <a:rPr lang="en-US" altLang="en-US" sz="2400" b="0" dirty="0">
                <a:cs typeface="Times New Roman" panose="02020603050405020304" pitchFamily="18" charset="0"/>
              </a:rPr>
              <a:t>Recurrent Neural Networks</a:t>
            </a:r>
          </a:p>
          <a:p>
            <a:pPr lvl="1" eaLnBrk="1" hangingPunct="1">
              <a:buClr>
                <a:srgbClr val="336600"/>
              </a:buClr>
            </a:pPr>
            <a:r>
              <a:rPr lang="en-US" altLang="en-US" sz="2400" b="0" dirty="0">
                <a:cs typeface="Times New Roman" panose="02020603050405020304" pitchFamily="18" charset="0"/>
              </a:rPr>
              <a:t>Echo State Networks</a:t>
            </a:r>
          </a:p>
          <a:p>
            <a:pPr eaLnBrk="1" hangingPunct="1">
              <a:buClr>
                <a:srgbClr val="336600"/>
              </a:buClr>
            </a:pPr>
            <a:r>
              <a:rPr lang="en-US" altLang="en-US" sz="2800" b="0" dirty="0">
                <a:cs typeface="Times New Roman" panose="02020603050405020304" pitchFamily="18" charset="0"/>
              </a:rPr>
              <a:t>Echo State Networks configurations</a:t>
            </a:r>
          </a:p>
          <a:p>
            <a:pPr lvl="1" eaLnBrk="1" hangingPunct="1">
              <a:buClr>
                <a:srgbClr val="336600"/>
              </a:buClr>
            </a:pPr>
            <a:r>
              <a:rPr lang="en-US" altLang="en-US" sz="2400" b="0" dirty="0">
                <a:cs typeface="Times New Roman" panose="02020603050405020304" pitchFamily="18" charset="0"/>
              </a:rPr>
              <a:t>Reservoirs networks</a:t>
            </a:r>
          </a:p>
          <a:p>
            <a:pPr lvl="1" eaLnBrk="1" hangingPunct="1">
              <a:buClr>
                <a:srgbClr val="336600"/>
              </a:buClr>
            </a:pPr>
            <a:r>
              <a:rPr lang="en-US" altLang="en-US" sz="2400" b="0" dirty="0">
                <a:cs typeface="Times New Roman" panose="02020603050405020304" pitchFamily="18" charset="0"/>
              </a:rPr>
              <a:t>Readout models</a:t>
            </a:r>
          </a:p>
          <a:p>
            <a:pPr eaLnBrk="1" hangingPunct="1">
              <a:buClr>
                <a:srgbClr val="336600"/>
              </a:buClr>
            </a:pPr>
            <a:r>
              <a:rPr lang="en-US" altLang="en-US" sz="2800" b="0" dirty="0">
                <a:cs typeface="Times New Roman" panose="02020603050405020304" pitchFamily="18" charset="0"/>
              </a:rPr>
              <a:t>Experimental Results</a:t>
            </a:r>
          </a:p>
          <a:p>
            <a:pPr eaLnBrk="1" hangingPunct="1">
              <a:buClr>
                <a:srgbClr val="336600"/>
              </a:buClr>
            </a:pPr>
            <a:r>
              <a:rPr lang="en-US" altLang="en-US" sz="2800" b="0" dirty="0"/>
              <a:t>Conclusions and Future Work </a:t>
            </a:r>
          </a:p>
          <a:p>
            <a:pPr lvl="2" eaLnBrk="1" hangingPunct="1">
              <a:spcBef>
                <a:spcPct val="0"/>
              </a:spcBef>
              <a:buFontTx/>
              <a:buNone/>
            </a:pPr>
            <a:endParaRPr lang="en-US" altLang="en-US" sz="2800" b="0" dirty="0"/>
          </a:p>
        </p:txBody>
      </p:sp>
      <p:sp>
        <p:nvSpPr>
          <p:cNvPr id="9228" name="Rectangle 12"/>
          <p:cNvSpPr>
            <a:spLocks noChangeArrowheads="1"/>
          </p:cNvSpPr>
          <p:nvPr/>
        </p:nvSpPr>
        <p:spPr bwMode="auto">
          <a:xfrm>
            <a:off x="1219200" y="0"/>
            <a:ext cx="76200" cy="1066800"/>
          </a:xfrm>
          <a:prstGeom prst="rect">
            <a:avLst/>
          </a:prstGeom>
          <a:gradFill rotWithShape="1">
            <a:gsLst>
              <a:gs pos="0">
                <a:schemeClr val="bg1"/>
              </a:gs>
              <a:gs pos="50000">
                <a:srgbClr val="C70101"/>
              </a:gs>
              <a:gs pos="100000">
                <a:schemeClr val="bg1"/>
              </a:gs>
            </a:gsLst>
            <a:lin ang="5400000" scaled="1"/>
          </a:gradFill>
          <a:ln w="9525">
            <a:noFill/>
            <a:miter lim="800000"/>
            <a:headEnd/>
            <a:tailEnd/>
          </a:ln>
          <a:effectLst/>
        </p:spPr>
        <p:txBody>
          <a:bodyPr wrap="none" anchor="ctr"/>
          <a:lstStyle/>
          <a:p>
            <a:pPr eaLnBrk="1" hangingPunct="1">
              <a:defRPr/>
            </a:pPr>
            <a:endParaRPr lang="en-US" sz="1800">
              <a:latin typeface="Arial" charset="0"/>
              <a:cs typeface="Arial"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832A3-F988-47AD-B611-90F622BDB379}"/>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0FB43B7E-34F1-4DFA-8566-3F719A8A34BA}"/>
              </a:ext>
            </a:extLst>
          </p:cNvPr>
          <p:cNvSpPr>
            <a:spLocks noGrp="1"/>
          </p:cNvSpPr>
          <p:nvPr>
            <p:ph idx="1"/>
          </p:nvPr>
        </p:nvSpPr>
        <p:spPr/>
        <p:txBody>
          <a:bodyPr/>
          <a:lstStyle/>
          <a:p>
            <a:r>
              <a:rPr lang="en-US" dirty="0"/>
              <a:t>Machine configuration:</a:t>
            </a:r>
          </a:p>
          <a:p>
            <a:pPr lvl="1"/>
            <a:r>
              <a:rPr lang="en-US" dirty="0"/>
              <a:t>Windows 10 Pro</a:t>
            </a:r>
          </a:p>
          <a:p>
            <a:pPr lvl="1"/>
            <a:r>
              <a:rPr lang="en-US" dirty="0"/>
              <a:t>Intel® Core™ i7-4710HQ CPU, 2.50GHz</a:t>
            </a:r>
          </a:p>
          <a:p>
            <a:pPr lvl="1"/>
            <a:r>
              <a:rPr lang="en-US" dirty="0"/>
              <a:t>12 GB RAM</a:t>
            </a:r>
          </a:p>
          <a:p>
            <a:pPr lvl="1"/>
            <a:r>
              <a:rPr lang="en-US" dirty="0"/>
              <a:t>Python 3.7.5</a:t>
            </a:r>
          </a:p>
          <a:p>
            <a:pPr lvl="1"/>
            <a:endParaRPr lang="en-US" dirty="0"/>
          </a:p>
          <a:p>
            <a:r>
              <a:rPr lang="en-US" dirty="0"/>
              <a:t>Relative values to be considered</a:t>
            </a:r>
          </a:p>
        </p:txBody>
      </p:sp>
      <p:sp>
        <p:nvSpPr>
          <p:cNvPr id="4" name="Date Placeholder 3">
            <a:extLst>
              <a:ext uri="{FF2B5EF4-FFF2-40B4-BE49-F238E27FC236}">
                <a16:creationId xmlns:a16="http://schemas.microsoft.com/office/drawing/2014/main" id="{F058D4BA-59CC-4DF6-8081-75CCE78ACF87}"/>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14F19F1E-C95B-4D76-A8E6-502986D3A6F3}"/>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7E0C7633-98E7-4530-B151-34F2790DCC45}"/>
              </a:ext>
            </a:extLst>
          </p:cNvPr>
          <p:cNvSpPr>
            <a:spLocks noGrp="1"/>
          </p:cNvSpPr>
          <p:nvPr>
            <p:ph type="sldNum" sz="quarter" idx="12"/>
          </p:nvPr>
        </p:nvSpPr>
        <p:spPr/>
        <p:txBody>
          <a:bodyPr/>
          <a:lstStyle/>
          <a:p>
            <a:pPr>
              <a:defRPr/>
            </a:pPr>
            <a:fld id="{3538ABB7-A80F-4BBB-84B8-401363325F43}" type="slidenum">
              <a:rPr lang="en-US" altLang="en-US" smtClean="0"/>
              <a:pPr>
                <a:defRPr/>
              </a:pPr>
              <a:t>20</a:t>
            </a:fld>
            <a:endParaRPr lang="en-US" altLang="en-US"/>
          </a:p>
        </p:txBody>
      </p:sp>
    </p:spTree>
    <p:extLst>
      <p:ext uri="{BB962C8B-B14F-4D97-AF65-F5344CB8AC3E}">
        <p14:creationId xmlns:p14="http://schemas.microsoft.com/office/powerpoint/2010/main" val="17309446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552D6-4247-43D0-A496-1ECEE428F6E5}"/>
              </a:ext>
            </a:extLst>
          </p:cNvPr>
          <p:cNvSpPr>
            <a:spLocks noGrp="1"/>
          </p:cNvSpPr>
          <p:nvPr>
            <p:ph type="title"/>
          </p:nvPr>
        </p:nvSpPr>
        <p:spPr>
          <a:xfrm>
            <a:off x="1143000" y="76200"/>
            <a:ext cx="6934200" cy="990600"/>
          </a:xfrm>
        </p:spPr>
        <p:txBody>
          <a:bodyPr wrap="square" anchor="ctr">
            <a:normAutofit/>
          </a:bodyPr>
          <a:lstStyle/>
          <a:p>
            <a:r>
              <a:rPr lang="en-US" dirty="0"/>
              <a:t>Experiments and Results</a:t>
            </a:r>
          </a:p>
        </p:txBody>
      </p:sp>
      <p:sp>
        <p:nvSpPr>
          <p:cNvPr id="4" name="Date Placeholder 3">
            <a:extLst>
              <a:ext uri="{FF2B5EF4-FFF2-40B4-BE49-F238E27FC236}">
                <a16:creationId xmlns:a16="http://schemas.microsoft.com/office/drawing/2014/main" id="{FD3395A9-3E77-4BC4-A32D-3FDFECDC7AAA}"/>
              </a:ext>
            </a:extLst>
          </p:cNvPr>
          <p:cNvSpPr>
            <a:spLocks noGrp="1"/>
          </p:cNvSpPr>
          <p:nvPr>
            <p:ph type="dt" sz="half" idx="10"/>
          </p:nvPr>
        </p:nvSpPr>
        <p:spPr>
          <a:xfrm>
            <a:off x="0" y="6477000"/>
            <a:ext cx="1295400" cy="365125"/>
          </a:xfrm>
        </p:spPr>
        <p:txBody>
          <a:bodyPr anchor="ctr">
            <a:normAutofit/>
          </a:bodyPr>
          <a:lstStyle/>
          <a:p>
            <a:pPr>
              <a:spcAft>
                <a:spcPts val="600"/>
              </a:spcAft>
              <a:defRPr/>
            </a:pPr>
            <a:fld id="{335501EC-67AB-40C7-90B7-8506D9747050}" type="datetime1">
              <a:rPr lang="en-US" smtClean="0"/>
              <a:pPr>
                <a:spcAft>
                  <a:spcPts val="600"/>
                </a:spcAft>
                <a:defRPr/>
              </a:pPr>
              <a:t>11/4/2021</a:t>
            </a:fld>
            <a:endParaRPr lang="en-US"/>
          </a:p>
        </p:txBody>
      </p:sp>
      <p:sp>
        <p:nvSpPr>
          <p:cNvPr id="5" name="Footer Placeholder 4">
            <a:extLst>
              <a:ext uri="{FF2B5EF4-FFF2-40B4-BE49-F238E27FC236}">
                <a16:creationId xmlns:a16="http://schemas.microsoft.com/office/drawing/2014/main" id="{1D0030F9-0B5B-4ED9-9D02-645B32ABE1A1}"/>
              </a:ext>
            </a:extLst>
          </p:cNvPr>
          <p:cNvSpPr>
            <a:spLocks noGrp="1"/>
          </p:cNvSpPr>
          <p:nvPr>
            <p:ph type="ftr" sz="quarter" idx="11"/>
          </p:nvPr>
        </p:nvSpPr>
        <p:spPr>
          <a:xfrm>
            <a:off x="1295400" y="6492875"/>
            <a:ext cx="6858000" cy="365125"/>
          </a:xfrm>
        </p:spPr>
        <p:txBody>
          <a:bodyPr wrap="square" anchor="ctr">
            <a:normAutofit/>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4C64EE2F-270B-407F-A915-5695595768AE}"/>
              </a:ext>
            </a:extLst>
          </p:cNvPr>
          <p:cNvSpPr>
            <a:spLocks noGrp="1"/>
          </p:cNvSpPr>
          <p:nvPr>
            <p:ph type="sldNum" sz="quarter" idx="12"/>
          </p:nvPr>
        </p:nvSpPr>
        <p:spPr>
          <a:xfrm>
            <a:off x="8153400" y="6492875"/>
            <a:ext cx="838200" cy="365125"/>
          </a:xfrm>
        </p:spPr>
        <p:txBody>
          <a:bodyPr wrap="square" anchor="ctr">
            <a:normAutofit/>
          </a:bodyPr>
          <a:lstStyle/>
          <a:p>
            <a:pPr>
              <a:spcAft>
                <a:spcPts val="600"/>
              </a:spcAft>
              <a:defRPr/>
            </a:pPr>
            <a:fld id="{3538ABB7-A80F-4BBB-84B8-401363325F43}" type="slidenum">
              <a:rPr lang="en-US" altLang="en-US" smtClean="0"/>
              <a:pPr>
                <a:spcAft>
                  <a:spcPts val="600"/>
                </a:spcAft>
                <a:defRPr/>
              </a:pPr>
              <a:t>21</a:t>
            </a:fld>
            <a:endParaRPr lang="en-US" altLang="en-US"/>
          </a:p>
        </p:txBody>
      </p:sp>
      <p:graphicFrame>
        <p:nvGraphicFramePr>
          <p:cNvPr id="7" name="Table 6">
            <a:extLst>
              <a:ext uri="{FF2B5EF4-FFF2-40B4-BE49-F238E27FC236}">
                <a16:creationId xmlns:a16="http://schemas.microsoft.com/office/drawing/2014/main" id="{955F9119-25B5-4CBB-A49E-6424554204DA}"/>
              </a:ext>
            </a:extLst>
          </p:cNvPr>
          <p:cNvGraphicFramePr>
            <a:graphicFrameLocks noGrp="1"/>
          </p:cNvGraphicFramePr>
          <p:nvPr>
            <p:extLst>
              <p:ext uri="{D42A27DB-BD31-4B8C-83A1-F6EECF244321}">
                <p14:modId xmlns:p14="http://schemas.microsoft.com/office/powerpoint/2010/main" val="2349970050"/>
              </p:ext>
            </p:extLst>
          </p:nvPr>
        </p:nvGraphicFramePr>
        <p:xfrm>
          <a:off x="918742" y="1219200"/>
          <a:ext cx="7306519" cy="5181611"/>
        </p:xfrm>
        <a:graphic>
          <a:graphicData uri="http://schemas.openxmlformats.org/drawingml/2006/table">
            <a:tbl>
              <a:tblPr firstRow="1" firstCol="1" bandRow="1">
                <a:solidFill>
                  <a:schemeClr val="bg1">
                    <a:lumMod val="95000"/>
                  </a:schemeClr>
                </a:solidFill>
                <a:tableStyleId>{5C22544A-7EE6-4342-B048-85BDC9FD1C3A}</a:tableStyleId>
              </a:tblPr>
              <a:tblGrid>
                <a:gridCol w="2376432">
                  <a:extLst>
                    <a:ext uri="{9D8B030D-6E8A-4147-A177-3AD203B41FA5}">
                      <a16:colId xmlns:a16="http://schemas.microsoft.com/office/drawing/2014/main" val="1398584696"/>
                    </a:ext>
                  </a:extLst>
                </a:gridCol>
                <a:gridCol w="792559">
                  <a:extLst>
                    <a:ext uri="{9D8B030D-6E8A-4147-A177-3AD203B41FA5}">
                      <a16:colId xmlns:a16="http://schemas.microsoft.com/office/drawing/2014/main" val="3148391128"/>
                    </a:ext>
                  </a:extLst>
                </a:gridCol>
                <a:gridCol w="878323">
                  <a:extLst>
                    <a:ext uri="{9D8B030D-6E8A-4147-A177-3AD203B41FA5}">
                      <a16:colId xmlns:a16="http://schemas.microsoft.com/office/drawing/2014/main" val="4133819911"/>
                    </a:ext>
                  </a:extLst>
                </a:gridCol>
                <a:gridCol w="788762">
                  <a:extLst>
                    <a:ext uri="{9D8B030D-6E8A-4147-A177-3AD203B41FA5}">
                      <a16:colId xmlns:a16="http://schemas.microsoft.com/office/drawing/2014/main" val="4188015701"/>
                    </a:ext>
                  </a:extLst>
                </a:gridCol>
                <a:gridCol w="767995">
                  <a:extLst>
                    <a:ext uri="{9D8B030D-6E8A-4147-A177-3AD203B41FA5}">
                      <a16:colId xmlns:a16="http://schemas.microsoft.com/office/drawing/2014/main" val="492814192"/>
                    </a:ext>
                  </a:extLst>
                </a:gridCol>
                <a:gridCol w="913686">
                  <a:extLst>
                    <a:ext uri="{9D8B030D-6E8A-4147-A177-3AD203B41FA5}">
                      <a16:colId xmlns:a16="http://schemas.microsoft.com/office/drawing/2014/main" val="3798692265"/>
                    </a:ext>
                  </a:extLst>
                </a:gridCol>
                <a:gridCol w="788762">
                  <a:extLst>
                    <a:ext uri="{9D8B030D-6E8A-4147-A177-3AD203B41FA5}">
                      <a16:colId xmlns:a16="http://schemas.microsoft.com/office/drawing/2014/main" val="3411883590"/>
                    </a:ext>
                  </a:extLst>
                </a:gridCol>
              </a:tblGrid>
              <a:tr h="441316">
                <a:tc rowSpan="3">
                  <a:txBody>
                    <a:bodyPr/>
                    <a:lstStyle/>
                    <a:p>
                      <a:pPr algn="ctr"/>
                      <a:r>
                        <a:rPr lang="en-US" sz="1600" b="1" cap="none" spc="0" dirty="0">
                          <a:solidFill>
                            <a:schemeClr val="tx1"/>
                          </a:solidFill>
                          <a:effectLst/>
                        </a:rPr>
                        <a:t>Network Configuration/Results</a:t>
                      </a:r>
                      <a:endParaRPr lang="en-US" sz="1600" b="1" cap="none" spc="0" dirty="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lnL>
                    <a:lnR w="12700" cmpd="sng">
                      <a:noFill/>
                    </a:lnR>
                    <a:lnT w="9525" cap="flat" cmpd="sng" algn="ctr">
                      <a:noFill/>
                      <a:prstDash val="solid"/>
                    </a:lnT>
                    <a:lnB w="38100" cmpd="sng">
                      <a:noFill/>
                    </a:lnB>
                    <a:solidFill>
                      <a:schemeClr val="bg1">
                        <a:lumMod val="95000"/>
                      </a:schemeClr>
                    </a:solidFill>
                  </a:tcPr>
                </a:tc>
                <a:tc gridSpan="6">
                  <a:txBody>
                    <a:bodyPr/>
                    <a:lstStyle/>
                    <a:p>
                      <a:pPr algn="ctr"/>
                      <a:r>
                        <a:rPr lang="en-US" sz="1600" b="1" cap="none" spc="0">
                          <a:solidFill>
                            <a:schemeClr val="tx1"/>
                          </a:solidFill>
                          <a:effectLst/>
                        </a:rPr>
                        <a:t>Long term</a:t>
                      </a:r>
                      <a:endParaRPr lang="en-US" sz="1600" b="1"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lnL>
                    <a:lnR w="12700" cmpd="sng">
                      <a:noFill/>
                    </a:lnR>
                    <a:lnT w="9525" cap="flat" cmpd="sng" algn="ctr">
                      <a:noFill/>
                      <a:prstDash val="solid"/>
                    </a:lnT>
                    <a:lnB w="38100" cmpd="sng">
                      <a:noFill/>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834294304"/>
                  </a:ext>
                </a:extLst>
              </a:tr>
              <a:tr h="379594">
                <a:tc vMerge="1">
                  <a:txBody>
                    <a:bodyPr/>
                    <a:lstStyle/>
                    <a:p>
                      <a:endParaRPr lang="en-US"/>
                    </a:p>
                  </a:txBody>
                  <a:tcPr/>
                </a:tc>
                <a:tc gridSpan="3">
                  <a:txBody>
                    <a:bodyPr/>
                    <a:lstStyle/>
                    <a:p>
                      <a:pPr algn="ctr"/>
                      <a:r>
                        <a:rPr lang="en-US" sz="1200" cap="none" spc="0">
                          <a:solidFill>
                            <a:schemeClr val="tx1"/>
                          </a:solidFill>
                          <a:effectLst/>
                        </a:rPr>
                        <a:t>Data rate prediction</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38100" cmpd="sng">
                      <a:noFill/>
                    </a:lnL>
                    <a:lnR w="12700" cmpd="sng">
                      <a:noFill/>
                      <a:prstDash val="solid"/>
                    </a:lnR>
                    <a:lnT w="38100" cmpd="sng">
                      <a:noFill/>
                    </a:lnT>
                    <a:lnB w="9525" cap="flat" cmpd="sng" algn="ctr">
                      <a:noFill/>
                      <a:prstDash val="soli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algn="ctr"/>
                      <a:r>
                        <a:rPr lang="en-US" sz="1200" cap="none" spc="0">
                          <a:solidFill>
                            <a:schemeClr val="tx1"/>
                          </a:solidFill>
                          <a:effectLst/>
                        </a:rPr>
                        <a:t>Packet rate prediction</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646263302"/>
                  </a:ext>
                </a:extLst>
              </a:tr>
              <a:tr h="564761">
                <a:tc vMerge="1">
                  <a:txBody>
                    <a:bodyPr/>
                    <a:lstStyle/>
                    <a:p>
                      <a:endParaRPr lang="en-US"/>
                    </a:p>
                  </a:txBody>
                  <a:tcPr/>
                </a:tc>
                <a:tc>
                  <a:txBody>
                    <a:bodyPr/>
                    <a:lstStyle/>
                    <a:p>
                      <a:pPr algn="ctr"/>
                      <a:r>
                        <a:rPr lang="en-US" sz="1200" cap="none" spc="0">
                          <a:solidFill>
                            <a:schemeClr val="tx1"/>
                          </a:solidFill>
                          <a:effectLst/>
                        </a:rPr>
                        <a:t>Training </a:t>
                      </a:r>
                      <a:br>
                        <a:rPr lang="en-US" sz="1200" cap="none" spc="0">
                          <a:solidFill>
                            <a:schemeClr val="tx1"/>
                          </a:solidFill>
                          <a:effectLst/>
                        </a:rPr>
                      </a:br>
                      <a:r>
                        <a:rPr lang="en-US" sz="1200" cap="none" spc="0">
                          <a:solidFill>
                            <a:schemeClr val="tx1"/>
                          </a:solidFill>
                          <a:effectLst/>
                        </a:rPr>
                        <a:t>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38100" cmpd="sng">
                      <a:noFill/>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Prediction</a:t>
                      </a:r>
                      <a:br>
                        <a:rPr lang="en-US" sz="1200" cap="none" spc="0">
                          <a:solidFill>
                            <a:schemeClr val="tx1"/>
                          </a:solidFill>
                          <a:effectLst/>
                        </a:rPr>
                      </a:br>
                      <a:r>
                        <a:rPr lang="en-US" sz="1200" cap="none" spc="0">
                          <a:solidFill>
                            <a:schemeClr val="tx1"/>
                          </a:solidFill>
                          <a:effectLst/>
                        </a:rPr>
                        <a:t> 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RMSE</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Training </a:t>
                      </a:r>
                      <a:br>
                        <a:rPr lang="en-US" sz="1200" cap="none" spc="0">
                          <a:solidFill>
                            <a:schemeClr val="tx1"/>
                          </a:solidFill>
                          <a:effectLst/>
                        </a:rPr>
                      </a:br>
                      <a:r>
                        <a:rPr lang="en-US" sz="1200" cap="none" spc="0">
                          <a:solidFill>
                            <a:schemeClr val="tx1"/>
                          </a:solidFill>
                          <a:effectLst/>
                        </a:rPr>
                        <a:t>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Prediction </a:t>
                      </a:r>
                      <a:br>
                        <a:rPr lang="en-US" sz="1200" cap="none" spc="0">
                          <a:solidFill>
                            <a:schemeClr val="tx1"/>
                          </a:solidFill>
                          <a:effectLst/>
                        </a:rPr>
                      </a:br>
                      <a:r>
                        <a:rPr lang="en-US" sz="1200" cap="none" spc="0">
                          <a:solidFill>
                            <a:schemeClr val="tx1"/>
                          </a:solidFill>
                          <a:effectLst/>
                        </a:rPr>
                        <a:t>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RMSE</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923356215"/>
                  </a:ext>
                </a:extLst>
              </a:tr>
              <a:tr h="379594">
                <a:tc>
                  <a:txBody>
                    <a:bodyPr/>
                    <a:lstStyle/>
                    <a:p>
                      <a:pPr algn="l"/>
                      <a:r>
                        <a:rPr lang="en-US" sz="1200" b="1" cap="none" spc="0">
                          <a:solidFill>
                            <a:schemeClr val="tx1"/>
                          </a:solidFill>
                          <a:effectLst/>
                        </a:rPr>
                        <a:t>LSTM</a:t>
                      </a:r>
                      <a:endParaRPr lang="en-US" sz="1200" b="1"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168.4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3.041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245.100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199.42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5.233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257.400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866645592"/>
                  </a:ext>
                </a:extLst>
              </a:tr>
              <a:tr h="379594">
                <a:tc>
                  <a:txBody>
                    <a:bodyPr/>
                    <a:lstStyle/>
                    <a:p>
                      <a:pPr algn="l"/>
                      <a:r>
                        <a:rPr lang="en-US" sz="1200" b="1" cap="none" spc="0">
                          <a:solidFill>
                            <a:schemeClr val="tx1"/>
                          </a:solidFill>
                          <a:effectLst/>
                        </a:rPr>
                        <a:t>CNN</a:t>
                      </a:r>
                      <a:endParaRPr lang="en-US" sz="1200" b="1"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23.05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1.553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165.800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30.091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2.012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172.120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47753404"/>
                  </a:ext>
                </a:extLst>
              </a:tr>
              <a:tr h="379594">
                <a:tc>
                  <a:txBody>
                    <a:bodyPr/>
                    <a:lstStyle/>
                    <a:p>
                      <a:pPr algn="l"/>
                      <a:r>
                        <a:rPr lang="en-US" sz="1200" b="1" cap="none" spc="0">
                          <a:solidFill>
                            <a:schemeClr val="tx1"/>
                          </a:solidFill>
                          <a:effectLst/>
                        </a:rPr>
                        <a:t>SARIMA</a:t>
                      </a:r>
                      <a:endParaRPr lang="en-US" sz="1200" b="1"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4.112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0.821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160.100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5.2220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1.140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150.200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765707404"/>
                  </a:ext>
                </a:extLst>
              </a:tr>
              <a:tr h="379594">
                <a:tc>
                  <a:txBody>
                    <a:bodyPr/>
                    <a:lstStyle/>
                    <a:p>
                      <a:pPr algn="l"/>
                      <a:r>
                        <a:rPr lang="en-US" sz="1200" b="1" cap="none" spc="0" dirty="0">
                          <a:solidFill>
                            <a:srgbClr val="FF0000"/>
                          </a:solidFill>
                          <a:effectLst/>
                        </a:rPr>
                        <a:t>ESN-LEAKY</a:t>
                      </a:r>
                      <a:endParaRPr lang="en-US" sz="1200" b="1" cap="none" spc="0" dirty="0">
                        <a:solidFill>
                          <a:srgbClr val="FF000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0.095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0.064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128.050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0.1690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0.033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127.100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70340404"/>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Sparse_Ridge</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0.108</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0.023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126.900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0.0770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0.024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127.421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498041662"/>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Delay_Ridge</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5.585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0.115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125.624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7.9060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0.111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124.182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225473552"/>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Delay_Line</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0.190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0.046</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131.921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0.0730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0.013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139.547</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256216668"/>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Delay_Bayes</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6.814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0.126</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130.214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2.6450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0.062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125.173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68325949"/>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Ext_Bayes</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0.024</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0.203</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122.131</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0.8810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0.054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123.149</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234786589"/>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SORM_Ridge_Density</a:t>
                      </a:r>
                      <a:r>
                        <a:rPr lang="en-US" sz="1200" b="1" cap="none" spc="0" dirty="0">
                          <a:solidFill>
                            <a:srgbClr val="0070C0"/>
                          </a:solidFill>
                          <a:effectLst/>
                        </a:rPr>
                        <a:t> </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9438"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0.405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0.031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123.264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b="1" cap="none" spc="0" dirty="0">
                          <a:solidFill>
                            <a:srgbClr val="00B050"/>
                          </a:solidFill>
                          <a:effectLst/>
                        </a:rPr>
                        <a:t>0.3500</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b="1" cap="none" spc="0" dirty="0">
                          <a:solidFill>
                            <a:srgbClr val="00B050"/>
                          </a:solidFill>
                          <a:effectLst/>
                        </a:rPr>
                        <a:t>0.032</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b="1" cap="none" spc="0" dirty="0">
                          <a:solidFill>
                            <a:srgbClr val="00B050"/>
                          </a:solidFill>
                          <a:effectLst/>
                        </a:rPr>
                        <a:t>122.434</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9438"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982759738"/>
                  </a:ext>
                </a:extLst>
              </a:tr>
            </a:tbl>
          </a:graphicData>
        </a:graphic>
      </p:graphicFrame>
    </p:spTree>
    <p:extLst>
      <p:ext uri="{BB962C8B-B14F-4D97-AF65-F5344CB8AC3E}">
        <p14:creationId xmlns:p14="http://schemas.microsoft.com/office/powerpoint/2010/main" val="9995305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53BD1C7-ED66-4EBF-858E-A71C34BD72EC}"/>
              </a:ext>
            </a:extLst>
          </p:cNvPr>
          <p:cNvPicPr>
            <a:picLocks noChangeAspect="1"/>
          </p:cNvPicPr>
          <p:nvPr/>
        </p:nvPicPr>
        <p:blipFill>
          <a:blip r:embed="rId3"/>
          <a:stretch>
            <a:fillRect/>
          </a:stretch>
        </p:blipFill>
        <p:spPr>
          <a:xfrm>
            <a:off x="3567197" y="1295400"/>
            <a:ext cx="5595853" cy="3733800"/>
          </a:xfrm>
          <a:prstGeom prst="rect">
            <a:avLst/>
          </a:prstGeom>
        </p:spPr>
      </p:pic>
      <p:sp>
        <p:nvSpPr>
          <p:cNvPr id="2" name="Title 1">
            <a:extLst>
              <a:ext uri="{FF2B5EF4-FFF2-40B4-BE49-F238E27FC236}">
                <a16:creationId xmlns:a16="http://schemas.microsoft.com/office/drawing/2014/main" id="{651A008F-660A-41E0-AC3B-0F4024173435}"/>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06E44586-CEC6-4395-ADC3-B9293F959798}"/>
              </a:ext>
            </a:extLst>
          </p:cNvPr>
          <p:cNvSpPr>
            <a:spLocks noGrp="1"/>
          </p:cNvSpPr>
          <p:nvPr>
            <p:ph idx="1"/>
          </p:nvPr>
        </p:nvSpPr>
        <p:spPr/>
        <p:txBody>
          <a:bodyPr/>
          <a:lstStyle/>
          <a:p>
            <a:r>
              <a:rPr lang="en-US" sz="2000" dirty="0"/>
              <a:t>ESN-</a:t>
            </a:r>
            <a:r>
              <a:rPr lang="en-US" sz="2000" dirty="0" err="1"/>
              <a:t>Ext_Bayes</a:t>
            </a:r>
            <a:r>
              <a:rPr lang="en-US" sz="2000" dirty="0"/>
              <a:t> (long term data rate prediction):</a:t>
            </a:r>
          </a:p>
          <a:p>
            <a:pPr lvl="1"/>
            <a:r>
              <a:rPr lang="en-US" sz="1800" dirty="0"/>
              <a:t>Input layer size: </a:t>
            </a:r>
            <a:r>
              <a:rPr lang="en-US" sz="1800" b="1" dirty="0"/>
              <a:t>15</a:t>
            </a:r>
          </a:p>
          <a:p>
            <a:pPr lvl="1"/>
            <a:r>
              <a:rPr lang="en-US" sz="1800" dirty="0"/>
              <a:t>Matrix size: </a:t>
            </a:r>
            <a:r>
              <a:rPr lang="en-US" sz="1800" b="1" dirty="0"/>
              <a:t>50 x 50</a:t>
            </a:r>
          </a:p>
          <a:p>
            <a:pPr lvl="1"/>
            <a:r>
              <a:rPr lang="en-US" sz="1800" dirty="0"/>
              <a:t>Activation function: </a:t>
            </a:r>
            <a:r>
              <a:rPr lang="en-US" sz="1800" b="1" dirty="0"/>
              <a:t>Sigmoid</a:t>
            </a:r>
          </a:p>
          <a:p>
            <a:pPr lvl="1"/>
            <a:r>
              <a:rPr lang="en-US" sz="1800" dirty="0"/>
              <a:t>Spectral Radius: </a:t>
            </a:r>
            <a:r>
              <a:rPr lang="en-US" sz="1800" b="1" dirty="0"/>
              <a:t>0.6</a:t>
            </a:r>
          </a:p>
          <a:p>
            <a:pPr lvl="1"/>
            <a:endParaRPr lang="en-US" sz="1800" b="1" dirty="0"/>
          </a:p>
          <a:p>
            <a:pPr marL="457200" lvl="1" indent="0">
              <a:buNone/>
            </a:pPr>
            <a:endParaRPr lang="en-US" sz="1800" b="1" dirty="0"/>
          </a:p>
        </p:txBody>
      </p:sp>
      <p:sp>
        <p:nvSpPr>
          <p:cNvPr id="4" name="Date Placeholder 3">
            <a:extLst>
              <a:ext uri="{FF2B5EF4-FFF2-40B4-BE49-F238E27FC236}">
                <a16:creationId xmlns:a16="http://schemas.microsoft.com/office/drawing/2014/main" id="{16693A0A-4B6C-48FA-9D24-4329AE51EBAE}"/>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126723FF-5157-43F1-B2A0-534D0C77BC6C}"/>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DB8FD168-FEDF-46D4-A0D6-8AC2C547E0FC}"/>
              </a:ext>
            </a:extLst>
          </p:cNvPr>
          <p:cNvSpPr>
            <a:spLocks noGrp="1"/>
          </p:cNvSpPr>
          <p:nvPr>
            <p:ph type="sldNum" sz="quarter" idx="12"/>
          </p:nvPr>
        </p:nvSpPr>
        <p:spPr/>
        <p:txBody>
          <a:bodyPr/>
          <a:lstStyle/>
          <a:p>
            <a:pPr>
              <a:defRPr/>
            </a:pPr>
            <a:fld id="{3538ABB7-A80F-4BBB-84B8-401363325F43}" type="slidenum">
              <a:rPr lang="en-US" altLang="en-US" smtClean="0"/>
              <a:pPr>
                <a:defRPr/>
              </a:pPr>
              <a:t>22</a:t>
            </a:fld>
            <a:endParaRPr lang="en-US" altLang="en-US"/>
          </a:p>
        </p:txBody>
      </p:sp>
    </p:spTree>
    <p:extLst>
      <p:ext uri="{BB962C8B-B14F-4D97-AF65-F5344CB8AC3E}">
        <p14:creationId xmlns:p14="http://schemas.microsoft.com/office/powerpoint/2010/main" val="3163300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D60DD6E-49C2-450D-AEC2-E9B56C375959}"/>
              </a:ext>
            </a:extLst>
          </p:cNvPr>
          <p:cNvPicPr>
            <a:picLocks noChangeAspect="1"/>
          </p:cNvPicPr>
          <p:nvPr/>
        </p:nvPicPr>
        <p:blipFill>
          <a:blip r:embed="rId3"/>
          <a:stretch>
            <a:fillRect/>
          </a:stretch>
        </p:blipFill>
        <p:spPr>
          <a:xfrm>
            <a:off x="3050729" y="1219200"/>
            <a:ext cx="6017071" cy="4013989"/>
          </a:xfrm>
          <a:prstGeom prst="rect">
            <a:avLst/>
          </a:prstGeom>
        </p:spPr>
      </p:pic>
      <p:sp>
        <p:nvSpPr>
          <p:cNvPr id="2" name="Title 1">
            <a:extLst>
              <a:ext uri="{FF2B5EF4-FFF2-40B4-BE49-F238E27FC236}">
                <a16:creationId xmlns:a16="http://schemas.microsoft.com/office/drawing/2014/main" id="{651A008F-660A-41E0-AC3B-0F4024173435}"/>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06E44586-CEC6-4395-ADC3-B9293F959798}"/>
              </a:ext>
            </a:extLst>
          </p:cNvPr>
          <p:cNvSpPr>
            <a:spLocks noGrp="1"/>
          </p:cNvSpPr>
          <p:nvPr>
            <p:ph idx="1"/>
          </p:nvPr>
        </p:nvSpPr>
        <p:spPr/>
        <p:txBody>
          <a:bodyPr/>
          <a:lstStyle/>
          <a:p>
            <a:r>
              <a:rPr lang="en-US" sz="2000" dirty="0"/>
              <a:t>ESN-SORM_Ridge_Density (long term packet rate prediction):</a:t>
            </a:r>
          </a:p>
          <a:p>
            <a:pPr lvl="1"/>
            <a:r>
              <a:rPr lang="en-US" sz="1800" dirty="0"/>
              <a:t>Input layer size: </a:t>
            </a:r>
            <a:r>
              <a:rPr lang="en-US" sz="1800" b="1" dirty="0"/>
              <a:t>5</a:t>
            </a:r>
          </a:p>
          <a:p>
            <a:pPr lvl="1"/>
            <a:r>
              <a:rPr lang="en-US" sz="1800" dirty="0"/>
              <a:t>Matrix size: </a:t>
            </a:r>
            <a:r>
              <a:rPr lang="en-US" sz="1800" b="1" dirty="0"/>
              <a:t> 200 x 200</a:t>
            </a:r>
            <a:endParaRPr lang="en-US" sz="1800" dirty="0"/>
          </a:p>
          <a:p>
            <a:pPr lvl="1"/>
            <a:r>
              <a:rPr lang="en-US" sz="1800" dirty="0"/>
              <a:t>Spectral Radius: </a:t>
            </a:r>
            <a:r>
              <a:rPr lang="en-US" sz="1800" b="1" dirty="0"/>
              <a:t>0.7</a:t>
            </a:r>
          </a:p>
          <a:p>
            <a:pPr lvl="1"/>
            <a:r>
              <a:rPr lang="en-US" sz="1800" dirty="0"/>
              <a:t>Sparsity: </a:t>
            </a:r>
            <a:r>
              <a:rPr lang="en-US" sz="1800" b="1" dirty="0"/>
              <a:t>80%</a:t>
            </a:r>
          </a:p>
          <a:p>
            <a:pPr marL="457200" lvl="1" indent="0">
              <a:buNone/>
            </a:pPr>
            <a:endParaRPr lang="en-US" sz="1800" b="1" dirty="0"/>
          </a:p>
          <a:p>
            <a:pPr marL="457200" lvl="1" indent="0">
              <a:buNone/>
            </a:pPr>
            <a:endParaRPr lang="en-US" sz="1800" b="1" dirty="0"/>
          </a:p>
        </p:txBody>
      </p:sp>
      <p:sp>
        <p:nvSpPr>
          <p:cNvPr id="4" name="Date Placeholder 3">
            <a:extLst>
              <a:ext uri="{FF2B5EF4-FFF2-40B4-BE49-F238E27FC236}">
                <a16:creationId xmlns:a16="http://schemas.microsoft.com/office/drawing/2014/main" id="{16693A0A-4B6C-48FA-9D24-4329AE51EBAE}"/>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126723FF-5157-43F1-B2A0-534D0C77BC6C}"/>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DB8FD168-FEDF-46D4-A0D6-8AC2C547E0FC}"/>
              </a:ext>
            </a:extLst>
          </p:cNvPr>
          <p:cNvSpPr>
            <a:spLocks noGrp="1"/>
          </p:cNvSpPr>
          <p:nvPr>
            <p:ph type="sldNum" sz="quarter" idx="12"/>
          </p:nvPr>
        </p:nvSpPr>
        <p:spPr/>
        <p:txBody>
          <a:bodyPr/>
          <a:lstStyle/>
          <a:p>
            <a:pPr>
              <a:defRPr/>
            </a:pPr>
            <a:fld id="{3538ABB7-A80F-4BBB-84B8-401363325F43}" type="slidenum">
              <a:rPr lang="en-US" altLang="en-US" smtClean="0"/>
              <a:pPr>
                <a:defRPr/>
              </a:pPr>
              <a:t>23</a:t>
            </a:fld>
            <a:endParaRPr lang="en-US" altLang="en-US"/>
          </a:p>
        </p:txBody>
      </p:sp>
    </p:spTree>
    <p:extLst>
      <p:ext uri="{BB962C8B-B14F-4D97-AF65-F5344CB8AC3E}">
        <p14:creationId xmlns:p14="http://schemas.microsoft.com/office/powerpoint/2010/main" val="28569798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3413B5-9EA5-4418-8298-8BF255A32C73}"/>
              </a:ext>
            </a:extLst>
          </p:cNvPr>
          <p:cNvSpPr>
            <a:spLocks noGrp="1"/>
          </p:cNvSpPr>
          <p:nvPr>
            <p:ph type="title"/>
          </p:nvPr>
        </p:nvSpPr>
        <p:spPr>
          <a:xfrm>
            <a:off x="1143000" y="76200"/>
            <a:ext cx="6934200" cy="990600"/>
          </a:xfrm>
        </p:spPr>
        <p:txBody>
          <a:bodyPr wrap="square" anchor="ctr">
            <a:normAutofit/>
          </a:bodyPr>
          <a:lstStyle/>
          <a:p>
            <a:r>
              <a:rPr lang="en-US" dirty="0"/>
              <a:t>Experiments and Results</a:t>
            </a:r>
          </a:p>
        </p:txBody>
      </p:sp>
      <p:sp>
        <p:nvSpPr>
          <p:cNvPr id="4" name="Date Placeholder 3">
            <a:extLst>
              <a:ext uri="{FF2B5EF4-FFF2-40B4-BE49-F238E27FC236}">
                <a16:creationId xmlns:a16="http://schemas.microsoft.com/office/drawing/2014/main" id="{409009B1-1A03-4DEA-B6A3-79D004B80A2E}"/>
              </a:ext>
            </a:extLst>
          </p:cNvPr>
          <p:cNvSpPr>
            <a:spLocks noGrp="1"/>
          </p:cNvSpPr>
          <p:nvPr>
            <p:ph type="dt" sz="half" idx="10"/>
          </p:nvPr>
        </p:nvSpPr>
        <p:spPr>
          <a:xfrm>
            <a:off x="0" y="6477000"/>
            <a:ext cx="1295400" cy="365125"/>
          </a:xfrm>
        </p:spPr>
        <p:txBody>
          <a:bodyPr anchor="ctr">
            <a:normAutofit/>
          </a:bodyPr>
          <a:lstStyle/>
          <a:p>
            <a:pPr>
              <a:spcAft>
                <a:spcPts val="600"/>
              </a:spcAft>
              <a:defRPr/>
            </a:pPr>
            <a:fld id="{335501EC-67AB-40C7-90B7-8506D9747050}" type="datetime1">
              <a:rPr lang="en-US" smtClean="0"/>
              <a:pPr>
                <a:spcAft>
                  <a:spcPts val="600"/>
                </a:spcAft>
                <a:defRPr/>
              </a:pPr>
              <a:t>11/4/2021</a:t>
            </a:fld>
            <a:endParaRPr lang="en-US"/>
          </a:p>
        </p:txBody>
      </p:sp>
      <p:sp>
        <p:nvSpPr>
          <p:cNvPr id="5" name="Footer Placeholder 4">
            <a:extLst>
              <a:ext uri="{FF2B5EF4-FFF2-40B4-BE49-F238E27FC236}">
                <a16:creationId xmlns:a16="http://schemas.microsoft.com/office/drawing/2014/main" id="{0662727E-B4BD-425F-BCDE-4F1A2BF04041}"/>
              </a:ext>
            </a:extLst>
          </p:cNvPr>
          <p:cNvSpPr>
            <a:spLocks noGrp="1"/>
          </p:cNvSpPr>
          <p:nvPr>
            <p:ph type="ftr" sz="quarter" idx="11"/>
          </p:nvPr>
        </p:nvSpPr>
        <p:spPr>
          <a:xfrm>
            <a:off x="1295400" y="6492875"/>
            <a:ext cx="6858000" cy="365125"/>
          </a:xfrm>
        </p:spPr>
        <p:txBody>
          <a:bodyPr wrap="square" anchor="ctr">
            <a:normAutofit/>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930DA7CC-6930-4432-A1F3-463BE021CA91}"/>
              </a:ext>
            </a:extLst>
          </p:cNvPr>
          <p:cNvSpPr>
            <a:spLocks noGrp="1"/>
          </p:cNvSpPr>
          <p:nvPr>
            <p:ph type="sldNum" sz="quarter" idx="12"/>
          </p:nvPr>
        </p:nvSpPr>
        <p:spPr>
          <a:xfrm>
            <a:off x="8153400" y="6492875"/>
            <a:ext cx="838200" cy="365125"/>
          </a:xfrm>
        </p:spPr>
        <p:txBody>
          <a:bodyPr wrap="square" anchor="ctr">
            <a:normAutofit/>
          </a:bodyPr>
          <a:lstStyle/>
          <a:p>
            <a:pPr>
              <a:spcAft>
                <a:spcPts val="600"/>
              </a:spcAft>
              <a:defRPr/>
            </a:pPr>
            <a:fld id="{3538ABB7-A80F-4BBB-84B8-401363325F43}" type="slidenum">
              <a:rPr lang="en-US" altLang="en-US" smtClean="0"/>
              <a:pPr>
                <a:spcAft>
                  <a:spcPts val="600"/>
                </a:spcAft>
                <a:defRPr/>
              </a:pPr>
              <a:t>24</a:t>
            </a:fld>
            <a:endParaRPr lang="en-US" altLang="en-US"/>
          </a:p>
        </p:txBody>
      </p:sp>
      <p:graphicFrame>
        <p:nvGraphicFramePr>
          <p:cNvPr id="12" name="Table 11">
            <a:extLst>
              <a:ext uri="{FF2B5EF4-FFF2-40B4-BE49-F238E27FC236}">
                <a16:creationId xmlns:a16="http://schemas.microsoft.com/office/drawing/2014/main" id="{F6F3EA4B-9ABC-475B-A209-F6E3BC9B95A8}"/>
              </a:ext>
            </a:extLst>
          </p:cNvPr>
          <p:cNvGraphicFramePr>
            <a:graphicFrameLocks noGrp="1"/>
          </p:cNvGraphicFramePr>
          <p:nvPr>
            <p:extLst>
              <p:ext uri="{D42A27DB-BD31-4B8C-83A1-F6EECF244321}">
                <p14:modId xmlns:p14="http://schemas.microsoft.com/office/powerpoint/2010/main" val="2406223723"/>
              </p:ext>
            </p:extLst>
          </p:nvPr>
        </p:nvGraphicFramePr>
        <p:xfrm>
          <a:off x="407652" y="1219200"/>
          <a:ext cx="8328700" cy="5181611"/>
        </p:xfrm>
        <a:graphic>
          <a:graphicData uri="http://schemas.openxmlformats.org/drawingml/2006/table">
            <a:tbl>
              <a:tblPr firstRow="1" firstCol="1" bandRow="1">
                <a:solidFill>
                  <a:schemeClr val="bg1">
                    <a:lumMod val="95000"/>
                  </a:schemeClr>
                </a:solidFill>
                <a:tableStyleId>{5C22544A-7EE6-4342-B048-85BDC9FD1C3A}</a:tableStyleId>
              </a:tblPr>
              <a:tblGrid>
                <a:gridCol w="2264029">
                  <a:extLst>
                    <a:ext uri="{9D8B030D-6E8A-4147-A177-3AD203B41FA5}">
                      <a16:colId xmlns:a16="http://schemas.microsoft.com/office/drawing/2014/main" val="1728476271"/>
                    </a:ext>
                  </a:extLst>
                </a:gridCol>
                <a:gridCol w="1066860">
                  <a:extLst>
                    <a:ext uri="{9D8B030D-6E8A-4147-A177-3AD203B41FA5}">
                      <a16:colId xmlns:a16="http://schemas.microsoft.com/office/drawing/2014/main" val="1381455234"/>
                    </a:ext>
                  </a:extLst>
                </a:gridCol>
                <a:gridCol w="1247367">
                  <a:extLst>
                    <a:ext uri="{9D8B030D-6E8A-4147-A177-3AD203B41FA5}">
                      <a16:colId xmlns:a16="http://schemas.microsoft.com/office/drawing/2014/main" val="3766827365"/>
                    </a:ext>
                  </a:extLst>
                </a:gridCol>
                <a:gridCol w="796100">
                  <a:extLst>
                    <a:ext uri="{9D8B030D-6E8A-4147-A177-3AD203B41FA5}">
                      <a16:colId xmlns:a16="http://schemas.microsoft.com/office/drawing/2014/main" val="837219104"/>
                    </a:ext>
                  </a:extLst>
                </a:gridCol>
                <a:gridCol w="929052">
                  <a:extLst>
                    <a:ext uri="{9D8B030D-6E8A-4147-A177-3AD203B41FA5}">
                      <a16:colId xmlns:a16="http://schemas.microsoft.com/office/drawing/2014/main" val="621626465"/>
                    </a:ext>
                  </a:extLst>
                </a:gridCol>
                <a:gridCol w="1072027">
                  <a:extLst>
                    <a:ext uri="{9D8B030D-6E8A-4147-A177-3AD203B41FA5}">
                      <a16:colId xmlns:a16="http://schemas.microsoft.com/office/drawing/2014/main" val="1815419961"/>
                    </a:ext>
                  </a:extLst>
                </a:gridCol>
                <a:gridCol w="953265">
                  <a:extLst>
                    <a:ext uri="{9D8B030D-6E8A-4147-A177-3AD203B41FA5}">
                      <a16:colId xmlns:a16="http://schemas.microsoft.com/office/drawing/2014/main" val="3512044226"/>
                    </a:ext>
                  </a:extLst>
                </a:gridCol>
              </a:tblGrid>
              <a:tr h="441316">
                <a:tc rowSpan="3">
                  <a:txBody>
                    <a:bodyPr/>
                    <a:lstStyle/>
                    <a:p>
                      <a:pPr algn="ctr"/>
                      <a:r>
                        <a:rPr lang="en-US" sz="1600" b="1" cap="none" spc="0">
                          <a:solidFill>
                            <a:schemeClr val="tx1"/>
                          </a:solidFill>
                          <a:effectLst/>
                        </a:rPr>
                        <a:t>Network Configuration/Results</a:t>
                      </a:r>
                      <a:endParaRPr lang="en-US" sz="1600" b="1"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gridSpan="6">
                  <a:txBody>
                    <a:bodyPr/>
                    <a:lstStyle/>
                    <a:p>
                      <a:pPr algn="ctr"/>
                      <a:r>
                        <a:rPr lang="en-US" sz="1600" b="1" cap="none" spc="0">
                          <a:solidFill>
                            <a:schemeClr val="tx1"/>
                          </a:solidFill>
                          <a:effectLst/>
                        </a:rPr>
                        <a:t>Short term</a:t>
                      </a:r>
                      <a:endParaRPr lang="en-US" sz="1600" b="1"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95000"/>
                      </a:schemeClr>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03961391"/>
                  </a:ext>
                </a:extLst>
              </a:tr>
              <a:tr h="379594">
                <a:tc vMerge="1">
                  <a:txBody>
                    <a:bodyPr/>
                    <a:lstStyle/>
                    <a:p>
                      <a:endParaRPr lang="en-US"/>
                    </a:p>
                  </a:txBody>
                  <a:tcPr/>
                </a:tc>
                <a:tc gridSpan="3">
                  <a:txBody>
                    <a:bodyPr/>
                    <a:lstStyle/>
                    <a:p>
                      <a:pPr algn="ctr"/>
                      <a:r>
                        <a:rPr lang="en-US" sz="1200" cap="none" spc="0">
                          <a:solidFill>
                            <a:schemeClr val="tx1"/>
                          </a:solidFill>
                          <a:effectLst/>
                        </a:rPr>
                        <a:t>Data rate prediction</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hMerge="1">
                  <a:txBody>
                    <a:bodyPr/>
                    <a:lstStyle/>
                    <a:p>
                      <a:endParaRPr lang="en-US"/>
                    </a:p>
                  </a:txBody>
                  <a:tcPr/>
                </a:tc>
                <a:tc hMerge="1">
                  <a:txBody>
                    <a:bodyPr/>
                    <a:lstStyle/>
                    <a:p>
                      <a:endParaRPr lang="en-US"/>
                    </a:p>
                  </a:txBody>
                  <a:tcPr/>
                </a:tc>
                <a:tc gridSpan="3">
                  <a:txBody>
                    <a:bodyPr/>
                    <a:lstStyle/>
                    <a:p>
                      <a:pPr algn="ctr"/>
                      <a:r>
                        <a:rPr lang="en-US" sz="1200" cap="none" spc="0">
                          <a:solidFill>
                            <a:schemeClr val="tx1"/>
                          </a:solidFill>
                          <a:effectLst/>
                        </a:rPr>
                        <a:t>Packet rate prediction</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58687257"/>
                  </a:ext>
                </a:extLst>
              </a:tr>
              <a:tr h="564761">
                <a:tc vMerge="1">
                  <a:txBody>
                    <a:bodyPr/>
                    <a:lstStyle/>
                    <a:p>
                      <a:endParaRPr lang="en-US"/>
                    </a:p>
                  </a:txBody>
                  <a:tcPr/>
                </a:tc>
                <a:tc>
                  <a:txBody>
                    <a:bodyPr/>
                    <a:lstStyle/>
                    <a:p>
                      <a:pPr algn="ctr"/>
                      <a:r>
                        <a:rPr lang="en-US" sz="1200" cap="none" spc="0">
                          <a:solidFill>
                            <a:schemeClr val="tx1"/>
                          </a:solidFill>
                          <a:effectLst/>
                        </a:rPr>
                        <a:t>Training </a:t>
                      </a:r>
                      <a:br>
                        <a:rPr lang="en-US" sz="1200" cap="none" spc="0">
                          <a:solidFill>
                            <a:schemeClr val="tx1"/>
                          </a:solidFill>
                          <a:effectLst/>
                        </a:rPr>
                      </a:br>
                      <a:r>
                        <a:rPr lang="en-US" sz="1200" cap="none" spc="0">
                          <a:solidFill>
                            <a:schemeClr val="tx1"/>
                          </a:solidFill>
                          <a:effectLst/>
                        </a:rPr>
                        <a:t>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Prediction</a:t>
                      </a:r>
                      <a:br>
                        <a:rPr lang="en-US" sz="1200" cap="none" spc="0">
                          <a:solidFill>
                            <a:schemeClr val="tx1"/>
                          </a:solidFill>
                          <a:effectLst/>
                        </a:rPr>
                      </a:br>
                      <a:r>
                        <a:rPr lang="en-US" sz="1200" cap="none" spc="0">
                          <a:solidFill>
                            <a:schemeClr val="tx1"/>
                          </a:solidFill>
                          <a:effectLst/>
                        </a:rPr>
                        <a:t> 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RMSE</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Training </a:t>
                      </a:r>
                      <a:br>
                        <a:rPr lang="en-US" sz="1200" cap="none" spc="0">
                          <a:solidFill>
                            <a:schemeClr val="tx1"/>
                          </a:solidFill>
                          <a:effectLst/>
                        </a:rPr>
                      </a:br>
                      <a:r>
                        <a:rPr lang="en-US" sz="1200" cap="none" spc="0">
                          <a:solidFill>
                            <a:schemeClr val="tx1"/>
                          </a:solidFill>
                          <a:effectLst/>
                        </a:rPr>
                        <a:t>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Prediction</a:t>
                      </a:r>
                      <a:br>
                        <a:rPr lang="en-US" sz="1200" cap="none" spc="0">
                          <a:solidFill>
                            <a:schemeClr val="tx1"/>
                          </a:solidFill>
                          <a:effectLst/>
                        </a:rPr>
                      </a:br>
                      <a:r>
                        <a:rPr lang="en-US" sz="1200" cap="none" spc="0">
                          <a:solidFill>
                            <a:schemeClr val="tx1"/>
                          </a:solidFill>
                          <a:effectLst/>
                        </a:rPr>
                        <a:t> time [s]</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a:r>
                        <a:rPr lang="en-US" sz="1200" cap="none" spc="0">
                          <a:solidFill>
                            <a:schemeClr val="tx1"/>
                          </a:solidFill>
                          <a:effectLst/>
                        </a:rPr>
                        <a:t>RMSE</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864456294"/>
                  </a:ext>
                </a:extLst>
              </a:tr>
              <a:tr h="379594">
                <a:tc>
                  <a:txBody>
                    <a:bodyPr/>
                    <a:lstStyle/>
                    <a:p>
                      <a:pPr algn="l"/>
                      <a:r>
                        <a:rPr lang="en-US" sz="1200" b="1" cap="none" spc="0">
                          <a:solidFill>
                            <a:schemeClr val="tx1"/>
                          </a:solidFill>
                          <a:effectLst/>
                        </a:rPr>
                        <a:t>LSTM</a:t>
                      </a:r>
                      <a:endParaRPr lang="en-US" sz="1200" b="1"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3.101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0.105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13.80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22.21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1.120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154.200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776076039"/>
                  </a:ext>
                </a:extLst>
              </a:tr>
              <a:tr h="379594">
                <a:tc>
                  <a:txBody>
                    <a:bodyPr/>
                    <a:lstStyle/>
                    <a:p>
                      <a:pPr algn="l"/>
                      <a:r>
                        <a:rPr lang="en-US" sz="1200" b="1" cap="none" spc="0">
                          <a:solidFill>
                            <a:schemeClr val="tx1"/>
                          </a:solidFill>
                          <a:effectLst/>
                        </a:rPr>
                        <a:t>CNN</a:t>
                      </a:r>
                      <a:endParaRPr lang="en-US" sz="1200" b="1"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1.652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0.074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11.92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5.100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0.450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162.023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237264685"/>
                  </a:ext>
                </a:extLst>
              </a:tr>
              <a:tr h="379594">
                <a:tc>
                  <a:txBody>
                    <a:bodyPr/>
                    <a:lstStyle/>
                    <a:p>
                      <a:pPr algn="l"/>
                      <a:r>
                        <a:rPr lang="en-US" sz="1200" b="1" cap="none" spc="0">
                          <a:solidFill>
                            <a:schemeClr val="tx1"/>
                          </a:solidFill>
                          <a:effectLst/>
                        </a:rPr>
                        <a:t>SARIMA</a:t>
                      </a:r>
                      <a:endParaRPr lang="en-US" sz="1200" b="1"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0.820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0.022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l"/>
                      <a:r>
                        <a:rPr lang="en-US" sz="1200" cap="none" spc="0" dirty="0">
                          <a:solidFill>
                            <a:schemeClr val="tx1"/>
                          </a:solidFill>
                          <a:effectLst/>
                        </a:rPr>
                        <a:t>         5.512</a:t>
                      </a:r>
                      <a:endParaRPr lang="en-US" sz="1200" cap="none" spc="0" dirty="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0.312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 0.194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dirty="0">
                          <a:solidFill>
                            <a:schemeClr val="tx1"/>
                          </a:solidFill>
                          <a:effectLst/>
                        </a:rPr>
                        <a:t> </a:t>
                      </a:r>
                      <a:r>
                        <a:rPr lang="en-US" sz="1200" b="1" cap="none" spc="0" dirty="0">
                          <a:solidFill>
                            <a:schemeClr val="tx1"/>
                          </a:solidFill>
                          <a:effectLst/>
                        </a:rPr>
                        <a:t>106.200</a:t>
                      </a:r>
                      <a:endParaRPr lang="en-US" sz="1200" b="1" cap="none" spc="0" dirty="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168705685"/>
                  </a:ext>
                </a:extLst>
              </a:tr>
              <a:tr h="379594">
                <a:tc>
                  <a:txBody>
                    <a:bodyPr/>
                    <a:lstStyle/>
                    <a:p>
                      <a:pPr algn="l"/>
                      <a:r>
                        <a:rPr lang="en-US" sz="1200" b="1" cap="none" spc="0" dirty="0">
                          <a:solidFill>
                            <a:srgbClr val="FF0000"/>
                          </a:solidFill>
                          <a:effectLst/>
                        </a:rPr>
                        <a:t>ESN-LEAKY</a:t>
                      </a:r>
                      <a:endParaRPr lang="en-US" sz="1200" b="1" cap="none" spc="0" dirty="0">
                        <a:solidFill>
                          <a:srgbClr val="FF000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0.012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0.004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9.560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0.031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0.019</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 113.900</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038093265"/>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Sparse_Ridge</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0.016</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0.005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9.238</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0.011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0.002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126.261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981790290"/>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Delay_Ridge</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dirty="0">
                          <a:solidFill>
                            <a:schemeClr val="tx1"/>
                          </a:solidFill>
                          <a:effectLst/>
                        </a:rPr>
                        <a:t>                0.020</a:t>
                      </a:r>
                      <a:endParaRPr lang="en-US" sz="1200" cap="none" spc="0" dirty="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dirty="0">
                          <a:solidFill>
                            <a:schemeClr val="tx1"/>
                          </a:solidFill>
                          <a:effectLst/>
                        </a:rPr>
                        <a:t>                     0.003</a:t>
                      </a:r>
                      <a:endParaRPr lang="en-US" sz="1200" cap="none" spc="0" dirty="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l"/>
                      <a:r>
                        <a:rPr lang="en-US" sz="1200" cap="none" spc="0" dirty="0">
                          <a:solidFill>
                            <a:schemeClr val="tx1"/>
                          </a:solidFill>
                          <a:effectLst/>
                        </a:rPr>
                        <a:t>       9.362</a:t>
                      </a:r>
                      <a:endParaRPr lang="en-US" sz="1200" cap="none" spc="0" dirty="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0.161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0.004</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112.636</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69753761"/>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Delay_Line</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0.011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0.002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9.357</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0.016</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0.003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cap="none" spc="0">
                          <a:solidFill>
                            <a:schemeClr val="tx1"/>
                          </a:solidFill>
                          <a:effectLst/>
                        </a:rPr>
                        <a:t>122.091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2953245417"/>
                  </a:ext>
                </a:extLst>
              </a:tr>
              <a:tr h="379594">
                <a:tc>
                  <a:txBody>
                    <a:bodyPr/>
                    <a:lstStyle/>
                    <a:p>
                      <a:pPr algn="l"/>
                      <a:r>
                        <a:rPr lang="en-US" sz="1200" b="1" cap="none" spc="0" dirty="0">
                          <a:solidFill>
                            <a:srgbClr val="0070C0"/>
                          </a:solidFill>
                          <a:effectLst/>
                        </a:rPr>
                        <a:t>ESN-</a:t>
                      </a:r>
                      <a:r>
                        <a:rPr lang="en-US" sz="1200" b="1" cap="none" spc="0" dirty="0" err="1">
                          <a:solidFill>
                            <a:srgbClr val="0070C0"/>
                          </a:solidFill>
                          <a:effectLst/>
                        </a:rPr>
                        <a:t>Delay_Bayes</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0.396</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0.005</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8.768</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0.471</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0.008</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111.358</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976074656"/>
                  </a:ext>
                </a:extLst>
              </a:tr>
              <a:tr h="379594">
                <a:tc>
                  <a:txBody>
                    <a:bodyPr/>
                    <a:lstStyle/>
                    <a:p>
                      <a:pPr algn="l"/>
                      <a:r>
                        <a:rPr lang="en-US" sz="1200" b="1" cap="none" spc="0" dirty="0">
                          <a:solidFill>
                            <a:srgbClr val="0070C0"/>
                          </a:solidFill>
                          <a:effectLst/>
                        </a:rPr>
                        <a:t>ESN-Ext_Bayes</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0.203</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0.006</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8.477</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0.098</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0.004</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r"/>
                      <a:r>
                        <a:rPr lang="en-US" sz="1200" b="1" cap="none" spc="0" dirty="0">
                          <a:solidFill>
                            <a:srgbClr val="00B050"/>
                          </a:solidFill>
                          <a:effectLst/>
                        </a:rPr>
                        <a:t>103.715</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090560632"/>
                  </a:ext>
                </a:extLst>
              </a:tr>
              <a:tr h="379594">
                <a:tc>
                  <a:txBody>
                    <a:bodyPr/>
                    <a:lstStyle/>
                    <a:p>
                      <a:pPr algn="l"/>
                      <a:r>
                        <a:rPr lang="en-US" sz="1200" b="1" cap="none" spc="0" dirty="0">
                          <a:solidFill>
                            <a:srgbClr val="0070C0"/>
                          </a:solidFill>
                          <a:effectLst/>
                        </a:rPr>
                        <a:t>ESN-SORM_Ridge_Density</a:t>
                      </a:r>
                      <a:endParaRPr lang="en-US" sz="1200" b="1" cap="none" spc="0" dirty="0">
                        <a:solidFill>
                          <a:srgbClr val="0070C0"/>
                        </a:solidFill>
                        <a:effectLst/>
                        <a:latin typeface="Times New Roman" panose="02020603050405020304" pitchFamily="18" charset="0"/>
                        <a:ea typeface="SimSun" panose="02010600030101010101" pitchFamily="2" charset="-122"/>
                      </a:endParaRPr>
                    </a:p>
                  </a:txBody>
                  <a:tcPr marL="64809" marR="67223" marT="18517" marB="138876" anchor="ctr">
                    <a:lnL w="12700" cap="flat" cmpd="sng" algn="ctr">
                      <a:solidFill>
                        <a:schemeClr val="accent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0.059</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0.002</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cap="none" spc="0">
                          <a:solidFill>
                            <a:schemeClr val="tx1"/>
                          </a:solidFill>
                          <a:effectLst/>
                        </a:rPr>
                        <a:t>8.553</a:t>
                      </a:r>
                      <a:endParaRPr lang="en-US" sz="1200" cap="none" spc="0">
                        <a:solidFill>
                          <a:schemeClr val="tx1"/>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b="1" cap="none" spc="0" dirty="0">
                          <a:solidFill>
                            <a:srgbClr val="00B050"/>
                          </a:solidFill>
                          <a:effectLst/>
                        </a:rPr>
                        <a:t>0.001</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b="1" cap="none" spc="0" dirty="0">
                          <a:solidFill>
                            <a:srgbClr val="00B050"/>
                          </a:solidFill>
                          <a:effectLst/>
                        </a:rPr>
                        <a:t>0.036</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r"/>
                      <a:r>
                        <a:rPr lang="en-US" sz="1200" b="1" cap="none" spc="0" dirty="0">
                          <a:solidFill>
                            <a:srgbClr val="00B050"/>
                          </a:solidFill>
                          <a:effectLst/>
                        </a:rPr>
                        <a:t>105.718</a:t>
                      </a:r>
                      <a:endParaRPr lang="en-US" sz="1200" b="1" cap="none" spc="0" dirty="0">
                        <a:solidFill>
                          <a:srgbClr val="00B050"/>
                        </a:solidFill>
                        <a:effectLst/>
                        <a:latin typeface="Times New Roman" panose="02020603050405020304" pitchFamily="18" charset="0"/>
                        <a:ea typeface="SimSun" panose="02010600030101010101" pitchFamily="2" charset="-122"/>
                      </a:endParaRPr>
                    </a:p>
                  </a:txBody>
                  <a:tcPr marL="64809" marR="67223" marT="18517" marB="138876" anchor="b">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1312262530"/>
                  </a:ext>
                </a:extLst>
              </a:tr>
            </a:tbl>
          </a:graphicData>
        </a:graphic>
      </p:graphicFrame>
    </p:spTree>
    <p:extLst>
      <p:ext uri="{BB962C8B-B14F-4D97-AF65-F5344CB8AC3E}">
        <p14:creationId xmlns:p14="http://schemas.microsoft.com/office/powerpoint/2010/main" val="22424966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2F223FD-5769-4C9E-9FAD-C4F8627BA0BE}"/>
              </a:ext>
            </a:extLst>
          </p:cNvPr>
          <p:cNvPicPr>
            <a:picLocks noChangeAspect="1"/>
          </p:cNvPicPr>
          <p:nvPr/>
        </p:nvPicPr>
        <p:blipFill>
          <a:blip r:embed="rId3"/>
          <a:stretch>
            <a:fillRect/>
          </a:stretch>
        </p:blipFill>
        <p:spPr>
          <a:xfrm>
            <a:off x="3652825" y="1295400"/>
            <a:ext cx="5481650" cy="3657600"/>
          </a:xfrm>
          <a:prstGeom prst="rect">
            <a:avLst/>
          </a:prstGeom>
        </p:spPr>
      </p:pic>
      <p:sp>
        <p:nvSpPr>
          <p:cNvPr id="2" name="Title 1">
            <a:extLst>
              <a:ext uri="{FF2B5EF4-FFF2-40B4-BE49-F238E27FC236}">
                <a16:creationId xmlns:a16="http://schemas.microsoft.com/office/drawing/2014/main" id="{651A008F-660A-41E0-AC3B-0F4024173435}"/>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06E44586-CEC6-4395-ADC3-B9293F959798}"/>
              </a:ext>
            </a:extLst>
          </p:cNvPr>
          <p:cNvSpPr>
            <a:spLocks noGrp="1"/>
          </p:cNvSpPr>
          <p:nvPr>
            <p:ph idx="1"/>
          </p:nvPr>
        </p:nvSpPr>
        <p:spPr/>
        <p:txBody>
          <a:bodyPr/>
          <a:lstStyle/>
          <a:p>
            <a:r>
              <a:rPr lang="en-US" sz="2000" dirty="0"/>
              <a:t>ESN-Ext_Bayes (short term data rate prediction):</a:t>
            </a:r>
          </a:p>
          <a:p>
            <a:pPr lvl="1"/>
            <a:r>
              <a:rPr lang="en-US" sz="1800" dirty="0"/>
              <a:t>Input layer size: </a:t>
            </a:r>
            <a:r>
              <a:rPr lang="en-US" sz="1800" b="1" dirty="0"/>
              <a:t>15</a:t>
            </a:r>
          </a:p>
          <a:p>
            <a:pPr lvl="1"/>
            <a:r>
              <a:rPr lang="en-US" sz="1800" dirty="0"/>
              <a:t>Matrix size: </a:t>
            </a:r>
            <a:r>
              <a:rPr lang="en-US" sz="1800" b="1" dirty="0"/>
              <a:t>50 x 50</a:t>
            </a:r>
          </a:p>
          <a:p>
            <a:pPr lvl="1"/>
            <a:r>
              <a:rPr lang="en-US" sz="1800" dirty="0"/>
              <a:t>Activation function: </a:t>
            </a:r>
            <a:r>
              <a:rPr lang="en-US" sz="1800" b="1" dirty="0"/>
              <a:t>Sigmoid</a:t>
            </a:r>
          </a:p>
          <a:p>
            <a:pPr lvl="1"/>
            <a:r>
              <a:rPr lang="en-US" sz="1800" dirty="0"/>
              <a:t>Spectral Radius: </a:t>
            </a:r>
            <a:r>
              <a:rPr lang="en-US" sz="1800" b="1" dirty="0"/>
              <a:t>0.5</a:t>
            </a:r>
          </a:p>
          <a:p>
            <a:pPr lvl="1"/>
            <a:endParaRPr lang="en-US" sz="1800" b="1" dirty="0"/>
          </a:p>
          <a:p>
            <a:pPr marL="457200" lvl="1" indent="0">
              <a:buNone/>
            </a:pPr>
            <a:endParaRPr lang="en-US" sz="1800" b="1" dirty="0"/>
          </a:p>
        </p:txBody>
      </p:sp>
      <p:sp>
        <p:nvSpPr>
          <p:cNvPr id="4" name="Date Placeholder 3">
            <a:extLst>
              <a:ext uri="{FF2B5EF4-FFF2-40B4-BE49-F238E27FC236}">
                <a16:creationId xmlns:a16="http://schemas.microsoft.com/office/drawing/2014/main" id="{16693A0A-4B6C-48FA-9D24-4329AE51EBAE}"/>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126723FF-5157-43F1-B2A0-534D0C77BC6C}"/>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DB8FD168-FEDF-46D4-A0D6-8AC2C547E0FC}"/>
              </a:ext>
            </a:extLst>
          </p:cNvPr>
          <p:cNvSpPr>
            <a:spLocks noGrp="1"/>
          </p:cNvSpPr>
          <p:nvPr>
            <p:ph type="sldNum" sz="quarter" idx="12"/>
          </p:nvPr>
        </p:nvSpPr>
        <p:spPr/>
        <p:txBody>
          <a:bodyPr/>
          <a:lstStyle/>
          <a:p>
            <a:pPr>
              <a:defRPr/>
            </a:pPr>
            <a:fld id="{3538ABB7-A80F-4BBB-84B8-401363325F43}" type="slidenum">
              <a:rPr lang="en-US" altLang="en-US" smtClean="0"/>
              <a:pPr>
                <a:defRPr/>
              </a:pPr>
              <a:t>25</a:t>
            </a:fld>
            <a:endParaRPr lang="en-US" altLang="en-US"/>
          </a:p>
        </p:txBody>
      </p:sp>
    </p:spTree>
    <p:extLst>
      <p:ext uri="{BB962C8B-B14F-4D97-AF65-F5344CB8AC3E}">
        <p14:creationId xmlns:p14="http://schemas.microsoft.com/office/powerpoint/2010/main" val="36746559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5BB0CA1-4BBA-4CDE-874A-35DDD902732B}"/>
              </a:ext>
            </a:extLst>
          </p:cNvPr>
          <p:cNvPicPr>
            <a:picLocks noChangeAspect="1"/>
          </p:cNvPicPr>
          <p:nvPr/>
        </p:nvPicPr>
        <p:blipFill>
          <a:blip r:embed="rId3"/>
          <a:stretch>
            <a:fillRect/>
          </a:stretch>
        </p:blipFill>
        <p:spPr>
          <a:xfrm>
            <a:off x="2919993" y="1187450"/>
            <a:ext cx="6166857" cy="4114800"/>
          </a:xfrm>
          <a:prstGeom prst="rect">
            <a:avLst/>
          </a:prstGeom>
        </p:spPr>
      </p:pic>
      <p:sp>
        <p:nvSpPr>
          <p:cNvPr id="2" name="Title 1">
            <a:extLst>
              <a:ext uri="{FF2B5EF4-FFF2-40B4-BE49-F238E27FC236}">
                <a16:creationId xmlns:a16="http://schemas.microsoft.com/office/drawing/2014/main" id="{651A008F-660A-41E0-AC3B-0F4024173435}"/>
              </a:ext>
            </a:extLst>
          </p:cNvPr>
          <p:cNvSpPr>
            <a:spLocks noGrp="1"/>
          </p:cNvSpPr>
          <p:nvPr>
            <p:ph type="title"/>
          </p:nvPr>
        </p:nvSpPr>
        <p:spPr/>
        <p:txBody>
          <a:bodyPr/>
          <a:lstStyle/>
          <a:p>
            <a:r>
              <a:rPr lang="en-US" dirty="0"/>
              <a:t>Experiments and Results</a:t>
            </a:r>
          </a:p>
        </p:txBody>
      </p:sp>
      <p:sp>
        <p:nvSpPr>
          <p:cNvPr id="3" name="Content Placeholder 2">
            <a:extLst>
              <a:ext uri="{FF2B5EF4-FFF2-40B4-BE49-F238E27FC236}">
                <a16:creationId xmlns:a16="http://schemas.microsoft.com/office/drawing/2014/main" id="{06E44586-CEC6-4395-ADC3-B9293F959798}"/>
              </a:ext>
            </a:extLst>
          </p:cNvPr>
          <p:cNvSpPr>
            <a:spLocks noGrp="1"/>
          </p:cNvSpPr>
          <p:nvPr>
            <p:ph idx="1"/>
          </p:nvPr>
        </p:nvSpPr>
        <p:spPr/>
        <p:txBody>
          <a:bodyPr/>
          <a:lstStyle/>
          <a:p>
            <a:r>
              <a:rPr lang="en-US" sz="2000" dirty="0"/>
              <a:t>ESN-SORM_Ridge_Density (short term packet rate prediction):</a:t>
            </a:r>
          </a:p>
          <a:p>
            <a:pPr lvl="1"/>
            <a:r>
              <a:rPr lang="en-US" sz="1800" dirty="0"/>
              <a:t>Input layer size: </a:t>
            </a:r>
            <a:r>
              <a:rPr lang="en-US" sz="1800" b="1" dirty="0"/>
              <a:t>5</a:t>
            </a:r>
          </a:p>
          <a:p>
            <a:pPr lvl="1"/>
            <a:r>
              <a:rPr lang="en-US" sz="1800" dirty="0"/>
              <a:t>Matrix size: </a:t>
            </a:r>
            <a:r>
              <a:rPr lang="en-US" sz="1800" b="1" dirty="0"/>
              <a:t> 50 x 50</a:t>
            </a:r>
            <a:endParaRPr lang="en-US" sz="1800" dirty="0"/>
          </a:p>
          <a:p>
            <a:pPr lvl="1"/>
            <a:r>
              <a:rPr lang="en-US" sz="1800" dirty="0"/>
              <a:t>Spectral Radius: </a:t>
            </a:r>
            <a:r>
              <a:rPr lang="en-US" sz="1800" b="1" dirty="0"/>
              <a:t>0.1</a:t>
            </a:r>
          </a:p>
          <a:p>
            <a:pPr lvl="1"/>
            <a:r>
              <a:rPr lang="en-US" sz="1800" dirty="0"/>
              <a:t>Sparsity: </a:t>
            </a:r>
            <a:r>
              <a:rPr lang="en-US" sz="1800" b="1" dirty="0"/>
              <a:t>70%</a:t>
            </a:r>
          </a:p>
          <a:p>
            <a:pPr lvl="1"/>
            <a:endParaRPr lang="en-US" sz="1800" dirty="0"/>
          </a:p>
          <a:p>
            <a:pPr marL="457200" lvl="1" indent="0">
              <a:buNone/>
            </a:pPr>
            <a:endParaRPr lang="en-US" sz="1800" dirty="0"/>
          </a:p>
          <a:p>
            <a:pPr marL="457200" lvl="1" indent="0">
              <a:buNone/>
            </a:pPr>
            <a:endParaRPr lang="en-US" sz="1800" b="1" dirty="0"/>
          </a:p>
          <a:p>
            <a:pPr marL="457200" lvl="1" indent="0">
              <a:buNone/>
            </a:pPr>
            <a:endParaRPr lang="en-US" sz="1800" b="1" dirty="0"/>
          </a:p>
        </p:txBody>
      </p:sp>
      <p:sp>
        <p:nvSpPr>
          <p:cNvPr id="4" name="Date Placeholder 3">
            <a:extLst>
              <a:ext uri="{FF2B5EF4-FFF2-40B4-BE49-F238E27FC236}">
                <a16:creationId xmlns:a16="http://schemas.microsoft.com/office/drawing/2014/main" id="{16693A0A-4B6C-48FA-9D24-4329AE51EBAE}"/>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126723FF-5157-43F1-B2A0-534D0C77BC6C}"/>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DB8FD168-FEDF-46D4-A0D6-8AC2C547E0FC}"/>
              </a:ext>
            </a:extLst>
          </p:cNvPr>
          <p:cNvSpPr>
            <a:spLocks noGrp="1"/>
          </p:cNvSpPr>
          <p:nvPr>
            <p:ph type="sldNum" sz="quarter" idx="12"/>
          </p:nvPr>
        </p:nvSpPr>
        <p:spPr/>
        <p:txBody>
          <a:bodyPr/>
          <a:lstStyle/>
          <a:p>
            <a:pPr>
              <a:defRPr/>
            </a:pPr>
            <a:fld id="{3538ABB7-A80F-4BBB-84B8-401363325F43}" type="slidenum">
              <a:rPr lang="en-US" altLang="en-US" smtClean="0"/>
              <a:pPr>
                <a:defRPr/>
              </a:pPr>
              <a:t>26</a:t>
            </a:fld>
            <a:endParaRPr lang="en-US" altLang="en-US"/>
          </a:p>
        </p:txBody>
      </p:sp>
    </p:spTree>
    <p:extLst>
      <p:ext uri="{BB962C8B-B14F-4D97-AF65-F5344CB8AC3E}">
        <p14:creationId xmlns:p14="http://schemas.microsoft.com/office/powerpoint/2010/main" val="2929673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4F5B13-EAED-4457-B684-E0D07BB5B696}"/>
              </a:ext>
            </a:extLst>
          </p:cNvPr>
          <p:cNvSpPr>
            <a:spLocks noGrp="1"/>
          </p:cNvSpPr>
          <p:nvPr>
            <p:ph type="title"/>
          </p:nvPr>
        </p:nvSpPr>
        <p:spPr/>
        <p:txBody>
          <a:bodyPr/>
          <a:lstStyle/>
          <a:p>
            <a:r>
              <a:rPr lang="en-US" dirty="0"/>
              <a:t>Conclusions on Results</a:t>
            </a:r>
          </a:p>
        </p:txBody>
      </p:sp>
      <p:sp>
        <p:nvSpPr>
          <p:cNvPr id="3" name="Content Placeholder 2">
            <a:extLst>
              <a:ext uri="{FF2B5EF4-FFF2-40B4-BE49-F238E27FC236}">
                <a16:creationId xmlns:a16="http://schemas.microsoft.com/office/drawing/2014/main" id="{20FF8831-5567-4A41-A9AE-3BD4EEBD3EBF}"/>
              </a:ext>
            </a:extLst>
          </p:cNvPr>
          <p:cNvSpPr>
            <a:spLocks noGrp="1"/>
          </p:cNvSpPr>
          <p:nvPr>
            <p:ph idx="1"/>
          </p:nvPr>
        </p:nvSpPr>
        <p:spPr/>
        <p:txBody>
          <a:bodyPr/>
          <a:lstStyle/>
          <a:p>
            <a:r>
              <a:rPr lang="en-US" dirty="0"/>
              <a:t>ESN configuration parameter`s weight differ</a:t>
            </a:r>
          </a:p>
          <a:p>
            <a:r>
              <a:rPr lang="en-US" dirty="0"/>
              <a:t>Sigmoid activation function for RMSE</a:t>
            </a:r>
          </a:p>
          <a:p>
            <a:r>
              <a:rPr lang="en-US" dirty="0"/>
              <a:t>ReLU for time indicators</a:t>
            </a:r>
          </a:p>
          <a:p>
            <a:endParaRPr lang="en-US" dirty="0"/>
          </a:p>
        </p:txBody>
      </p:sp>
      <p:sp>
        <p:nvSpPr>
          <p:cNvPr id="4" name="Date Placeholder 3">
            <a:extLst>
              <a:ext uri="{FF2B5EF4-FFF2-40B4-BE49-F238E27FC236}">
                <a16:creationId xmlns:a16="http://schemas.microsoft.com/office/drawing/2014/main" id="{02EA87CE-0FF1-4C2E-A929-8E7C2A7D454E}"/>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74A100FE-D85D-4A8D-B49E-4EAD51661D0A}"/>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030AA658-4841-42FD-B002-9C67B2B9DEEB}"/>
              </a:ext>
            </a:extLst>
          </p:cNvPr>
          <p:cNvSpPr>
            <a:spLocks noGrp="1"/>
          </p:cNvSpPr>
          <p:nvPr>
            <p:ph type="sldNum" sz="quarter" idx="12"/>
          </p:nvPr>
        </p:nvSpPr>
        <p:spPr/>
        <p:txBody>
          <a:bodyPr/>
          <a:lstStyle/>
          <a:p>
            <a:pPr>
              <a:defRPr/>
            </a:pPr>
            <a:fld id="{3538ABB7-A80F-4BBB-84B8-401363325F43}" type="slidenum">
              <a:rPr lang="en-US" altLang="en-US" smtClean="0"/>
              <a:pPr>
                <a:defRPr/>
              </a:pPr>
              <a:t>27</a:t>
            </a:fld>
            <a:endParaRPr lang="en-US" altLang="en-US"/>
          </a:p>
        </p:txBody>
      </p:sp>
    </p:spTree>
    <p:extLst>
      <p:ext uri="{BB962C8B-B14F-4D97-AF65-F5344CB8AC3E}">
        <p14:creationId xmlns:p14="http://schemas.microsoft.com/office/powerpoint/2010/main" val="1537130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718E2E-B236-4D81-A62F-69EBDDDBBEB3}"/>
              </a:ext>
            </a:extLst>
          </p:cNvPr>
          <p:cNvSpPr>
            <a:spLocks noGrp="1"/>
          </p:cNvSpPr>
          <p:nvPr>
            <p:ph type="title"/>
          </p:nvPr>
        </p:nvSpPr>
        <p:spPr/>
        <p:txBody>
          <a:bodyPr/>
          <a:lstStyle/>
          <a:p>
            <a:r>
              <a:rPr lang="en-US" dirty="0"/>
              <a:t>Conclusions and Future Work</a:t>
            </a:r>
          </a:p>
        </p:txBody>
      </p:sp>
      <p:sp>
        <p:nvSpPr>
          <p:cNvPr id="3" name="Content Placeholder 2">
            <a:extLst>
              <a:ext uri="{FF2B5EF4-FFF2-40B4-BE49-F238E27FC236}">
                <a16:creationId xmlns:a16="http://schemas.microsoft.com/office/drawing/2014/main" id="{E809D76B-BE4B-4906-B409-DE4B747C8F11}"/>
              </a:ext>
            </a:extLst>
          </p:cNvPr>
          <p:cNvSpPr>
            <a:spLocks noGrp="1"/>
          </p:cNvSpPr>
          <p:nvPr>
            <p:ph idx="1"/>
          </p:nvPr>
        </p:nvSpPr>
        <p:spPr/>
        <p:txBody>
          <a:bodyPr/>
          <a:lstStyle/>
          <a:p>
            <a:r>
              <a:rPr lang="en-US" dirty="0"/>
              <a:t>What was accomplished</a:t>
            </a:r>
          </a:p>
          <a:p>
            <a:pPr lvl="1"/>
            <a:r>
              <a:rPr lang="en-US" dirty="0"/>
              <a:t>Different ESN configurations</a:t>
            </a:r>
          </a:p>
          <a:p>
            <a:pPr lvl="1"/>
            <a:r>
              <a:rPr lang="en-US" dirty="0"/>
              <a:t>Prediction capabilities review</a:t>
            </a:r>
          </a:p>
          <a:p>
            <a:pPr lvl="1"/>
            <a:r>
              <a:rPr lang="en-US" dirty="0"/>
              <a:t>Comparison with classical algorithms</a:t>
            </a:r>
          </a:p>
          <a:p>
            <a:pPr lvl="1"/>
            <a:endParaRPr lang="en-US" dirty="0"/>
          </a:p>
          <a:p>
            <a:r>
              <a:rPr lang="en-US" dirty="0"/>
              <a:t>What we want to do next</a:t>
            </a:r>
          </a:p>
          <a:p>
            <a:pPr lvl="1"/>
            <a:r>
              <a:rPr lang="en-US" dirty="0"/>
              <a:t>Test SORM matrix reservoir ESN on real networks</a:t>
            </a:r>
          </a:p>
          <a:p>
            <a:pPr lvl="1"/>
            <a:r>
              <a:rPr lang="en-US" dirty="0"/>
              <a:t>Integrate the model with Quantum Computing to speed up training and prediction time</a:t>
            </a:r>
          </a:p>
        </p:txBody>
      </p:sp>
      <p:sp>
        <p:nvSpPr>
          <p:cNvPr id="4" name="Date Placeholder 3">
            <a:extLst>
              <a:ext uri="{FF2B5EF4-FFF2-40B4-BE49-F238E27FC236}">
                <a16:creationId xmlns:a16="http://schemas.microsoft.com/office/drawing/2014/main" id="{E51C0C1B-B9EB-44D5-AF4C-9E423FAFB298}"/>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10034527-752A-4735-B97C-107D8BF870D5}"/>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8AF8DA0C-57C1-4B6C-A8DD-ECC562ED6126}"/>
              </a:ext>
            </a:extLst>
          </p:cNvPr>
          <p:cNvSpPr>
            <a:spLocks noGrp="1"/>
          </p:cNvSpPr>
          <p:nvPr>
            <p:ph type="sldNum" sz="quarter" idx="12"/>
          </p:nvPr>
        </p:nvSpPr>
        <p:spPr/>
        <p:txBody>
          <a:bodyPr/>
          <a:lstStyle/>
          <a:p>
            <a:pPr>
              <a:defRPr/>
            </a:pPr>
            <a:fld id="{3538ABB7-A80F-4BBB-84B8-401363325F43}" type="slidenum">
              <a:rPr lang="en-US" altLang="en-US" smtClean="0"/>
              <a:pPr>
                <a:defRPr/>
              </a:pPr>
              <a:t>28</a:t>
            </a:fld>
            <a:endParaRPr lang="en-US" altLang="en-US"/>
          </a:p>
        </p:txBody>
      </p:sp>
    </p:spTree>
    <p:extLst>
      <p:ext uri="{BB962C8B-B14F-4D97-AF65-F5344CB8AC3E}">
        <p14:creationId xmlns:p14="http://schemas.microsoft.com/office/powerpoint/2010/main" val="41881615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References</a:t>
            </a:r>
            <a:r>
              <a:rPr lang="en-US" altLang="en-US" dirty="0">
                <a:latin typeface="Calibri" panose="020F0502020204030204" pitchFamily="34" charset="0"/>
              </a:rPr>
              <a:t> </a:t>
            </a:r>
          </a:p>
        </p:txBody>
      </p:sp>
      <p:sp>
        <p:nvSpPr>
          <p:cNvPr id="25603" name="Content Placeholder 2"/>
          <p:cNvSpPr>
            <a:spLocks noGrp="1"/>
          </p:cNvSpPr>
          <p:nvPr>
            <p:ph idx="1"/>
          </p:nvPr>
        </p:nvSpPr>
        <p:spPr>
          <a:xfrm>
            <a:off x="-1588" y="1524000"/>
            <a:ext cx="8991601" cy="4595813"/>
          </a:xfrm>
        </p:spPr>
        <p:txBody>
          <a:bodyPr/>
          <a:lstStyle/>
          <a:p>
            <a:pPr algn="just">
              <a:buFont typeface="+mj-lt"/>
              <a:buAutoNum type="arabicPeriod"/>
            </a:pPr>
            <a:endParaRPr lang="en-GB" altLang="en-US" sz="1800" dirty="0"/>
          </a:p>
          <a:p>
            <a:pPr marL="609600" indent="-609600" algn="just">
              <a:buFont typeface="Calibri" panose="020F0502020204030204" pitchFamily="34" charset="0"/>
              <a:buAutoNum type="arabicPeriod"/>
            </a:pPr>
            <a:r>
              <a:rPr lang="en-GB" altLang="en-US" sz="1800" dirty="0"/>
              <a:t>Prediction Analysis Steps, [Online], Available: </a:t>
            </a:r>
            <a:r>
              <a:rPr lang="en-GB" altLang="en-US" sz="1800" dirty="0">
                <a:hlinkClick r:id="rId2"/>
              </a:rPr>
              <a:t>https://www.proschoolonline.com/blog/predictive-analytics-meaning-important-algorithms-learn</a:t>
            </a:r>
            <a:endParaRPr lang="en-GB" altLang="en-US" sz="1800" dirty="0"/>
          </a:p>
          <a:p>
            <a:pPr marL="609600" indent="-609600" algn="just">
              <a:buFont typeface="Calibri" panose="020F0502020204030204" pitchFamily="34" charset="0"/>
              <a:buAutoNum type="arabicPeriod"/>
            </a:pPr>
            <a:r>
              <a:rPr lang="en-US" sz="1800" dirty="0">
                <a:effectLst/>
                <a:latin typeface="Times New Roman" panose="02020603050405020304" pitchFamily="18" charset="0"/>
                <a:ea typeface="MS Mincho" panose="02020609040205080304" pitchFamily="49" charset="-128"/>
              </a:rPr>
              <a:t>IBM Cloud Education, “Recurrent Neural Networks”, 2020, [Online], Available: </a:t>
            </a:r>
            <a:r>
              <a:rPr lang="en-US" sz="1800" u="sng" dirty="0">
                <a:solidFill>
                  <a:srgbClr val="0563C1"/>
                </a:solidFill>
                <a:effectLst/>
                <a:latin typeface="Times New Roman" panose="02020603050405020304" pitchFamily="18" charset="0"/>
                <a:ea typeface="MS Mincho" panose="02020609040205080304" pitchFamily="49" charset="-128"/>
                <a:hlinkClick r:id="rId3"/>
              </a:rPr>
              <a:t>https://www.ibm.com/cloud/learn/recurrent-neural-networks</a:t>
            </a:r>
            <a:endParaRPr lang="en-US" sz="1800" dirty="0">
              <a:effectLst/>
              <a:latin typeface="Times New Roman" panose="02020603050405020304" pitchFamily="18" charset="0"/>
              <a:ea typeface="MS Mincho" panose="02020609040205080304" pitchFamily="49" charset="-128"/>
            </a:endParaRPr>
          </a:p>
          <a:p>
            <a:pPr marL="609600" indent="-609600" algn="just">
              <a:buFont typeface="Calibri" panose="020F0502020204030204" pitchFamily="34" charset="0"/>
              <a:buAutoNum type="arabicPeriod"/>
            </a:pPr>
            <a:r>
              <a:rPr lang="en-US" sz="1800" dirty="0">
                <a:effectLst/>
                <a:latin typeface="Times New Roman" panose="02020603050405020304" pitchFamily="18" charset="0"/>
                <a:ea typeface="MS Mincho" panose="02020609040205080304" pitchFamily="49" charset="-128"/>
              </a:rPr>
              <a:t>H. Jaeger, “Echo State Network”, </a:t>
            </a:r>
            <a:r>
              <a:rPr lang="en-US" sz="1800" dirty="0" err="1">
                <a:effectLst/>
                <a:latin typeface="Times New Roman" panose="02020603050405020304" pitchFamily="18" charset="0"/>
                <a:ea typeface="MS Mincho" panose="02020609040205080304" pitchFamily="49" charset="-128"/>
              </a:rPr>
              <a:t>Scholarpedia</a:t>
            </a:r>
            <a:r>
              <a:rPr lang="en-US" sz="1800" dirty="0">
                <a:effectLst/>
                <a:latin typeface="Times New Roman" panose="02020603050405020304" pitchFamily="18" charset="0"/>
                <a:ea typeface="MS Mincho" panose="02020609040205080304" pitchFamily="49" charset="-128"/>
              </a:rPr>
              <a:t>, 2007,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10.4249/scholarpedia.2330</a:t>
            </a:r>
          </a:p>
          <a:p>
            <a:pPr marL="609600" indent="-609600" algn="just">
              <a:buFont typeface="Calibri" panose="020F0502020204030204" pitchFamily="34" charset="0"/>
              <a:buAutoNum type="arabicPeriod"/>
            </a:pPr>
            <a:r>
              <a:rPr lang="en-US" sz="1800" dirty="0">
                <a:effectLst/>
                <a:latin typeface="Times New Roman" panose="02020603050405020304" pitchFamily="18" charset="0"/>
                <a:ea typeface="MS Mincho" panose="02020609040205080304" pitchFamily="49" charset="-128"/>
              </a:rPr>
              <a:t>M. </a:t>
            </a:r>
            <a:r>
              <a:rPr lang="en-US" sz="1800" dirty="0" err="1">
                <a:effectLst/>
                <a:latin typeface="Times New Roman" panose="02020603050405020304" pitchFamily="18" charset="0"/>
                <a:ea typeface="MS Mincho" panose="02020609040205080304" pitchFamily="49" charset="-128"/>
              </a:rPr>
              <a:t>Lukoševičius</a:t>
            </a:r>
            <a:r>
              <a:rPr lang="en-US" sz="1800" dirty="0">
                <a:effectLst/>
                <a:latin typeface="Times New Roman" panose="02020603050405020304" pitchFamily="18" charset="0"/>
                <a:ea typeface="MS Mincho" panose="02020609040205080304" pitchFamily="49" charset="-128"/>
              </a:rPr>
              <a:t>, “A Practical Guide to Applying Echo State Networks”, Neural Networks: Tricks of the Trade. Lecture Notes in Computer Science, vol 7700. Springer, Berlin, Heidelberg, 2012,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10.1007/978-3-642-35289-8_36</a:t>
            </a:r>
          </a:p>
          <a:p>
            <a:pPr marL="609600" indent="-609600" algn="just">
              <a:buFont typeface="Calibri" panose="020F0502020204030204" pitchFamily="34" charset="0"/>
              <a:buAutoNum type="arabicPeriod"/>
            </a:pPr>
            <a:r>
              <a:rPr lang="en-US" sz="1800" dirty="0">
                <a:effectLst/>
                <a:latin typeface="Times New Roman" panose="02020603050405020304" pitchFamily="18" charset="0"/>
                <a:ea typeface="MS Mincho" panose="02020609040205080304" pitchFamily="49" charset="-128"/>
              </a:rPr>
              <a:t>W. </a:t>
            </a:r>
            <a:r>
              <a:rPr lang="en-US" sz="1800" dirty="0" err="1">
                <a:effectLst/>
                <a:latin typeface="Times New Roman" panose="02020603050405020304" pitchFamily="18" charset="0"/>
                <a:ea typeface="MS Mincho" panose="02020609040205080304" pitchFamily="49" charset="-128"/>
              </a:rPr>
              <a:t>Ponghiran</a:t>
            </a:r>
            <a:r>
              <a:rPr lang="en-US" sz="1800" dirty="0">
                <a:effectLst/>
                <a:latin typeface="Times New Roman" panose="02020603050405020304" pitchFamily="18" charset="0"/>
                <a:ea typeface="MS Mincho" panose="02020609040205080304" pitchFamily="49" charset="-128"/>
              </a:rPr>
              <a:t>, G. Srinivasan, K. Roy, “Reinforcement Learning With Low-Complexity Liquid State Machines”, Front. </a:t>
            </a:r>
            <a:r>
              <a:rPr lang="en-US" sz="1800" dirty="0" err="1">
                <a:effectLst/>
                <a:latin typeface="Times New Roman" panose="02020603050405020304" pitchFamily="18" charset="0"/>
                <a:ea typeface="MS Mincho" panose="02020609040205080304" pitchFamily="49" charset="-128"/>
              </a:rPr>
              <a:t>Neurosci</a:t>
            </a:r>
            <a:r>
              <a:rPr lang="en-US" sz="1800" dirty="0">
                <a:effectLst/>
                <a:latin typeface="Times New Roman" panose="02020603050405020304" pitchFamily="18" charset="0"/>
                <a:ea typeface="MS Mincho" panose="02020609040205080304" pitchFamily="49" charset="-128"/>
              </a:rPr>
              <a:t>. 13:883, 2019,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10.3389/fnins.2019.00883</a:t>
            </a:r>
          </a:p>
          <a:p>
            <a:pPr marL="609600" indent="-609600" algn="just">
              <a:buFont typeface="Calibri" panose="020F0502020204030204" pitchFamily="34" charset="0"/>
              <a:buAutoNum type="arabicPeriod"/>
            </a:pPr>
            <a:r>
              <a:rPr lang="en-US" sz="1800" dirty="0">
                <a:effectLst/>
                <a:latin typeface="Times New Roman" panose="02020603050405020304" pitchFamily="18" charset="0"/>
                <a:ea typeface="MS Mincho" panose="02020609040205080304" pitchFamily="49" charset="-128"/>
              </a:rPr>
              <a:t>O. A. Adeleke, “Echo-State Networks for Network Traffic Prediction”, Annual Information Technology, Electronics and Mobile Communication Conference, 2019,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10.1109/IEMCON.2019.8936255</a:t>
            </a:r>
          </a:p>
          <a:p>
            <a:pPr marL="609600" indent="-609600" algn="just">
              <a:buFont typeface="Calibri" panose="020F0502020204030204" pitchFamily="34" charset="0"/>
              <a:buAutoNum type="arabicPeriod"/>
            </a:pPr>
            <a:endParaRPr lang="en-GB" altLang="en-US" sz="1800" dirty="0"/>
          </a:p>
          <a:p>
            <a:pPr marL="609600" indent="-609600" algn="just">
              <a:buFont typeface="Calibri" panose="020F0502020204030204" pitchFamily="34" charset="0"/>
              <a:buAutoNum type="arabicPeriod"/>
            </a:pPr>
            <a:endParaRPr lang="en-GB" altLang="en-US" sz="1800" dirty="0"/>
          </a:p>
          <a:p>
            <a:pPr marL="0" indent="0" algn="just">
              <a:buNone/>
            </a:pPr>
            <a:endParaRPr lang="en-GB" altLang="en-US" sz="1800" dirty="0"/>
          </a:p>
        </p:txBody>
      </p:sp>
      <p:sp>
        <p:nvSpPr>
          <p:cNvPr id="4" name="Date Placeholder 3"/>
          <p:cNvSpPr>
            <a:spLocks noGrp="1"/>
          </p:cNvSpPr>
          <p:nvPr>
            <p:ph type="dt" sz="quarter" idx="10"/>
          </p:nvPr>
        </p:nvSpPr>
        <p:spPr/>
        <p:txBody>
          <a:bodyPr/>
          <a:lstStyle/>
          <a:p>
            <a:pPr>
              <a:defRPr/>
            </a:pPr>
            <a:fld id="{61ED8CFD-E9D5-44CD-B51F-325A95235E8A}" type="datetime1">
              <a:rPr lang="en-US"/>
              <a:pPr>
                <a:defRPr/>
              </a:pPr>
              <a:t>11/4/2021</a:t>
            </a:fld>
            <a:endParaRPr lang="en-US" dirty="0"/>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7E6E3B-4C97-4907-9B9F-6D5B95522671}" type="slidenum">
              <a:rPr lang="en-US" altLang="en-US" sz="1200">
                <a:solidFill>
                  <a:srgbClr val="700000"/>
                </a:solidFill>
              </a:rPr>
              <a:pPr>
                <a:spcBef>
                  <a:spcPct val="0"/>
                </a:spcBef>
                <a:buFontTx/>
                <a:buNone/>
              </a:pPr>
              <a:t>29</a:t>
            </a:fld>
            <a:endParaRPr lang="en-US" altLang="en-US" sz="1200">
              <a:solidFill>
                <a:srgbClr val="700000"/>
              </a:solidFill>
            </a:endParaRPr>
          </a:p>
        </p:txBody>
      </p:sp>
      <p:sp>
        <p:nvSpPr>
          <p:cNvPr id="7" name="Footer Placeholder 6"/>
          <p:cNvSpPr txBox="1">
            <a:spLocks noGrp="1"/>
          </p:cNvSpPr>
          <p:nvPr/>
        </p:nvSpPr>
        <p:spPr bwMode="auto">
          <a:xfrm>
            <a:off x="1295400" y="6492875"/>
            <a:ext cx="685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idx="4294967295"/>
          </p:nvPr>
        </p:nvSpPr>
        <p:spPr>
          <a:xfrm>
            <a:off x="1371600" y="76200"/>
            <a:ext cx="6477000" cy="990600"/>
          </a:xfrm>
        </p:spPr>
        <p:txBody>
          <a:bodyPr/>
          <a:lstStyle/>
          <a:p>
            <a:pPr algn="l"/>
            <a:r>
              <a:rPr lang="en-US" altLang="en-US" sz="3200" b="1" dirty="0">
                <a:latin typeface="Times New Roman" pitchFamily="18" charset="0"/>
                <a:cs typeface="Times New Roman" pitchFamily="18" charset="0"/>
              </a:rPr>
              <a:t>Introduction</a:t>
            </a:r>
          </a:p>
        </p:txBody>
      </p:sp>
      <p:sp>
        <p:nvSpPr>
          <p:cNvPr id="4" name="Date Placeholder 3"/>
          <p:cNvSpPr txBox="1">
            <a:spLocks noGrp="1"/>
          </p:cNvSpPr>
          <p:nvPr/>
        </p:nvSpPr>
        <p:spPr>
          <a:xfrm>
            <a:off x="0" y="6477000"/>
            <a:ext cx="1295400" cy="365125"/>
          </a:xfrm>
          <a:prstGeom prst="rect">
            <a:avLst/>
          </a:prstGeom>
          <a:noFill/>
        </p:spPr>
        <p:txBody>
          <a:bodyPr anchor="ctr"/>
          <a:lstStyle/>
          <a:p>
            <a:pPr algn="ctr" eaLnBrk="1" fontAlgn="auto" hangingPunct="1">
              <a:spcBef>
                <a:spcPts val="0"/>
              </a:spcBef>
              <a:spcAft>
                <a:spcPts val="0"/>
              </a:spcAft>
              <a:defRPr/>
            </a:pPr>
            <a:fld id="{A48E44D3-F90F-4464-9574-526D23518D00}" type="datetime1">
              <a:rPr lang="en-US" sz="1200" b="0">
                <a:solidFill>
                  <a:schemeClr val="bg1"/>
                </a:solidFill>
                <a:latin typeface="+mn-lt"/>
                <a:cs typeface="+mn-cs"/>
              </a:rPr>
              <a:pPr algn="ctr" eaLnBrk="1" fontAlgn="auto" hangingPunct="1">
                <a:spcBef>
                  <a:spcPts val="0"/>
                </a:spcBef>
                <a:spcAft>
                  <a:spcPts val="0"/>
                </a:spcAft>
                <a:defRPr/>
              </a:pPr>
              <a:t>11/4/2021</a:t>
            </a:fld>
            <a:endParaRPr lang="en-US" sz="1200" b="0" dirty="0">
              <a:solidFill>
                <a:schemeClr val="bg1"/>
              </a:solidFill>
              <a:latin typeface="+mn-lt"/>
              <a:cs typeface="+mn-cs"/>
            </a:endParaRPr>
          </a:p>
        </p:txBody>
      </p:sp>
      <p:sp>
        <p:nvSpPr>
          <p:cNvPr id="16388" name="Slide Number Placeholder 4"/>
          <p:cNvSpPr txBox="1">
            <a:spLocks noGrp="1"/>
          </p:cNvSpPr>
          <p:nvPr/>
        </p:nvSpPr>
        <p:spPr bwMode="auto">
          <a:xfrm>
            <a:off x="8153400" y="6492875"/>
            <a:ext cx="838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r" eaLnBrk="1" hangingPunct="1">
              <a:spcBef>
                <a:spcPct val="0"/>
              </a:spcBef>
              <a:buFontTx/>
              <a:buNone/>
            </a:pPr>
            <a:fld id="{8B85D871-0526-4A5F-A72C-0DF69B022C4E}" type="slidenum">
              <a:rPr lang="en-US" altLang="en-US" sz="1200" b="0">
                <a:solidFill>
                  <a:srgbClr val="700000"/>
                </a:solidFill>
              </a:rPr>
              <a:pPr algn="r" eaLnBrk="1" hangingPunct="1">
                <a:spcBef>
                  <a:spcPct val="0"/>
                </a:spcBef>
                <a:buFontTx/>
                <a:buNone/>
              </a:pPr>
              <a:t>3</a:t>
            </a:fld>
            <a:endParaRPr lang="en-US" altLang="en-US" sz="1200" b="0">
              <a:solidFill>
                <a:srgbClr val="700000"/>
              </a:solidFill>
            </a:endParaRPr>
          </a:p>
        </p:txBody>
      </p:sp>
      <p:sp>
        <p:nvSpPr>
          <p:cNvPr id="16389" name="Content Placeholder 2"/>
          <p:cNvSpPr>
            <a:spLocks/>
          </p:cNvSpPr>
          <p:nvPr/>
        </p:nvSpPr>
        <p:spPr bwMode="auto">
          <a:xfrm>
            <a:off x="304800" y="1143000"/>
            <a:ext cx="8534400" cy="533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Clr>
                <a:srgbClr val="C00000"/>
              </a:buClr>
            </a:pPr>
            <a:endParaRPr lang="ro-RO" altLang="en-US" b="0"/>
          </a:p>
        </p:txBody>
      </p:sp>
      <p:sp>
        <p:nvSpPr>
          <p:cNvPr id="16390" name="Content Placeholder 2"/>
          <p:cNvSpPr>
            <a:spLocks/>
          </p:cNvSpPr>
          <p:nvPr/>
        </p:nvSpPr>
        <p:spPr bwMode="auto">
          <a:xfrm>
            <a:off x="304800" y="1600200"/>
            <a:ext cx="853440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0" indent="0" algn="ctr" eaLnBrk="1" hangingPunct="1">
              <a:buClr>
                <a:srgbClr val="336600"/>
              </a:buClr>
              <a:buNone/>
            </a:pPr>
            <a:r>
              <a:rPr lang="en-US" altLang="en-US" sz="2800" b="0" dirty="0">
                <a:cs typeface="Times New Roman" panose="02020603050405020304" pitchFamily="18" charset="0"/>
              </a:rPr>
              <a:t>Data are the most valuable resources of nowadays businesses</a:t>
            </a:r>
          </a:p>
          <a:p>
            <a:pPr marL="0" indent="0" algn="ctr" eaLnBrk="1" hangingPunct="1">
              <a:buClr>
                <a:srgbClr val="336600"/>
              </a:buClr>
              <a:buNone/>
            </a:pPr>
            <a:endParaRPr lang="en-US" altLang="en-US" sz="2000" b="0" dirty="0">
              <a:cs typeface="Times New Roman" panose="02020603050405020304" pitchFamily="18" charset="0"/>
            </a:endParaRPr>
          </a:p>
          <a:p>
            <a:pPr eaLnBrk="1" hangingPunct="1">
              <a:buClr>
                <a:srgbClr val="336600"/>
              </a:buClr>
            </a:pPr>
            <a:r>
              <a:rPr lang="en-US" altLang="en-US" sz="2600" b="0" dirty="0">
                <a:cs typeface="Times New Roman" panose="02020603050405020304" pitchFamily="18" charset="0"/>
              </a:rPr>
              <a:t>How do we manage all this data?</a:t>
            </a:r>
          </a:p>
          <a:p>
            <a:pPr lvl="1" eaLnBrk="1" hangingPunct="1">
              <a:buClr>
                <a:srgbClr val="336600"/>
              </a:buClr>
            </a:pPr>
            <a:r>
              <a:rPr lang="en-US" altLang="en-US" sz="2400" b="0" dirty="0">
                <a:cs typeface="Times New Roman" panose="02020603050405020304" pitchFamily="18" charset="0"/>
              </a:rPr>
              <a:t>Data Analysis</a:t>
            </a:r>
          </a:p>
          <a:p>
            <a:pPr lvl="2" eaLnBrk="1" hangingPunct="1">
              <a:buClr>
                <a:srgbClr val="336600"/>
              </a:buClr>
            </a:pPr>
            <a:r>
              <a:rPr lang="en-US" altLang="en-US" sz="2000" b="0" dirty="0">
                <a:cs typeface="Times New Roman" panose="02020603050405020304" pitchFamily="18" charset="0"/>
              </a:rPr>
              <a:t>Security</a:t>
            </a:r>
          </a:p>
          <a:p>
            <a:pPr lvl="2" eaLnBrk="1" hangingPunct="1">
              <a:buClr>
                <a:srgbClr val="336600"/>
              </a:buClr>
            </a:pPr>
            <a:r>
              <a:rPr lang="en-US" altLang="en-US" sz="2000" b="0" dirty="0">
                <a:cs typeface="Times New Roman" panose="02020603050405020304" pitchFamily="18" charset="0"/>
              </a:rPr>
              <a:t>Quality of Experience (QoE)</a:t>
            </a:r>
          </a:p>
          <a:p>
            <a:pPr lvl="1" eaLnBrk="1" hangingPunct="1">
              <a:buClr>
                <a:srgbClr val="336600"/>
              </a:buClr>
            </a:pPr>
            <a:r>
              <a:rPr lang="en-US" altLang="en-US" sz="2400" b="0" dirty="0">
                <a:cs typeface="Times New Roman" panose="02020603050405020304" pitchFamily="18" charset="0"/>
              </a:rPr>
              <a:t>Network Traffic Prediction</a:t>
            </a:r>
          </a:p>
          <a:p>
            <a:pPr lvl="2" eaLnBrk="1" hangingPunct="1">
              <a:buClr>
                <a:srgbClr val="336600"/>
              </a:buClr>
            </a:pPr>
            <a:r>
              <a:rPr lang="en-US" altLang="en-US" sz="2000" b="0" dirty="0">
                <a:cs typeface="Times New Roman" panose="02020603050405020304" pitchFamily="18" charset="0"/>
              </a:rPr>
              <a:t>Neural Networks</a:t>
            </a:r>
          </a:p>
          <a:p>
            <a:pPr lvl="2" eaLnBrk="1" hangingPunct="1">
              <a:buClr>
                <a:srgbClr val="336600"/>
              </a:buClr>
            </a:pPr>
            <a:r>
              <a:rPr lang="en-US" altLang="en-US" sz="2000" b="0" dirty="0">
                <a:cs typeface="Times New Roman" panose="02020603050405020304" pitchFamily="18" charset="0"/>
              </a:rPr>
              <a:t>Machine Learning</a:t>
            </a:r>
          </a:p>
          <a:p>
            <a:pPr lvl="2" eaLnBrk="1" hangingPunct="1">
              <a:buClr>
                <a:srgbClr val="336600"/>
              </a:buClr>
            </a:pPr>
            <a:r>
              <a:rPr lang="en-US" altLang="en-US" sz="2000" b="0" dirty="0">
                <a:cs typeface="Times New Roman" panose="02020603050405020304" pitchFamily="18" charset="0"/>
              </a:rPr>
              <a:t>Statistical algorithm</a:t>
            </a:r>
          </a:p>
          <a:p>
            <a:pPr lvl="2" eaLnBrk="1" hangingPunct="1">
              <a:buClr>
                <a:srgbClr val="336600"/>
              </a:buClr>
            </a:pPr>
            <a:r>
              <a:rPr lang="en-US" altLang="en-US" sz="2000" b="0" dirty="0">
                <a:cs typeface="Times New Roman" panose="02020603050405020304" pitchFamily="18" charset="0"/>
              </a:rPr>
              <a:t>Data mining</a:t>
            </a:r>
          </a:p>
        </p:txBody>
      </p:sp>
      <p:sp>
        <p:nvSpPr>
          <p:cNvPr id="9228" name="Rectangle 12"/>
          <p:cNvSpPr>
            <a:spLocks noChangeArrowheads="1"/>
          </p:cNvSpPr>
          <p:nvPr/>
        </p:nvSpPr>
        <p:spPr bwMode="auto">
          <a:xfrm>
            <a:off x="1219200" y="0"/>
            <a:ext cx="76200" cy="1066800"/>
          </a:xfrm>
          <a:prstGeom prst="rect">
            <a:avLst/>
          </a:prstGeom>
          <a:gradFill rotWithShape="1">
            <a:gsLst>
              <a:gs pos="0">
                <a:schemeClr val="bg1"/>
              </a:gs>
              <a:gs pos="50000">
                <a:srgbClr val="C70101"/>
              </a:gs>
              <a:gs pos="100000">
                <a:schemeClr val="bg1"/>
              </a:gs>
            </a:gsLst>
            <a:lin ang="5400000" scaled="1"/>
          </a:gradFill>
          <a:ln w="9525">
            <a:noFill/>
            <a:miter lim="800000"/>
            <a:headEnd/>
            <a:tailEnd/>
          </a:ln>
          <a:effectLst/>
        </p:spPr>
        <p:txBody>
          <a:bodyPr wrap="none" anchor="ctr"/>
          <a:lstStyle/>
          <a:p>
            <a:pPr eaLnBrk="1" hangingPunct="1">
              <a:defRPr/>
            </a:pPr>
            <a:endParaRPr lang="en-US" sz="1800">
              <a:latin typeface="Arial" charset="0"/>
              <a:cs typeface="Arial" charset="0"/>
            </a:endParaRPr>
          </a:p>
        </p:txBody>
      </p:sp>
      <p:sp>
        <p:nvSpPr>
          <p:cNvPr id="9" name="Footer Placeholder 6"/>
          <p:cNvSpPr txBox="1">
            <a:spLocks noGrp="1"/>
          </p:cNvSpPr>
          <p:nvPr/>
        </p:nvSpPr>
        <p:spPr bwMode="auto">
          <a:xfrm>
            <a:off x="1295400" y="6492875"/>
            <a:ext cx="685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pic>
        <p:nvPicPr>
          <p:cNvPr id="3" name="Graphic 2">
            <a:extLst>
              <a:ext uri="{FF2B5EF4-FFF2-40B4-BE49-F238E27FC236}">
                <a16:creationId xmlns:a16="http://schemas.microsoft.com/office/drawing/2014/main" id="{18AB49C6-F20F-44B4-B1AC-DEBAB5DEDA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1207" y="2300203"/>
            <a:ext cx="4162425" cy="4333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90">
                                            <p:txEl>
                                              <p:pRg st="2" end="2"/>
                                            </p:txEl>
                                          </p:spTgt>
                                        </p:tgtEl>
                                        <p:attrNameLst>
                                          <p:attrName>style.visibility</p:attrName>
                                        </p:attrNameLst>
                                      </p:cBhvr>
                                      <p:to>
                                        <p:strVal val="visible"/>
                                      </p:to>
                                    </p:set>
                                    <p:anim calcmode="lin" valueType="num">
                                      <p:cBhvr additive="base">
                                        <p:cTn id="7" dur="250" fill="hold"/>
                                        <p:tgtEl>
                                          <p:spTgt spid="16390">
                                            <p:txEl>
                                              <p:pRg st="2" end="2"/>
                                            </p:txEl>
                                          </p:spTgt>
                                        </p:tgtEl>
                                        <p:attrNameLst>
                                          <p:attrName>ppt_x</p:attrName>
                                        </p:attrNameLst>
                                      </p:cBhvr>
                                      <p:tavLst>
                                        <p:tav tm="0">
                                          <p:val>
                                            <p:strVal val="#ppt_x"/>
                                          </p:val>
                                        </p:tav>
                                        <p:tav tm="100000">
                                          <p:val>
                                            <p:strVal val="#ppt_x"/>
                                          </p:val>
                                        </p:tav>
                                      </p:tavLst>
                                    </p:anim>
                                    <p:anim calcmode="lin" valueType="num">
                                      <p:cBhvr additive="base">
                                        <p:cTn id="8" dur="250" fill="hold"/>
                                        <p:tgtEl>
                                          <p:spTgt spid="163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6390">
                                            <p:txEl>
                                              <p:pRg st="3" end="3"/>
                                            </p:txEl>
                                          </p:spTgt>
                                        </p:tgtEl>
                                        <p:attrNameLst>
                                          <p:attrName>style.visibility</p:attrName>
                                        </p:attrNameLst>
                                      </p:cBhvr>
                                      <p:to>
                                        <p:strVal val="visible"/>
                                      </p:to>
                                    </p:set>
                                    <p:animEffect transition="in" filter="circle(in)">
                                      <p:cBhvr>
                                        <p:cTn id="13" dur="1000"/>
                                        <p:tgtEl>
                                          <p:spTgt spid="16390">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16390">
                                            <p:txEl>
                                              <p:pRg st="6" end="6"/>
                                            </p:txEl>
                                          </p:spTgt>
                                        </p:tgtEl>
                                        <p:attrNameLst>
                                          <p:attrName>style.visibility</p:attrName>
                                        </p:attrNameLst>
                                      </p:cBhvr>
                                      <p:to>
                                        <p:strVal val="visible"/>
                                      </p:to>
                                    </p:set>
                                    <p:animEffect transition="in" filter="circle(in)">
                                      <p:cBhvr>
                                        <p:cTn id="18" dur="1000"/>
                                        <p:tgtEl>
                                          <p:spTgt spid="16390">
                                            <p:txEl>
                                              <p:pRg st="6" end="6"/>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16390">
                                            <p:txEl>
                                              <p:pRg st="4" end="4"/>
                                            </p:txEl>
                                          </p:spTgt>
                                        </p:tgtEl>
                                        <p:attrNameLst>
                                          <p:attrName>style.visibility</p:attrName>
                                        </p:attrNameLst>
                                      </p:cBhvr>
                                      <p:to>
                                        <p:strVal val="visible"/>
                                      </p:to>
                                    </p:set>
                                    <p:anim calcmode="lin" valueType="num">
                                      <p:cBhvr>
                                        <p:cTn id="23" dur="1000" fill="hold"/>
                                        <p:tgtEl>
                                          <p:spTgt spid="16390">
                                            <p:txEl>
                                              <p:pRg st="4" end="4"/>
                                            </p:txEl>
                                          </p:spTgt>
                                        </p:tgtEl>
                                        <p:attrNameLst>
                                          <p:attrName>ppt_w</p:attrName>
                                        </p:attrNameLst>
                                      </p:cBhvr>
                                      <p:tavLst>
                                        <p:tav tm="0">
                                          <p:val>
                                            <p:fltVal val="0"/>
                                          </p:val>
                                        </p:tav>
                                        <p:tav tm="100000">
                                          <p:val>
                                            <p:strVal val="#ppt_w"/>
                                          </p:val>
                                        </p:tav>
                                      </p:tavLst>
                                    </p:anim>
                                    <p:anim calcmode="lin" valueType="num">
                                      <p:cBhvr>
                                        <p:cTn id="24" dur="1000" fill="hold"/>
                                        <p:tgtEl>
                                          <p:spTgt spid="16390">
                                            <p:txEl>
                                              <p:pRg st="4" end="4"/>
                                            </p:txEl>
                                          </p:spTgt>
                                        </p:tgtEl>
                                        <p:attrNameLst>
                                          <p:attrName>ppt_h</p:attrName>
                                        </p:attrNameLst>
                                      </p:cBhvr>
                                      <p:tavLst>
                                        <p:tav tm="0">
                                          <p:val>
                                            <p:fltVal val="0"/>
                                          </p:val>
                                        </p:tav>
                                        <p:tav tm="100000">
                                          <p:val>
                                            <p:strVal val="#ppt_h"/>
                                          </p:val>
                                        </p:tav>
                                      </p:tavLst>
                                    </p:anim>
                                    <p:anim calcmode="lin" valueType="num">
                                      <p:cBhvr>
                                        <p:cTn id="25" dur="1000" fill="hold"/>
                                        <p:tgtEl>
                                          <p:spTgt spid="16390">
                                            <p:txEl>
                                              <p:pRg st="4" end="4"/>
                                            </p:txEl>
                                          </p:spTgt>
                                        </p:tgtEl>
                                        <p:attrNameLst>
                                          <p:attrName>style.rotation</p:attrName>
                                        </p:attrNameLst>
                                      </p:cBhvr>
                                      <p:tavLst>
                                        <p:tav tm="0">
                                          <p:val>
                                            <p:fltVal val="90"/>
                                          </p:val>
                                        </p:tav>
                                        <p:tav tm="100000">
                                          <p:val>
                                            <p:fltVal val="0"/>
                                          </p:val>
                                        </p:tav>
                                      </p:tavLst>
                                    </p:anim>
                                    <p:animEffect transition="in" filter="fade">
                                      <p:cBhvr>
                                        <p:cTn id="26" dur="1000"/>
                                        <p:tgtEl>
                                          <p:spTgt spid="16390">
                                            <p:txEl>
                                              <p:pRg st="4" end="4"/>
                                            </p:txEl>
                                          </p:spTgt>
                                        </p:tgtEl>
                                      </p:cBhvr>
                                    </p:animEffect>
                                  </p:childTnLst>
                                </p:cTn>
                              </p:par>
                              <p:par>
                                <p:cTn id="27" presetID="31" presetClass="entr" presetSubtype="0" fill="hold" nodeType="withEffect">
                                  <p:stCondLst>
                                    <p:cond delay="0"/>
                                  </p:stCondLst>
                                  <p:childTnLst>
                                    <p:set>
                                      <p:cBhvr>
                                        <p:cTn id="28" dur="1" fill="hold">
                                          <p:stCondLst>
                                            <p:cond delay="0"/>
                                          </p:stCondLst>
                                        </p:cTn>
                                        <p:tgtEl>
                                          <p:spTgt spid="16390">
                                            <p:txEl>
                                              <p:pRg st="5" end="5"/>
                                            </p:txEl>
                                          </p:spTgt>
                                        </p:tgtEl>
                                        <p:attrNameLst>
                                          <p:attrName>style.visibility</p:attrName>
                                        </p:attrNameLst>
                                      </p:cBhvr>
                                      <p:to>
                                        <p:strVal val="visible"/>
                                      </p:to>
                                    </p:set>
                                    <p:anim calcmode="lin" valueType="num">
                                      <p:cBhvr>
                                        <p:cTn id="29" dur="1000" fill="hold"/>
                                        <p:tgtEl>
                                          <p:spTgt spid="16390">
                                            <p:txEl>
                                              <p:pRg st="5" end="5"/>
                                            </p:txEl>
                                          </p:spTgt>
                                        </p:tgtEl>
                                        <p:attrNameLst>
                                          <p:attrName>ppt_w</p:attrName>
                                        </p:attrNameLst>
                                      </p:cBhvr>
                                      <p:tavLst>
                                        <p:tav tm="0">
                                          <p:val>
                                            <p:fltVal val="0"/>
                                          </p:val>
                                        </p:tav>
                                        <p:tav tm="100000">
                                          <p:val>
                                            <p:strVal val="#ppt_w"/>
                                          </p:val>
                                        </p:tav>
                                      </p:tavLst>
                                    </p:anim>
                                    <p:anim calcmode="lin" valueType="num">
                                      <p:cBhvr>
                                        <p:cTn id="30" dur="1000" fill="hold"/>
                                        <p:tgtEl>
                                          <p:spTgt spid="16390">
                                            <p:txEl>
                                              <p:pRg st="5" end="5"/>
                                            </p:txEl>
                                          </p:spTgt>
                                        </p:tgtEl>
                                        <p:attrNameLst>
                                          <p:attrName>ppt_h</p:attrName>
                                        </p:attrNameLst>
                                      </p:cBhvr>
                                      <p:tavLst>
                                        <p:tav tm="0">
                                          <p:val>
                                            <p:fltVal val="0"/>
                                          </p:val>
                                        </p:tav>
                                        <p:tav tm="100000">
                                          <p:val>
                                            <p:strVal val="#ppt_h"/>
                                          </p:val>
                                        </p:tav>
                                      </p:tavLst>
                                    </p:anim>
                                    <p:anim calcmode="lin" valueType="num">
                                      <p:cBhvr>
                                        <p:cTn id="31" dur="1000" fill="hold"/>
                                        <p:tgtEl>
                                          <p:spTgt spid="16390">
                                            <p:txEl>
                                              <p:pRg st="5" end="5"/>
                                            </p:txEl>
                                          </p:spTgt>
                                        </p:tgtEl>
                                        <p:attrNameLst>
                                          <p:attrName>style.rotation</p:attrName>
                                        </p:attrNameLst>
                                      </p:cBhvr>
                                      <p:tavLst>
                                        <p:tav tm="0">
                                          <p:val>
                                            <p:fltVal val="90"/>
                                          </p:val>
                                        </p:tav>
                                        <p:tav tm="100000">
                                          <p:val>
                                            <p:fltVal val="0"/>
                                          </p:val>
                                        </p:tav>
                                      </p:tavLst>
                                    </p:anim>
                                    <p:animEffect transition="in" filter="fade">
                                      <p:cBhvr>
                                        <p:cTn id="32" dur="1000"/>
                                        <p:tgtEl>
                                          <p:spTgt spid="1639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1" presetClass="entr" presetSubtype="0" fill="hold" nodeType="clickEffect">
                                  <p:stCondLst>
                                    <p:cond delay="0"/>
                                  </p:stCondLst>
                                  <p:childTnLst>
                                    <p:set>
                                      <p:cBhvr>
                                        <p:cTn id="36" dur="1" fill="hold">
                                          <p:stCondLst>
                                            <p:cond delay="0"/>
                                          </p:stCondLst>
                                        </p:cTn>
                                        <p:tgtEl>
                                          <p:spTgt spid="16390">
                                            <p:txEl>
                                              <p:pRg st="7" end="7"/>
                                            </p:txEl>
                                          </p:spTgt>
                                        </p:tgtEl>
                                        <p:attrNameLst>
                                          <p:attrName>style.visibility</p:attrName>
                                        </p:attrNameLst>
                                      </p:cBhvr>
                                      <p:to>
                                        <p:strVal val="visible"/>
                                      </p:to>
                                    </p:set>
                                    <p:anim calcmode="lin" valueType="num">
                                      <p:cBhvr>
                                        <p:cTn id="37" dur="1000" fill="hold"/>
                                        <p:tgtEl>
                                          <p:spTgt spid="16390">
                                            <p:txEl>
                                              <p:pRg st="7" end="7"/>
                                            </p:txEl>
                                          </p:spTgt>
                                        </p:tgtEl>
                                        <p:attrNameLst>
                                          <p:attrName>ppt_w</p:attrName>
                                        </p:attrNameLst>
                                      </p:cBhvr>
                                      <p:tavLst>
                                        <p:tav tm="0">
                                          <p:val>
                                            <p:fltVal val="0"/>
                                          </p:val>
                                        </p:tav>
                                        <p:tav tm="100000">
                                          <p:val>
                                            <p:strVal val="#ppt_w"/>
                                          </p:val>
                                        </p:tav>
                                      </p:tavLst>
                                    </p:anim>
                                    <p:anim calcmode="lin" valueType="num">
                                      <p:cBhvr>
                                        <p:cTn id="38" dur="1000" fill="hold"/>
                                        <p:tgtEl>
                                          <p:spTgt spid="16390">
                                            <p:txEl>
                                              <p:pRg st="7" end="7"/>
                                            </p:txEl>
                                          </p:spTgt>
                                        </p:tgtEl>
                                        <p:attrNameLst>
                                          <p:attrName>ppt_h</p:attrName>
                                        </p:attrNameLst>
                                      </p:cBhvr>
                                      <p:tavLst>
                                        <p:tav tm="0">
                                          <p:val>
                                            <p:fltVal val="0"/>
                                          </p:val>
                                        </p:tav>
                                        <p:tav tm="100000">
                                          <p:val>
                                            <p:strVal val="#ppt_h"/>
                                          </p:val>
                                        </p:tav>
                                      </p:tavLst>
                                    </p:anim>
                                    <p:anim calcmode="lin" valueType="num">
                                      <p:cBhvr>
                                        <p:cTn id="39" dur="1000" fill="hold"/>
                                        <p:tgtEl>
                                          <p:spTgt spid="16390">
                                            <p:txEl>
                                              <p:pRg st="7" end="7"/>
                                            </p:txEl>
                                          </p:spTgt>
                                        </p:tgtEl>
                                        <p:attrNameLst>
                                          <p:attrName>style.rotation</p:attrName>
                                        </p:attrNameLst>
                                      </p:cBhvr>
                                      <p:tavLst>
                                        <p:tav tm="0">
                                          <p:val>
                                            <p:fltVal val="90"/>
                                          </p:val>
                                        </p:tav>
                                        <p:tav tm="100000">
                                          <p:val>
                                            <p:fltVal val="0"/>
                                          </p:val>
                                        </p:tav>
                                      </p:tavLst>
                                    </p:anim>
                                    <p:animEffect transition="in" filter="fade">
                                      <p:cBhvr>
                                        <p:cTn id="40" dur="1000"/>
                                        <p:tgtEl>
                                          <p:spTgt spid="16390">
                                            <p:txEl>
                                              <p:pRg st="7" end="7"/>
                                            </p:txEl>
                                          </p:spTgt>
                                        </p:tgtEl>
                                      </p:cBhvr>
                                    </p:animEffect>
                                  </p:childTnLst>
                                </p:cTn>
                              </p:par>
                              <p:par>
                                <p:cTn id="41" presetID="31" presetClass="entr" presetSubtype="0" fill="hold" nodeType="withEffect">
                                  <p:stCondLst>
                                    <p:cond delay="0"/>
                                  </p:stCondLst>
                                  <p:childTnLst>
                                    <p:set>
                                      <p:cBhvr>
                                        <p:cTn id="42" dur="1" fill="hold">
                                          <p:stCondLst>
                                            <p:cond delay="0"/>
                                          </p:stCondLst>
                                        </p:cTn>
                                        <p:tgtEl>
                                          <p:spTgt spid="16390">
                                            <p:txEl>
                                              <p:pRg st="8" end="8"/>
                                            </p:txEl>
                                          </p:spTgt>
                                        </p:tgtEl>
                                        <p:attrNameLst>
                                          <p:attrName>style.visibility</p:attrName>
                                        </p:attrNameLst>
                                      </p:cBhvr>
                                      <p:to>
                                        <p:strVal val="visible"/>
                                      </p:to>
                                    </p:set>
                                    <p:anim calcmode="lin" valueType="num">
                                      <p:cBhvr>
                                        <p:cTn id="43" dur="1000" fill="hold"/>
                                        <p:tgtEl>
                                          <p:spTgt spid="16390">
                                            <p:txEl>
                                              <p:pRg st="8" end="8"/>
                                            </p:txEl>
                                          </p:spTgt>
                                        </p:tgtEl>
                                        <p:attrNameLst>
                                          <p:attrName>ppt_w</p:attrName>
                                        </p:attrNameLst>
                                      </p:cBhvr>
                                      <p:tavLst>
                                        <p:tav tm="0">
                                          <p:val>
                                            <p:fltVal val="0"/>
                                          </p:val>
                                        </p:tav>
                                        <p:tav tm="100000">
                                          <p:val>
                                            <p:strVal val="#ppt_w"/>
                                          </p:val>
                                        </p:tav>
                                      </p:tavLst>
                                    </p:anim>
                                    <p:anim calcmode="lin" valueType="num">
                                      <p:cBhvr>
                                        <p:cTn id="44" dur="1000" fill="hold"/>
                                        <p:tgtEl>
                                          <p:spTgt spid="16390">
                                            <p:txEl>
                                              <p:pRg st="8" end="8"/>
                                            </p:txEl>
                                          </p:spTgt>
                                        </p:tgtEl>
                                        <p:attrNameLst>
                                          <p:attrName>ppt_h</p:attrName>
                                        </p:attrNameLst>
                                      </p:cBhvr>
                                      <p:tavLst>
                                        <p:tav tm="0">
                                          <p:val>
                                            <p:fltVal val="0"/>
                                          </p:val>
                                        </p:tav>
                                        <p:tav tm="100000">
                                          <p:val>
                                            <p:strVal val="#ppt_h"/>
                                          </p:val>
                                        </p:tav>
                                      </p:tavLst>
                                    </p:anim>
                                    <p:anim calcmode="lin" valueType="num">
                                      <p:cBhvr>
                                        <p:cTn id="45" dur="1000" fill="hold"/>
                                        <p:tgtEl>
                                          <p:spTgt spid="16390">
                                            <p:txEl>
                                              <p:pRg st="8" end="8"/>
                                            </p:txEl>
                                          </p:spTgt>
                                        </p:tgtEl>
                                        <p:attrNameLst>
                                          <p:attrName>style.rotation</p:attrName>
                                        </p:attrNameLst>
                                      </p:cBhvr>
                                      <p:tavLst>
                                        <p:tav tm="0">
                                          <p:val>
                                            <p:fltVal val="90"/>
                                          </p:val>
                                        </p:tav>
                                        <p:tav tm="100000">
                                          <p:val>
                                            <p:fltVal val="0"/>
                                          </p:val>
                                        </p:tav>
                                      </p:tavLst>
                                    </p:anim>
                                    <p:animEffect transition="in" filter="fade">
                                      <p:cBhvr>
                                        <p:cTn id="46" dur="1000"/>
                                        <p:tgtEl>
                                          <p:spTgt spid="16390">
                                            <p:txEl>
                                              <p:pRg st="8" end="8"/>
                                            </p:txEl>
                                          </p:spTgt>
                                        </p:tgtEl>
                                      </p:cBhvr>
                                    </p:animEffect>
                                  </p:childTnLst>
                                </p:cTn>
                              </p:par>
                              <p:par>
                                <p:cTn id="47" presetID="31" presetClass="entr" presetSubtype="0" fill="hold" nodeType="withEffect">
                                  <p:stCondLst>
                                    <p:cond delay="0"/>
                                  </p:stCondLst>
                                  <p:childTnLst>
                                    <p:set>
                                      <p:cBhvr>
                                        <p:cTn id="48" dur="1" fill="hold">
                                          <p:stCondLst>
                                            <p:cond delay="0"/>
                                          </p:stCondLst>
                                        </p:cTn>
                                        <p:tgtEl>
                                          <p:spTgt spid="16390">
                                            <p:txEl>
                                              <p:pRg st="9" end="9"/>
                                            </p:txEl>
                                          </p:spTgt>
                                        </p:tgtEl>
                                        <p:attrNameLst>
                                          <p:attrName>style.visibility</p:attrName>
                                        </p:attrNameLst>
                                      </p:cBhvr>
                                      <p:to>
                                        <p:strVal val="visible"/>
                                      </p:to>
                                    </p:set>
                                    <p:anim calcmode="lin" valueType="num">
                                      <p:cBhvr>
                                        <p:cTn id="49" dur="1000" fill="hold"/>
                                        <p:tgtEl>
                                          <p:spTgt spid="16390">
                                            <p:txEl>
                                              <p:pRg st="9" end="9"/>
                                            </p:txEl>
                                          </p:spTgt>
                                        </p:tgtEl>
                                        <p:attrNameLst>
                                          <p:attrName>ppt_w</p:attrName>
                                        </p:attrNameLst>
                                      </p:cBhvr>
                                      <p:tavLst>
                                        <p:tav tm="0">
                                          <p:val>
                                            <p:fltVal val="0"/>
                                          </p:val>
                                        </p:tav>
                                        <p:tav tm="100000">
                                          <p:val>
                                            <p:strVal val="#ppt_w"/>
                                          </p:val>
                                        </p:tav>
                                      </p:tavLst>
                                    </p:anim>
                                    <p:anim calcmode="lin" valueType="num">
                                      <p:cBhvr>
                                        <p:cTn id="50" dur="1000" fill="hold"/>
                                        <p:tgtEl>
                                          <p:spTgt spid="16390">
                                            <p:txEl>
                                              <p:pRg st="9" end="9"/>
                                            </p:txEl>
                                          </p:spTgt>
                                        </p:tgtEl>
                                        <p:attrNameLst>
                                          <p:attrName>ppt_h</p:attrName>
                                        </p:attrNameLst>
                                      </p:cBhvr>
                                      <p:tavLst>
                                        <p:tav tm="0">
                                          <p:val>
                                            <p:fltVal val="0"/>
                                          </p:val>
                                        </p:tav>
                                        <p:tav tm="100000">
                                          <p:val>
                                            <p:strVal val="#ppt_h"/>
                                          </p:val>
                                        </p:tav>
                                      </p:tavLst>
                                    </p:anim>
                                    <p:anim calcmode="lin" valueType="num">
                                      <p:cBhvr>
                                        <p:cTn id="51" dur="1000" fill="hold"/>
                                        <p:tgtEl>
                                          <p:spTgt spid="16390">
                                            <p:txEl>
                                              <p:pRg st="9" end="9"/>
                                            </p:txEl>
                                          </p:spTgt>
                                        </p:tgtEl>
                                        <p:attrNameLst>
                                          <p:attrName>style.rotation</p:attrName>
                                        </p:attrNameLst>
                                      </p:cBhvr>
                                      <p:tavLst>
                                        <p:tav tm="0">
                                          <p:val>
                                            <p:fltVal val="90"/>
                                          </p:val>
                                        </p:tav>
                                        <p:tav tm="100000">
                                          <p:val>
                                            <p:fltVal val="0"/>
                                          </p:val>
                                        </p:tav>
                                      </p:tavLst>
                                    </p:anim>
                                    <p:animEffect transition="in" filter="fade">
                                      <p:cBhvr>
                                        <p:cTn id="52" dur="1000"/>
                                        <p:tgtEl>
                                          <p:spTgt spid="16390">
                                            <p:txEl>
                                              <p:pRg st="9" end="9"/>
                                            </p:txEl>
                                          </p:spTgt>
                                        </p:tgtEl>
                                      </p:cBhvr>
                                    </p:animEffect>
                                  </p:childTnLst>
                                </p:cTn>
                              </p:par>
                              <p:par>
                                <p:cTn id="53" presetID="31" presetClass="entr" presetSubtype="0" fill="hold" nodeType="withEffect">
                                  <p:stCondLst>
                                    <p:cond delay="0"/>
                                  </p:stCondLst>
                                  <p:childTnLst>
                                    <p:set>
                                      <p:cBhvr>
                                        <p:cTn id="54" dur="1" fill="hold">
                                          <p:stCondLst>
                                            <p:cond delay="0"/>
                                          </p:stCondLst>
                                        </p:cTn>
                                        <p:tgtEl>
                                          <p:spTgt spid="16390">
                                            <p:txEl>
                                              <p:pRg st="10" end="10"/>
                                            </p:txEl>
                                          </p:spTgt>
                                        </p:tgtEl>
                                        <p:attrNameLst>
                                          <p:attrName>style.visibility</p:attrName>
                                        </p:attrNameLst>
                                      </p:cBhvr>
                                      <p:to>
                                        <p:strVal val="visible"/>
                                      </p:to>
                                    </p:set>
                                    <p:anim calcmode="lin" valueType="num">
                                      <p:cBhvr>
                                        <p:cTn id="55" dur="1000" fill="hold"/>
                                        <p:tgtEl>
                                          <p:spTgt spid="16390">
                                            <p:txEl>
                                              <p:pRg st="10" end="10"/>
                                            </p:txEl>
                                          </p:spTgt>
                                        </p:tgtEl>
                                        <p:attrNameLst>
                                          <p:attrName>ppt_w</p:attrName>
                                        </p:attrNameLst>
                                      </p:cBhvr>
                                      <p:tavLst>
                                        <p:tav tm="0">
                                          <p:val>
                                            <p:fltVal val="0"/>
                                          </p:val>
                                        </p:tav>
                                        <p:tav tm="100000">
                                          <p:val>
                                            <p:strVal val="#ppt_w"/>
                                          </p:val>
                                        </p:tav>
                                      </p:tavLst>
                                    </p:anim>
                                    <p:anim calcmode="lin" valueType="num">
                                      <p:cBhvr>
                                        <p:cTn id="56" dur="1000" fill="hold"/>
                                        <p:tgtEl>
                                          <p:spTgt spid="16390">
                                            <p:txEl>
                                              <p:pRg st="10" end="10"/>
                                            </p:txEl>
                                          </p:spTgt>
                                        </p:tgtEl>
                                        <p:attrNameLst>
                                          <p:attrName>ppt_h</p:attrName>
                                        </p:attrNameLst>
                                      </p:cBhvr>
                                      <p:tavLst>
                                        <p:tav tm="0">
                                          <p:val>
                                            <p:fltVal val="0"/>
                                          </p:val>
                                        </p:tav>
                                        <p:tav tm="100000">
                                          <p:val>
                                            <p:strVal val="#ppt_h"/>
                                          </p:val>
                                        </p:tav>
                                      </p:tavLst>
                                    </p:anim>
                                    <p:anim calcmode="lin" valueType="num">
                                      <p:cBhvr>
                                        <p:cTn id="57" dur="1000" fill="hold"/>
                                        <p:tgtEl>
                                          <p:spTgt spid="16390">
                                            <p:txEl>
                                              <p:pRg st="10" end="10"/>
                                            </p:txEl>
                                          </p:spTgt>
                                        </p:tgtEl>
                                        <p:attrNameLst>
                                          <p:attrName>style.rotation</p:attrName>
                                        </p:attrNameLst>
                                      </p:cBhvr>
                                      <p:tavLst>
                                        <p:tav tm="0">
                                          <p:val>
                                            <p:fltVal val="90"/>
                                          </p:val>
                                        </p:tav>
                                        <p:tav tm="100000">
                                          <p:val>
                                            <p:fltVal val="0"/>
                                          </p:val>
                                        </p:tav>
                                      </p:tavLst>
                                    </p:anim>
                                    <p:animEffect transition="in" filter="fade">
                                      <p:cBhvr>
                                        <p:cTn id="58" dur="1000"/>
                                        <p:tgtEl>
                                          <p:spTgt spid="16390">
                                            <p:txEl>
                                              <p:pRg st="10" end="1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6" presetClass="emph" presetSubtype="0" repeatCount="2000" fill="hold" nodeType="clickEffect">
                                  <p:stCondLst>
                                    <p:cond delay="0"/>
                                  </p:stCondLst>
                                  <p:childTnLst>
                                    <p:animEffect transition="out" filter="fade">
                                      <p:cBhvr>
                                        <p:cTn id="62" dur="500" tmFilter="0, 0; .2, .5; .8, .5; 1, 0"/>
                                        <p:tgtEl>
                                          <p:spTgt spid="16390">
                                            <p:txEl>
                                              <p:pRg st="6" end="6"/>
                                            </p:txEl>
                                          </p:spTgt>
                                        </p:tgtEl>
                                      </p:cBhvr>
                                    </p:animEffect>
                                    <p:animScale>
                                      <p:cBhvr>
                                        <p:cTn id="63" dur="250" autoRev="1" fill="hold"/>
                                        <p:tgtEl>
                                          <p:spTgt spid="16390">
                                            <p:txEl>
                                              <p:pRg st="6" end="6"/>
                                            </p:txEl>
                                          </p:spTgt>
                                        </p:tgtEl>
                                      </p:cBhvr>
                                      <p:by x="105000" y="105000"/>
                                    </p:animScale>
                                  </p:childTnLst>
                                </p:cTn>
                              </p:par>
                            </p:childTnLst>
                          </p:cTn>
                        </p:par>
                      </p:childTnLst>
                    </p:cTn>
                  </p:par>
                  <p:par>
                    <p:cTn id="64" fill="hold">
                      <p:stCondLst>
                        <p:cond delay="indefinite"/>
                      </p:stCondLst>
                      <p:childTnLst>
                        <p:par>
                          <p:cTn id="65" fill="hold">
                            <p:stCondLst>
                              <p:cond delay="0"/>
                            </p:stCondLst>
                            <p:childTnLst>
                              <p:par>
                                <p:cTn id="66" presetID="27" presetClass="emph" presetSubtype="0" repeatCount="2000" fill="hold" nodeType="clickEffect">
                                  <p:stCondLst>
                                    <p:cond delay="0"/>
                                  </p:stCondLst>
                                  <p:childTnLst>
                                    <p:animClr clrSpc="rgb" dir="cw">
                                      <p:cBhvr override="childStyle">
                                        <p:cTn id="67" dur="250" autoRev="1" fill="remove"/>
                                        <p:tgtEl>
                                          <p:spTgt spid="16390">
                                            <p:txEl>
                                              <p:pRg st="7" end="7"/>
                                            </p:txEl>
                                          </p:spTgt>
                                        </p:tgtEl>
                                        <p:attrNameLst>
                                          <p:attrName>style.color</p:attrName>
                                        </p:attrNameLst>
                                      </p:cBhvr>
                                      <p:to>
                                        <a:schemeClr val="bg1"/>
                                      </p:to>
                                    </p:animClr>
                                    <p:animClr clrSpc="rgb" dir="cw">
                                      <p:cBhvr>
                                        <p:cTn id="68" dur="250" autoRev="1" fill="remove"/>
                                        <p:tgtEl>
                                          <p:spTgt spid="16390">
                                            <p:txEl>
                                              <p:pRg st="7" end="7"/>
                                            </p:txEl>
                                          </p:spTgt>
                                        </p:tgtEl>
                                        <p:attrNameLst>
                                          <p:attrName>fillcolor</p:attrName>
                                        </p:attrNameLst>
                                      </p:cBhvr>
                                      <p:to>
                                        <a:schemeClr val="bg1"/>
                                      </p:to>
                                    </p:animClr>
                                    <p:set>
                                      <p:cBhvr>
                                        <p:cTn id="69" dur="250" autoRev="1" fill="remove"/>
                                        <p:tgtEl>
                                          <p:spTgt spid="16390">
                                            <p:txEl>
                                              <p:pRg st="7" end="7"/>
                                            </p:txEl>
                                          </p:spTgt>
                                        </p:tgtEl>
                                        <p:attrNameLst>
                                          <p:attrName>fill.type</p:attrName>
                                        </p:attrNameLst>
                                      </p:cBhvr>
                                      <p:to>
                                        <p:strVal val="solid"/>
                                      </p:to>
                                    </p:set>
                                    <p:set>
                                      <p:cBhvr>
                                        <p:cTn id="70" dur="250" autoRev="1" fill="remove"/>
                                        <p:tgtEl>
                                          <p:spTgt spid="16390">
                                            <p:txEl>
                                              <p:pRg st="7" end="7"/>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a:t>References</a:t>
            </a:r>
            <a:r>
              <a:rPr lang="en-US" altLang="en-US" dirty="0">
                <a:latin typeface="Calibri" panose="020F0502020204030204" pitchFamily="34" charset="0"/>
              </a:rPr>
              <a:t> </a:t>
            </a:r>
          </a:p>
        </p:txBody>
      </p:sp>
      <p:sp>
        <p:nvSpPr>
          <p:cNvPr id="25603" name="Content Placeholder 2"/>
          <p:cNvSpPr>
            <a:spLocks noGrp="1"/>
          </p:cNvSpPr>
          <p:nvPr>
            <p:ph idx="1"/>
          </p:nvPr>
        </p:nvSpPr>
        <p:spPr>
          <a:xfrm>
            <a:off x="-1588" y="1524000"/>
            <a:ext cx="8991601" cy="4595813"/>
          </a:xfrm>
        </p:spPr>
        <p:txBody>
          <a:bodyPr/>
          <a:lstStyle/>
          <a:p>
            <a:pPr algn="just">
              <a:buFont typeface="+mj-lt"/>
              <a:buAutoNum type="arabicPeriod"/>
            </a:pPr>
            <a:endParaRPr lang="en-GB" altLang="en-US" sz="1800" dirty="0"/>
          </a:p>
          <a:p>
            <a:pPr marL="609600" indent="-609600" algn="just">
              <a:buFont typeface="+mj-lt"/>
              <a:buAutoNum type="arabicPeriod" startAt="7"/>
            </a:pPr>
            <a:r>
              <a:rPr lang="en-US" sz="1800" dirty="0">
                <a:effectLst/>
                <a:latin typeface="Times New Roman" panose="02020603050405020304" pitchFamily="18" charset="0"/>
                <a:ea typeface="MS Mincho" panose="02020609040205080304" pitchFamily="49" charset="-128"/>
              </a:rPr>
              <a:t>K. Bush. C. Anderson, "Modeling reward functions for incomplete state representations via echo state networks," Proceedings. 2005 IEEE International Joint Conference on Neural Networks, 2005, pp. 2995-3000 vol. 5,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10.1109/IJCNN.2005.1556402.</a:t>
            </a:r>
          </a:p>
          <a:p>
            <a:pPr marL="609600" indent="-609600" algn="just">
              <a:buFont typeface="Calibri" panose="020F0502020204030204" pitchFamily="34" charset="0"/>
              <a:buAutoNum type="arabicPeriod" startAt="7"/>
            </a:pPr>
            <a:r>
              <a:rPr lang="en-US" sz="1800" dirty="0">
                <a:effectLst/>
                <a:latin typeface="Times New Roman" panose="02020603050405020304" pitchFamily="18" charset="0"/>
                <a:ea typeface="MS Mincho" panose="02020609040205080304" pitchFamily="49" charset="-128"/>
              </a:rPr>
              <a:t>J. Schneider, “Bayesian Locally Weighted Regression” [Online], Available: </a:t>
            </a:r>
            <a:r>
              <a:rPr lang="en-US" sz="1800" u="sng" dirty="0">
                <a:solidFill>
                  <a:srgbClr val="0563C1"/>
                </a:solidFill>
                <a:effectLst/>
                <a:latin typeface="Times New Roman" panose="02020603050405020304" pitchFamily="18" charset="0"/>
                <a:ea typeface="MS Mincho" panose="02020609040205080304" pitchFamily="49" charset="-128"/>
                <a:hlinkClick r:id="rId3"/>
              </a:rPr>
              <a:t>https://www.cs.cmu.edu/~schneide/tut5/node37.html</a:t>
            </a:r>
            <a:endParaRPr lang="en-US" sz="1800" dirty="0">
              <a:effectLst/>
              <a:latin typeface="Times New Roman" panose="02020603050405020304" pitchFamily="18" charset="0"/>
              <a:ea typeface="MS Mincho" panose="02020609040205080304" pitchFamily="49" charset="-128"/>
            </a:endParaRPr>
          </a:p>
          <a:p>
            <a:pPr marL="609600" indent="-609600" algn="just">
              <a:buFont typeface="Calibri" panose="020F0502020204030204" pitchFamily="34" charset="0"/>
              <a:buAutoNum type="arabicPeriod" startAt="7"/>
            </a:pPr>
            <a:r>
              <a:rPr lang="en-US" sz="1800" dirty="0">
                <a:effectLst/>
                <a:latin typeface="Times New Roman" panose="02020603050405020304" pitchFamily="18" charset="0"/>
                <a:ea typeface="MS Mincho" panose="02020609040205080304" pitchFamily="49" charset="-128"/>
              </a:rPr>
              <a:t>S. Tobias, W. </a:t>
            </a:r>
            <a:r>
              <a:rPr lang="en-US" sz="1800" dirty="0" err="1">
                <a:effectLst/>
                <a:latin typeface="Times New Roman" panose="02020603050405020304" pitchFamily="18" charset="0"/>
                <a:ea typeface="MS Mincho" panose="02020609040205080304" pitchFamily="49" charset="-128"/>
              </a:rPr>
              <a:t>Welf</a:t>
            </a:r>
            <a:r>
              <a:rPr lang="en-US" sz="1800" dirty="0">
                <a:effectLst/>
                <a:latin typeface="Times New Roman" panose="02020603050405020304" pitchFamily="18" charset="0"/>
                <a:ea typeface="MS Mincho" panose="02020609040205080304" pitchFamily="49" charset="-128"/>
              </a:rPr>
              <a:t>, L. Roger, “Design Strategies for Weight Matrices of Echo State Networks. Neural computation”, 2012,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10.1162/NECO_a_00374</a:t>
            </a:r>
          </a:p>
          <a:p>
            <a:pPr marL="609600" indent="-609600" algn="just">
              <a:buFont typeface="Calibri" panose="020F0502020204030204" pitchFamily="34" charset="0"/>
              <a:buAutoNum type="arabicPeriod" startAt="7"/>
            </a:pPr>
            <a:r>
              <a:rPr lang="en-US" sz="1800" dirty="0">
                <a:effectLst/>
                <a:latin typeface="Times New Roman" panose="02020603050405020304" pitchFamily="18" charset="0"/>
                <a:ea typeface="MS Mincho" panose="02020609040205080304" pitchFamily="49" charset="-128"/>
              </a:rPr>
              <a:t>R. Ali, </a:t>
            </a:r>
            <a:r>
              <a:rPr lang="en-US" sz="1800" dirty="0" err="1">
                <a:effectLst/>
                <a:latin typeface="Times New Roman" panose="02020603050405020304" pitchFamily="18" charset="0"/>
                <a:ea typeface="MS Mincho" panose="02020609040205080304" pitchFamily="49" charset="-128"/>
              </a:rPr>
              <a:t>T.Peter</a:t>
            </a:r>
            <a:r>
              <a:rPr lang="en-US" sz="1800" dirty="0">
                <a:effectLst/>
                <a:latin typeface="Times New Roman" panose="02020603050405020304" pitchFamily="18" charset="0"/>
                <a:ea typeface="MS Mincho" panose="02020609040205080304" pitchFamily="49" charset="-128"/>
              </a:rPr>
              <a:t>, “Minimum complexity echo state network.”, 2010,  </a:t>
            </a:r>
            <a:r>
              <a:rPr lang="en-US" sz="1800" dirty="0" err="1">
                <a:effectLst/>
                <a:latin typeface="Times New Roman" panose="02020603050405020304" pitchFamily="18" charset="0"/>
                <a:ea typeface="MS Mincho" panose="02020609040205080304" pitchFamily="49" charset="-128"/>
              </a:rPr>
              <a:t>doi</a:t>
            </a:r>
            <a:r>
              <a:rPr lang="en-US" sz="1800" dirty="0">
                <a:effectLst/>
                <a:latin typeface="Times New Roman" panose="02020603050405020304" pitchFamily="18" charset="0"/>
                <a:ea typeface="MS Mincho" panose="02020609040205080304" pitchFamily="49" charset="-128"/>
              </a:rPr>
              <a:t>: 10.1109/TNN.2010.2089641. </a:t>
            </a:r>
          </a:p>
          <a:p>
            <a:pPr marL="609600" indent="-609600" algn="just">
              <a:buFont typeface="Calibri" panose="020F0502020204030204" pitchFamily="34" charset="0"/>
              <a:buAutoNum type="arabicPeriod" startAt="7"/>
            </a:pPr>
            <a:r>
              <a:rPr lang="en-US" sz="1800" dirty="0">
                <a:effectLst/>
                <a:latin typeface="Times New Roman" panose="02020603050405020304" pitchFamily="18" charset="0"/>
                <a:ea typeface="MS Mincho" panose="02020609040205080304" pitchFamily="49" charset="-128"/>
              </a:rPr>
              <a:t>NCSS, "Ridge Regression", [Online], Available: https://ncss-wpengine.netdna-ssl.com/wp-content/themes/ncss/pdf/Procedures/NCSS/Ridge_Regression.pdf</a:t>
            </a:r>
          </a:p>
          <a:p>
            <a:pPr marL="0" indent="0" algn="just">
              <a:buNone/>
            </a:pPr>
            <a:endParaRPr lang="en-GB" altLang="en-US" sz="1800" dirty="0"/>
          </a:p>
          <a:p>
            <a:pPr marL="609600" indent="-609600" algn="just">
              <a:buFont typeface="Calibri" panose="020F0502020204030204" pitchFamily="34" charset="0"/>
              <a:buAutoNum type="arabicPeriod"/>
            </a:pPr>
            <a:endParaRPr lang="en-GB" altLang="en-US" sz="1800" dirty="0"/>
          </a:p>
          <a:p>
            <a:pPr marL="0" indent="0" algn="just">
              <a:buNone/>
            </a:pPr>
            <a:endParaRPr lang="en-GB" altLang="en-US" sz="1800" dirty="0"/>
          </a:p>
        </p:txBody>
      </p:sp>
      <p:sp>
        <p:nvSpPr>
          <p:cNvPr id="4" name="Date Placeholder 3"/>
          <p:cNvSpPr>
            <a:spLocks noGrp="1"/>
          </p:cNvSpPr>
          <p:nvPr>
            <p:ph type="dt" sz="quarter" idx="10"/>
          </p:nvPr>
        </p:nvSpPr>
        <p:spPr/>
        <p:txBody>
          <a:bodyPr/>
          <a:lstStyle/>
          <a:p>
            <a:pPr>
              <a:defRPr/>
            </a:pPr>
            <a:fld id="{61ED8CFD-E9D5-44CD-B51F-325A95235E8A}" type="datetime1">
              <a:rPr lang="en-US"/>
              <a:pPr>
                <a:defRPr/>
              </a:pPr>
              <a:t>11/4/2021</a:t>
            </a:fld>
            <a:endParaRPr lang="en-US" dirty="0"/>
          </a:p>
        </p:txBody>
      </p:sp>
      <p:sp>
        <p:nvSpPr>
          <p:cNvPr id="25605"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C57E6E3B-4C97-4907-9B9F-6D5B95522671}" type="slidenum">
              <a:rPr lang="en-US" altLang="en-US" sz="1200">
                <a:solidFill>
                  <a:srgbClr val="700000"/>
                </a:solidFill>
              </a:rPr>
              <a:pPr>
                <a:spcBef>
                  <a:spcPct val="0"/>
                </a:spcBef>
                <a:buFontTx/>
                <a:buNone/>
              </a:pPr>
              <a:t>30</a:t>
            </a:fld>
            <a:endParaRPr lang="en-US" altLang="en-US" sz="1200">
              <a:solidFill>
                <a:srgbClr val="700000"/>
              </a:solidFill>
            </a:endParaRPr>
          </a:p>
        </p:txBody>
      </p:sp>
      <p:sp>
        <p:nvSpPr>
          <p:cNvPr id="7" name="Footer Placeholder 6"/>
          <p:cNvSpPr txBox="1">
            <a:spLocks noGrp="1"/>
          </p:cNvSpPr>
          <p:nvPr/>
        </p:nvSpPr>
        <p:spPr bwMode="auto">
          <a:xfrm>
            <a:off x="1295400" y="6492875"/>
            <a:ext cx="68580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Tree>
    <p:extLst>
      <p:ext uri="{BB962C8B-B14F-4D97-AF65-F5344CB8AC3E}">
        <p14:creationId xmlns:p14="http://schemas.microsoft.com/office/powerpoint/2010/main" val="2443884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625E4D-E70A-43AC-8100-25A68871BAE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97411C67-2815-4DDB-B2E4-F7E8262CCE67}"/>
              </a:ext>
            </a:extLst>
          </p:cNvPr>
          <p:cNvSpPr>
            <a:spLocks noGrp="1"/>
          </p:cNvSpPr>
          <p:nvPr>
            <p:ph idx="1"/>
          </p:nvPr>
        </p:nvSpPr>
        <p:spPr/>
        <p:txBody>
          <a:bodyPr/>
          <a:lstStyle/>
          <a:p>
            <a:r>
              <a:rPr lang="en-US" dirty="0"/>
              <a:t>Motivation:</a:t>
            </a:r>
          </a:p>
          <a:p>
            <a:pPr lvl="1"/>
            <a:r>
              <a:rPr lang="en-US" dirty="0"/>
              <a:t>Online and offline network traffic prediction</a:t>
            </a:r>
          </a:p>
          <a:p>
            <a:pPr lvl="1"/>
            <a:r>
              <a:rPr lang="en-US" dirty="0"/>
              <a:t>Security actions</a:t>
            </a:r>
          </a:p>
          <a:p>
            <a:pPr lvl="1"/>
            <a:r>
              <a:rPr lang="en-US" dirty="0"/>
              <a:t>QoS and QoE</a:t>
            </a:r>
          </a:p>
          <a:p>
            <a:pPr marL="457200" lvl="1" indent="0">
              <a:buNone/>
            </a:pPr>
            <a:endParaRPr lang="en-US" dirty="0"/>
          </a:p>
        </p:txBody>
      </p:sp>
      <p:sp>
        <p:nvSpPr>
          <p:cNvPr id="4" name="Date Placeholder 3">
            <a:extLst>
              <a:ext uri="{FF2B5EF4-FFF2-40B4-BE49-F238E27FC236}">
                <a16:creationId xmlns:a16="http://schemas.microsoft.com/office/drawing/2014/main" id="{31BB5114-6E24-4773-8D1A-A428D01C7B7A}"/>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A2C12695-E94D-4F0B-A687-BAE3396BF36E}"/>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6A208939-046F-42E9-A3C6-8FE741572A92}"/>
              </a:ext>
            </a:extLst>
          </p:cNvPr>
          <p:cNvSpPr>
            <a:spLocks noGrp="1"/>
          </p:cNvSpPr>
          <p:nvPr>
            <p:ph type="sldNum" sz="quarter" idx="12"/>
          </p:nvPr>
        </p:nvSpPr>
        <p:spPr/>
        <p:txBody>
          <a:bodyPr/>
          <a:lstStyle/>
          <a:p>
            <a:pPr>
              <a:defRPr/>
            </a:pPr>
            <a:fld id="{3538ABB7-A80F-4BBB-84B8-401363325F43}" type="slidenum">
              <a:rPr lang="en-US" altLang="en-US" smtClean="0"/>
              <a:pPr>
                <a:defRPr/>
              </a:pPr>
              <a:t>4</a:t>
            </a:fld>
            <a:endParaRPr lang="en-US" altLang="en-US"/>
          </a:p>
        </p:txBody>
      </p:sp>
    </p:spTree>
    <p:extLst>
      <p:ext uri="{BB962C8B-B14F-4D97-AF65-F5344CB8AC3E}">
        <p14:creationId xmlns:p14="http://schemas.microsoft.com/office/powerpoint/2010/main" val="891188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D193E-0C7A-4F8E-915A-961B3C788951}"/>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802B1824-E406-4089-8702-61202B68E70F}"/>
              </a:ext>
            </a:extLst>
          </p:cNvPr>
          <p:cNvSpPr>
            <a:spLocks noGrp="1"/>
          </p:cNvSpPr>
          <p:nvPr>
            <p:ph idx="1"/>
          </p:nvPr>
        </p:nvSpPr>
        <p:spPr/>
        <p:txBody>
          <a:bodyPr/>
          <a:lstStyle/>
          <a:p>
            <a:r>
              <a:rPr lang="en-US" dirty="0"/>
              <a:t>Solution:</a:t>
            </a:r>
          </a:p>
          <a:p>
            <a:pPr lvl="1"/>
            <a:r>
              <a:rPr lang="en-US" dirty="0"/>
              <a:t>Echo State Networks</a:t>
            </a:r>
          </a:p>
          <a:p>
            <a:pPr lvl="1"/>
            <a:r>
              <a:rPr lang="en-US" dirty="0"/>
              <a:t>Traffic prediction algorithm</a:t>
            </a:r>
          </a:p>
          <a:p>
            <a:pPr lvl="1"/>
            <a:r>
              <a:rPr lang="en-US" dirty="0"/>
              <a:t>One dimension temporal data vector</a:t>
            </a:r>
          </a:p>
          <a:p>
            <a:pPr lvl="1"/>
            <a:r>
              <a:rPr lang="en-US" dirty="0"/>
              <a:t>Low RMSE</a:t>
            </a:r>
          </a:p>
          <a:p>
            <a:pPr lvl="1"/>
            <a:r>
              <a:rPr lang="en-US" dirty="0"/>
              <a:t>Low training and prediction time</a:t>
            </a:r>
          </a:p>
          <a:p>
            <a:pPr lvl="1"/>
            <a:r>
              <a:rPr lang="en-US" dirty="0"/>
              <a:t>References: CNN, SARIMA, LSTM</a:t>
            </a:r>
          </a:p>
        </p:txBody>
      </p:sp>
      <p:sp>
        <p:nvSpPr>
          <p:cNvPr id="4" name="Date Placeholder 3">
            <a:extLst>
              <a:ext uri="{FF2B5EF4-FFF2-40B4-BE49-F238E27FC236}">
                <a16:creationId xmlns:a16="http://schemas.microsoft.com/office/drawing/2014/main" id="{4CF7FC01-5DC9-43DA-AC1B-6561C5E53388}"/>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E9273623-1EA5-4790-9FCB-336BD8D06F06}"/>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6B1C4F11-FCED-4310-A18D-129CA1DCB8D6}"/>
              </a:ext>
            </a:extLst>
          </p:cNvPr>
          <p:cNvSpPr>
            <a:spLocks noGrp="1"/>
          </p:cNvSpPr>
          <p:nvPr>
            <p:ph type="sldNum" sz="quarter" idx="12"/>
          </p:nvPr>
        </p:nvSpPr>
        <p:spPr/>
        <p:txBody>
          <a:bodyPr/>
          <a:lstStyle/>
          <a:p>
            <a:pPr>
              <a:defRPr/>
            </a:pPr>
            <a:fld id="{3538ABB7-A80F-4BBB-84B8-401363325F43}" type="slidenum">
              <a:rPr lang="en-US" altLang="en-US" smtClean="0"/>
              <a:pPr>
                <a:defRPr/>
              </a:pPr>
              <a:t>5</a:t>
            </a:fld>
            <a:endParaRPr lang="en-US" altLang="en-US"/>
          </a:p>
        </p:txBody>
      </p:sp>
    </p:spTree>
    <p:extLst>
      <p:ext uri="{BB962C8B-B14F-4D97-AF65-F5344CB8AC3E}">
        <p14:creationId xmlns:p14="http://schemas.microsoft.com/office/powerpoint/2010/main" val="22802151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A62F-7F95-4936-856D-63B32E853A1A}"/>
              </a:ext>
            </a:extLst>
          </p:cNvPr>
          <p:cNvSpPr>
            <a:spLocks noGrp="1"/>
          </p:cNvSpPr>
          <p:nvPr>
            <p:ph type="title"/>
          </p:nvPr>
        </p:nvSpPr>
        <p:spPr/>
        <p:txBody>
          <a:bodyPr/>
          <a:lstStyle/>
          <a:p>
            <a:r>
              <a:rPr lang="en-US" dirty="0"/>
              <a:t>Reservoir Computing</a:t>
            </a:r>
          </a:p>
        </p:txBody>
      </p:sp>
      <p:sp>
        <p:nvSpPr>
          <p:cNvPr id="3" name="Content Placeholder 2">
            <a:extLst>
              <a:ext uri="{FF2B5EF4-FFF2-40B4-BE49-F238E27FC236}">
                <a16:creationId xmlns:a16="http://schemas.microsoft.com/office/drawing/2014/main" id="{5DABFD80-4594-4F3C-A226-EF062C924157}"/>
              </a:ext>
            </a:extLst>
          </p:cNvPr>
          <p:cNvSpPr>
            <a:spLocks noGrp="1"/>
          </p:cNvSpPr>
          <p:nvPr>
            <p:ph idx="1"/>
          </p:nvPr>
        </p:nvSpPr>
        <p:spPr/>
        <p:txBody>
          <a:bodyPr/>
          <a:lstStyle/>
          <a:p>
            <a:r>
              <a:rPr lang="en-US" dirty="0"/>
              <a:t>Type of Recurrent Neural Networks (RNN)</a:t>
            </a:r>
          </a:p>
          <a:p>
            <a:r>
              <a:rPr lang="en-US" dirty="0"/>
              <a:t>IBM definition = “RNNs are a type of artificial neural networks which use sequential data or time series data”</a:t>
            </a:r>
          </a:p>
          <a:p>
            <a:endParaRPr lang="en-US" dirty="0"/>
          </a:p>
        </p:txBody>
      </p:sp>
      <p:sp>
        <p:nvSpPr>
          <p:cNvPr id="4" name="Date Placeholder 3">
            <a:extLst>
              <a:ext uri="{FF2B5EF4-FFF2-40B4-BE49-F238E27FC236}">
                <a16:creationId xmlns:a16="http://schemas.microsoft.com/office/drawing/2014/main" id="{A89B63ED-A369-4CD4-BC29-9CC51EF7BD58}"/>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9DDC1CFB-41BC-48D2-BE05-29C1789990BA}"/>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EDE864B1-421E-4211-B7CD-BB32DDEF928B}"/>
              </a:ext>
            </a:extLst>
          </p:cNvPr>
          <p:cNvSpPr>
            <a:spLocks noGrp="1"/>
          </p:cNvSpPr>
          <p:nvPr>
            <p:ph type="sldNum" sz="quarter" idx="12"/>
          </p:nvPr>
        </p:nvSpPr>
        <p:spPr/>
        <p:txBody>
          <a:bodyPr/>
          <a:lstStyle/>
          <a:p>
            <a:pPr>
              <a:defRPr/>
            </a:pPr>
            <a:fld id="{3538ABB7-A80F-4BBB-84B8-401363325F43}" type="slidenum">
              <a:rPr lang="en-US" altLang="en-US" smtClean="0"/>
              <a:pPr>
                <a:defRPr/>
              </a:pPr>
              <a:t>6</a:t>
            </a:fld>
            <a:endParaRPr lang="en-US" altLang="en-US"/>
          </a:p>
        </p:txBody>
      </p:sp>
      <p:pic>
        <p:nvPicPr>
          <p:cNvPr id="7" name="Picture 6">
            <a:extLst>
              <a:ext uri="{FF2B5EF4-FFF2-40B4-BE49-F238E27FC236}">
                <a16:creationId xmlns:a16="http://schemas.microsoft.com/office/drawing/2014/main" id="{831B49DC-83B7-47B6-B302-CFE22CE4326E}"/>
              </a:ext>
            </a:extLst>
          </p:cNvPr>
          <p:cNvPicPr>
            <a:picLocks noChangeAspect="1"/>
          </p:cNvPicPr>
          <p:nvPr/>
        </p:nvPicPr>
        <p:blipFill>
          <a:blip r:embed="rId3"/>
          <a:stretch>
            <a:fillRect/>
          </a:stretch>
        </p:blipFill>
        <p:spPr>
          <a:xfrm>
            <a:off x="4034589" y="3215640"/>
            <a:ext cx="4038600" cy="2423160"/>
          </a:xfrm>
          <a:prstGeom prst="rect">
            <a:avLst/>
          </a:prstGeom>
          <a:noFill/>
        </p:spPr>
      </p:pic>
      <p:sp>
        <p:nvSpPr>
          <p:cNvPr id="8" name="TextBox 7">
            <a:extLst>
              <a:ext uri="{FF2B5EF4-FFF2-40B4-BE49-F238E27FC236}">
                <a16:creationId xmlns:a16="http://schemas.microsoft.com/office/drawing/2014/main" id="{8C5B94A8-4FA6-4CAE-A0A8-5488F6F54B7F}"/>
              </a:ext>
            </a:extLst>
          </p:cNvPr>
          <p:cNvSpPr txBox="1"/>
          <p:nvPr/>
        </p:nvSpPr>
        <p:spPr>
          <a:xfrm>
            <a:off x="5001126" y="5868987"/>
            <a:ext cx="1981200" cy="492443"/>
          </a:xfrm>
          <a:prstGeom prst="rect">
            <a:avLst/>
          </a:prstGeom>
          <a:noFill/>
        </p:spPr>
        <p:txBody>
          <a:bodyPr wrap="square" rtlCol="0">
            <a:spAutoFit/>
          </a:bodyPr>
          <a:lstStyle/>
          <a:p>
            <a:r>
              <a:rPr lang="en-US" b="0" dirty="0"/>
              <a:t>RNN vs FFNN</a:t>
            </a:r>
          </a:p>
        </p:txBody>
      </p:sp>
    </p:spTree>
    <p:extLst>
      <p:ext uri="{BB962C8B-B14F-4D97-AF65-F5344CB8AC3E}">
        <p14:creationId xmlns:p14="http://schemas.microsoft.com/office/powerpoint/2010/main" val="6981268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C50751-6D4E-4DDA-B109-2947D75D9082}"/>
              </a:ext>
            </a:extLst>
          </p:cNvPr>
          <p:cNvSpPr>
            <a:spLocks noGrp="1"/>
          </p:cNvSpPr>
          <p:nvPr>
            <p:ph type="title"/>
          </p:nvPr>
        </p:nvSpPr>
        <p:spPr/>
        <p:txBody>
          <a:bodyPr/>
          <a:lstStyle/>
          <a:p>
            <a:r>
              <a:rPr lang="en-US" dirty="0"/>
              <a:t>Reservoir Computing</a:t>
            </a:r>
          </a:p>
        </p:txBody>
      </p:sp>
      <p:sp>
        <p:nvSpPr>
          <p:cNvPr id="3" name="Content Placeholder 2">
            <a:extLst>
              <a:ext uri="{FF2B5EF4-FFF2-40B4-BE49-F238E27FC236}">
                <a16:creationId xmlns:a16="http://schemas.microsoft.com/office/drawing/2014/main" id="{DD11E5D6-C6B1-4ED5-BED2-ACA8C5652C9A}"/>
              </a:ext>
            </a:extLst>
          </p:cNvPr>
          <p:cNvSpPr>
            <a:spLocks noGrp="1"/>
          </p:cNvSpPr>
          <p:nvPr>
            <p:ph idx="1"/>
          </p:nvPr>
        </p:nvSpPr>
        <p:spPr/>
        <p:txBody>
          <a:bodyPr/>
          <a:lstStyle/>
          <a:p>
            <a:r>
              <a:rPr lang="en-US" dirty="0"/>
              <a:t>Neural networks characteristics:</a:t>
            </a:r>
          </a:p>
          <a:p>
            <a:pPr lvl="1"/>
            <a:r>
              <a:rPr lang="en-US" dirty="0"/>
              <a:t>Input signal</a:t>
            </a:r>
          </a:p>
          <a:p>
            <a:pPr lvl="1"/>
            <a:r>
              <a:rPr lang="en-US" dirty="0"/>
              <a:t>Internal network</a:t>
            </a:r>
          </a:p>
          <a:p>
            <a:pPr lvl="1"/>
            <a:r>
              <a:rPr lang="en-US" dirty="0"/>
              <a:t>Readout layer</a:t>
            </a:r>
          </a:p>
          <a:p>
            <a:pPr lvl="1"/>
            <a:r>
              <a:rPr lang="en-US" dirty="0"/>
              <a:t>Activation function</a:t>
            </a:r>
          </a:p>
        </p:txBody>
      </p:sp>
      <p:sp>
        <p:nvSpPr>
          <p:cNvPr id="4" name="Date Placeholder 3">
            <a:extLst>
              <a:ext uri="{FF2B5EF4-FFF2-40B4-BE49-F238E27FC236}">
                <a16:creationId xmlns:a16="http://schemas.microsoft.com/office/drawing/2014/main" id="{A3B97230-BBC0-4395-BBE0-3B862D8EB52A}"/>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2AB8AF58-7E45-4855-BE71-5B9A3F49A69B}"/>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B69A7614-58FE-4309-8467-CBE4D2EE77B5}"/>
              </a:ext>
            </a:extLst>
          </p:cNvPr>
          <p:cNvSpPr>
            <a:spLocks noGrp="1"/>
          </p:cNvSpPr>
          <p:nvPr>
            <p:ph type="sldNum" sz="quarter" idx="12"/>
          </p:nvPr>
        </p:nvSpPr>
        <p:spPr/>
        <p:txBody>
          <a:bodyPr/>
          <a:lstStyle/>
          <a:p>
            <a:pPr>
              <a:defRPr/>
            </a:pPr>
            <a:fld id="{3538ABB7-A80F-4BBB-84B8-401363325F43}" type="slidenum">
              <a:rPr lang="en-US" altLang="en-US" smtClean="0"/>
              <a:pPr>
                <a:defRPr/>
              </a:pPr>
              <a:t>7</a:t>
            </a:fld>
            <a:endParaRPr lang="en-US" altLang="en-US"/>
          </a:p>
        </p:txBody>
      </p:sp>
      <p:pic>
        <p:nvPicPr>
          <p:cNvPr id="8" name="Picture 7" descr="A picture containing outdoor object, laser&#10;&#10;Description automatically generated">
            <a:extLst>
              <a:ext uri="{FF2B5EF4-FFF2-40B4-BE49-F238E27FC236}">
                <a16:creationId xmlns:a16="http://schemas.microsoft.com/office/drawing/2014/main" id="{0B5B861E-3507-4192-9A4B-137C16F4224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0" y="3276600"/>
            <a:ext cx="5016110" cy="2819400"/>
          </a:xfrm>
          <a:prstGeom prst="rect">
            <a:avLst/>
          </a:prstGeom>
        </p:spPr>
      </p:pic>
    </p:spTree>
    <p:extLst>
      <p:ext uri="{BB962C8B-B14F-4D97-AF65-F5344CB8AC3E}">
        <p14:creationId xmlns:p14="http://schemas.microsoft.com/office/powerpoint/2010/main" val="2690799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anim calcmode="lin" valueType="num">
                                      <p:cBhvr>
                                        <p:cTn id="8"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500"/>
                                        <p:tgtEl>
                                          <p:spTgt spid="3">
                                            <p:txEl>
                                              <p:pRg st="2" end="2"/>
                                            </p:txEl>
                                          </p:spTgt>
                                        </p:tgtEl>
                                      </p:cBhvr>
                                    </p:animEffect>
                                    <p:anim calcmode="lin" valueType="num">
                                      <p:cBhvr>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anim calcmode="lin" valueType="num">
                                      <p:cBhvr>
                                        <p:cTn id="2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3"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500"/>
                                        <p:tgtEl>
                                          <p:spTgt spid="3">
                                            <p:txEl>
                                              <p:pRg st="4" end="4"/>
                                            </p:txEl>
                                          </p:spTgt>
                                        </p:tgtEl>
                                      </p:cBhvr>
                                    </p:animEffect>
                                    <p:anim calcmode="lin" valueType="num">
                                      <p:cBhvr>
                                        <p:cTn id="2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7" presetClass="emph" presetSubtype="0" repeatCount="2000" fill="hold" nodeType="clickEffect">
                                  <p:stCondLst>
                                    <p:cond delay="0"/>
                                  </p:stCondLst>
                                  <p:childTnLst>
                                    <p:animClr clrSpc="rgb" dir="cw">
                                      <p:cBhvr override="childStyle">
                                        <p:cTn id="34" dur="250" autoRev="1" fill="remove"/>
                                        <p:tgtEl>
                                          <p:spTgt spid="3">
                                            <p:txEl>
                                              <p:pRg st="4" end="4"/>
                                            </p:txEl>
                                          </p:spTgt>
                                        </p:tgtEl>
                                        <p:attrNameLst>
                                          <p:attrName>style.color</p:attrName>
                                        </p:attrNameLst>
                                      </p:cBhvr>
                                      <p:to>
                                        <a:schemeClr val="bg1"/>
                                      </p:to>
                                    </p:animClr>
                                    <p:animClr clrSpc="rgb" dir="cw">
                                      <p:cBhvr>
                                        <p:cTn id="35" dur="250" autoRev="1" fill="remove"/>
                                        <p:tgtEl>
                                          <p:spTgt spid="3">
                                            <p:txEl>
                                              <p:pRg st="4" end="4"/>
                                            </p:txEl>
                                          </p:spTgt>
                                        </p:tgtEl>
                                        <p:attrNameLst>
                                          <p:attrName>fillcolor</p:attrName>
                                        </p:attrNameLst>
                                      </p:cBhvr>
                                      <p:to>
                                        <a:schemeClr val="bg1"/>
                                      </p:to>
                                    </p:animClr>
                                    <p:set>
                                      <p:cBhvr>
                                        <p:cTn id="36" dur="250" autoRev="1" fill="remove"/>
                                        <p:tgtEl>
                                          <p:spTgt spid="3">
                                            <p:txEl>
                                              <p:pRg st="4" end="4"/>
                                            </p:txEl>
                                          </p:spTgt>
                                        </p:tgtEl>
                                        <p:attrNameLst>
                                          <p:attrName>fill.type</p:attrName>
                                        </p:attrNameLst>
                                      </p:cBhvr>
                                      <p:to>
                                        <p:strVal val="solid"/>
                                      </p:to>
                                    </p:set>
                                    <p:set>
                                      <p:cBhvr>
                                        <p:cTn id="37" dur="250" autoRev="1" fill="remove"/>
                                        <p:tgtEl>
                                          <p:spTgt spid="3">
                                            <p:txEl>
                                              <p:pRg st="4" end="4"/>
                                            </p:txEl>
                                          </p:spTgt>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924F2-134A-471D-9D53-E09EBC9537AB}"/>
              </a:ext>
            </a:extLst>
          </p:cNvPr>
          <p:cNvSpPr>
            <a:spLocks noGrp="1"/>
          </p:cNvSpPr>
          <p:nvPr>
            <p:ph type="title"/>
          </p:nvPr>
        </p:nvSpPr>
        <p:spPr/>
        <p:txBody>
          <a:bodyPr/>
          <a:lstStyle/>
          <a:p>
            <a:r>
              <a:rPr lang="en-US" dirty="0"/>
              <a:t>Reservoir Computing</a:t>
            </a:r>
          </a:p>
        </p:txBody>
      </p:sp>
      <p:sp>
        <p:nvSpPr>
          <p:cNvPr id="4" name="Date Placeholder 3">
            <a:extLst>
              <a:ext uri="{FF2B5EF4-FFF2-40B4-BE49-F238E27FC236}">
                <a16:creationId xmlns:a16="http://schemas.microsoft.com/office/drawing/2014/main" id="{46F4158F-E62B-4C2F-A91D-98D78D57B1DC}"/>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420E3EB4-3027-4B4D-8EE6-158EB47EA58B}"/>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43891B8B-9D91-4497-A0B3-8D1541B19A32}"/>
              </a:ext>
            </a:extLst>
          </p:cNvPr>
          <p:cNvSpPr>
            <a:spLocks noGrp="1"/>
          </p:cNvSpPr>
          <p:nvPr>
            <p:ph type="sldNum" sz="quarter" idx="12"/>
          </p:nvPr>
        </p:nvSpPr>
        <p:spPr/>
        <p:txBody>
          <a:bodyPr/>
          <a:lstStyle/>
          <a:p>
            <a:pPr>
              <a:defRPr/>
            </a:pPr>
            <a:fld id="{3538ABB7-A80F-4BBB-84B8-401363325F43}" type="slidenum">
              <a:rPr lang="en-US" altLang="en-US" smtClean="0"/>
              <a:pPr>
                <a:defRPr/>
              </a:pPr>
              <a:t>8</a:t>
            </a:fld>
            <a:endParaRPr lang="en-US" altLang="en-US"/>
          </a:p>
        </p:txBody>
      </p:sp>
      <p:pic>
        <p:nvPicPr>
          <p:cNvPr id="8" name="Picture 7" descr="Diagram&#10;&#10;Description automatically generated">
            <a:extLst>
              <a:ext uri="{FF2B5EF4-FFF2-40B4-BE49-F238E27FC236}">
                <a16:creationId xmlns:a16="http://schemas.microsoft.com/office/drawing/2014/main" id="{84148270-9AB6-4482-82AB-16C064D94E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299868"/>
            <a:ext cx="4581962" cy="4944063"/>
          </a:xfrm>
          <a:prstGeom prst="rect">
            <a:avLst/>
          </a:prstGeom>
        </p:spPr>
      </p:pic>
    </p:spTree>
    <p:extLst>
      <p:ext uri="{BB962C8B-B14F-4D97-AF65-F5344CB8AC3E}">
        <p14:creationId xmlns:p14="http://schemas.microsoft.com/office/powerpoint/2010/main" val="34944291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2C1415-AE6E-4272-8DE0-9D3FFDDBB5E1}"/>
              </a:ext>
            </a:extLst>
          </p:cNvPr>
          <p:cNvSpPr>
            <a:spLocks noGrp="1"/>
          </p:cNvSpPr>
          <p:nvPr>
            <p:ph type="title"/>
          </p:nvPr>
        </p:nvSpPr>
        <p:spPr/>
        <p:txBody>
          <a:bodyPr/>
          <a:lstStyle/>
          <a:p>
            <a:r>
              <a:rPr lang="en-US" dirty="0"/>
              <a:t>Echo State Networks (ESN)</a:t>
            </a:r>
          </a:p>
        </p:txBody>
      </p:sp>
      <mc:AlternateContent xmlns:mc="http://schemas.openxmlformats.org/markup-compatibility/2006" xmlns:a14="http://schemas.microsoft.com/office/drawing/2010/main">
        <mc:Choice Requires="a14">
          <p:sp>
            <p:nvSpPr>
              <p:cNvPr id="3" name="Content Placeholder 2">
                <a:extLst>
                  <a:ext uri="{FF2B5EF4-FFF2-40B4-BE49-F238E27FC236}">
                    <a16:creationId xmlns:a16="http://schemas.microsoft.com/office/drawing/2014/main" id="{05C04B60-F622-42F3-A23F-7EE4AD0A565F}"/>
                  </a:ext>
                </a:extLst>
              </p:cNvPr>
              <p:cNvSpPr>
                <a:spLocks noGrp="1"/>
              </p:cNvSpPr>
              <p:nvPr>
                <p:ph idx="1"/>
              </p:nvPr>
            </p:nvSpPr>
            <p:spPr/>
            <p:txBody>
              <a:bodyPr/>
              <a:lstStyle/>
              <a:p>
                <a:r>
                  <a:rPr lang="en-US" dirty="0"/>
                  <a:t>Part of RNN family</a:t>
                </a:r>
              </a:p>
              <a:p>
                <a:r>
                  <a:rPr lang="en-US" dirty="0"/>
                  <a:t>Wolfgang Maass and Jaeger [3]</a:t>
                </a:r>
              </a:p>
              <a:p>
                <a:r>
                  <a:rPr lang="en-US" dirty="0"/>
                  <a:t>Used for:</a:t>
                </a:r>
              </a:p>
              <a:p>
                <a:pPr lvl="1"/>
                <a:r>
                  <a:rPr lang="en-US" dirty="0"/>
                  <a:t>Classification</a:t>
                </a:r>
              </a:p>
              <a:p>
                <a:pPr lvl="1"/>
                <a:r>
                  <a:rPr lang="en-US" dirty="0"/>
                  <a:t>Regression</a:t>
                </a:r>
              </a:p>
              <a:p>
                <a:r>
                  <a:rPr lang="en-US" dirty="0"/>
                  <a:t>Temporal learning algorithms</a:t>
                </a:r>
              </a:p>
              <a:p>
                <a:endParaRPr lang="en-US" dirty="0"/>
              </a:p>
              <a:p>
                <a:pPr marL="0" indent="0" algn="ctr">
                  <a:buNone/>
                </a:pPr>
                <a14:m>
                  <m:oMath xmlns:m="http://schemas.openxmlformats.org/officeDocument/2006/math">
                    <m:r>
                      <a:rPr lang="en-US" sz="2400" i="1" smtClean="0">
                        <a:effectLst/>
                        <a:latin typeface="Cambria Math" panose="02040503050406030204" pitchFamily="18" charset="0"/>
                        <a:ea typeface="SimSun" panose="02010600030101010101" pitchFamily="2" charset="-122"/>
                      </a:rPr>
                      <m:t>𝐸</m:t>
                    </m:r>
                    <m:d>
                      <m:dPr>
                        <m:ctrlPr>
                          <a:rPr lang="en-US" sz="2400" i="1">
                            <a:effectLst/>
                            <a:latin typeface="Cambria Math" panose="02040503050406030204" pitchFamily="18" charset="0"/>
                            <a:ea typeface="SimSun" panose="02010600030101010101" pitchFamily="2" charset="-122"/>
                          </a:rPr>
                        </m:ctrlPr>
                      </m:dPr>
                      <m:e>
                        <m:r>
                          <a:rPr lang="en-US" sz="2400" i="1">
                            <a:effectLst/>
                            <a:latin typeface="Cambria Math" panose="02040503050406030204" pitchFamily="18" charset="0"/>
                            <a:ea typeface="SimSun" panose="02010600030101010101" pitchFamily="2" charset="-122"/>
                          </a:rPr>
                          <m:t>𝑦</m:t>
                        </m:r>
                        <m:r>
                          <a:rPr lang="en-US" sz="2400" i="1">
                            <a:effectLst/>
                            <a:latin typeface="Cambria Math" panose="02040503050406030204" pitchFamily="18" charset="0"/>
                            <a:ea typeface="SimSun" panose="02010600030101010101" pitchFamily="2" charset="-122"/>
                          </a:rPr>
                          <m:t>,</m:t>
                        </m:r>
                        <m:sSup>
                          <m:sSupPr>
                            <m:ctrlPr>
                              <a:rPr lang="en-US" sz="2400" i="1">
                                <a:effectLst/>
                                <a:latin typeface="Cambria Math" panose="02040503050406030204" pitchFamily="18" charset="0"/>
                                <a:ea typeface="SimSun" panose="02010600030101010101" pitchFamily="2" charset="-122"/>
                              </a:rPr>
                            </m:ctrlPr>
                          </m:sSupPr>
                          <m:e>
                            <m:r>
                              <a:rPr lang="en-US" sz="2400" i="1">
                                <a:effectLst/>
                                <a:latin typeface="Cambria Math" panose="02040503050406030204" pitchFamily="18" charset="0"/>
                                <a:ea typeface="SimSun" panose="02010600030101010101" pitchFamily="2" charset="-122"/>
                              </a:rPr>
                              <m:t>𝑦</m:t>
                            </m:r>
                          </m:e>
                          <m:sup>
                            <m:r>
                              <a:rPr lang="en-US" sz="2400" i="1">
                                <a:effectLst/>
                                <a:latin typeface="Cambria Math" panose="02040503050406030204" pitchFamily="18" charset="0"/>
                                <a:ea typeface="SimSun" panose="02010600030101010101" pitchFamily="2" charset="-122"/>
                              </a:rPr>
                              <m:t>𝑡𝑟𝑔</m:t>
                            </m:r>
                          </m:sup>
                        </m:sSup>
                      </m:e>
                    </m:d>
                    <m:r>
                      <a:rPr lang="en-US" sz="2400" i="1">
                        <a:effectLst/>
                        <a:latin typeface="Cambria Math" panose="02040503050406030204" pitchFamily="18" charset="0"/>
                        <a:ea typeface="SimSun" panose="02010600030101010101" pitchFamily="2" charset="-122"/>
                      </a:rPr>
                      <m:t>= </m:t>
                    </m:r>
                    <m:f>
                      <m:fPr>
                        <m:ctrlPr>
                          <a:rPr lang="en-US" sz="2400" i="1">
                            <a:effectLst/>
                            <a:latin typeface="Cambria Math" panose="02040503050406030204" pitchFamily="18" charset="0"/>
                            <a:ea typeface="SimSun" panose="02010600030101010101" pitchFamily="2" charset="-122"/>
                          </a:rPr>
                        </m:ctrlPr>
                      </m:fPr>
                      <m:num>
                        <m:r>
                          <a:rPr lang="en-US" sz="2400" i="1">
                            <a:effectLst/>
                            <a:latin typeface="Cambria Math" panose="02040503050406030204" pitchFamily="18" charset="0"/>
                            <a:ea typeface="SimSun" panose="02010600030101010101" pitchFamily="2" charset="-122"/>
                          </a:rPr>
                          <m:t>1</m:t>
                        </m:r>
                      </m:num>
                      <m:den>
                        <m:sSub>
                          <m:sSubPr>
                            <m:ctrlPr>
                              <a:rPr lang="en-US" sz="2400" i="1">
                                <a:effectLst/>
                                <a:latin typeface="Cambria Math" panose="02040503050406030204" pitchFamily="18" charset="0"/>
                                <a:ea typeface="SimSun" panose="02010600030101010101" pitchFamily="2" charset="-122"/>
                              </a:rPr>
                            </m:ctrlPr>
                          </m:sSubPr>
                          <m:e>
                            <m:r>
                              <a:rPr lang="en-US" sz="2400" i="1">
                                <a:effectLst/>
                                <a:latin typeface="Cambria Math" panose="02040503050406030204" pitchFamily="18" charset="0"/>
                                <a:ea typeface="SimSun" panose="02010600030101010101" pitchFamily="2" charset="-122"/>
                              </a:rPr>
                              <m:t>𝑁</m:t>
                            </m:r>
                          </m:e>
                          <m:sub>
                            <m:r>
                              <a:rPr lang="en-US" sz="2400" i="1">
                                <a:effectLst/>
                                <a:latin typeface="Cambria Math" panose="02040503050406030204" pitchFamily="18" charset="0"/>
                                <a:ea typeface="SimSun" panose="02010600030101010101" pitchFamily="2" charset="-122"/>
                              </a:rPr>
                              <m:t>𝑦</m:t>
                            </m:r>
                          </m:sub>
                        </m:sSub>
                      </m:den>
                    </m:f>
                    <m:nary>
                      <m:naryPr>
                        <m:chr m:val="∑"/>
                        <m:limLoc m:val="undOvr"/>
                        <m:ctrlPr>
                          <a:rPr lang="en-US" sz="2400" i="1">
                            <a:effectLst/>
                            <a:latin typeface="Cambria Math" panose="02040503050406030204" pitchFamily="18" charset="0"/>
                            <a:ea typeface="SimSun" panose="02010600030101010101" pitchFamily="2" charset="-122"/>
                          </a:rPr>
                        </m:ctrlPr>
                      </m:naryPr>
                      <m:sub>
                        <m:r>
                          <a:rPr lang="en-US" sz="2400" i="1">
                            <a:effectLst/>
                            <a:latin typeface="Cambria Math" panose="02040503050406030204" pitchFamily="18" charset="0"/>
                            <a:ea typeface="SimSun" panose="02010600030101010101" pitchFamily="2" charset="-122"/>
                          </a:rPr>
                          <m:t>𝑖</m:t>
                        </m:r>
                        <m:r>
                          <a:rPr lang="en-US" sz="2400" i="1">
                            <a:effectLst/>
                            <a:latin typeface="Cambria Math" panose="02040503050406030204" pitchFamily="18" charset="0"/>
                            <a:ea typeface="SimSun" panose="02010600030101010101" pitchFamily="2" charset="-122"/>
                          </a:rPr>
                          <m:t>=1</m:t>
                        </m:r>
                      </m:sub>
                      <m:sup>
                        <m:sSub>
                          <m:sSubPr>
                            <m:ctrlPr>
                              <a:rPr lang="en-US" sz="2400" i="1">
                                <a:effectLst/>
                                <a:latin typeface="Cambria Math" panose="02040503050406030204" pitchFamily="18" charset="0"/>
                                <a:ea typeface="SimSun" panose="02010600030101010101" pitchFamily="2" charset="-122"/>
                              </a:rPr>
                            </m:ctrlPr>
                          </m:sSubPr>
                          <m:e>
                            <m:r>
                              <a:rPr lang="en-US" sz="2400" i="1">
                                <a:effectLst/>
                                <a:latin typeface="Cambria Math" panose="02040503050406030204" pitchFamily="18" charset="0"/>
                                <a:ea typeface="SimSun" panose="02010600030101010101" pitchFamily="2" charset="-122"/>
                              </a:rPr>
                              <m:t>𝑁</m:t>
                            </m:r>
                          </m:e>
                          <m:sub>
                            <m:r>
                              <a:rPr lang="en-US" sz="2400" i="1">
                                <a:effectLst/>
                                <a:latin typeface="Cambria Math" panose="02040503050406030204" pitchFamily="18" charset="0"/>
                                <a:ea typeface="SimSun" panose="02010600030101010101" pitchFamily="2" charset="-122"/>
                              </a:rPr>
                              <m:t>𝑦</m:t>
                            </m:r>
                          </m:sub>
                        </m:sSub>
                      </m:sup>
                      <m:e>
                        <m:rad>
                          <m:radPr>
                            <m:degHide m:val="on"/>
                            <m:ctrlPr>
                              <a:rPr lang="en-US" sz="2400" i="1">
                                <a:effectLst/>
                                <a:latin typeface="Cambria Math" panose="02040503050406030204" pitchFamily="18" charset="0"/>
                                <a:ea typeface="SimSun" panose="02010600030101010101" pitchFamily="2" charset="-122"/>
                              </a:rPr>
                            </m:ctrlPr>
                          </m:radPr>
                          <m:deg/>
                          <m:e>
                            <m:f>
                              <m:fPr>
                                <m:ctrlPr>
                                  <a:rPr lang="en-US" sz="2400" i="1">
                                    <a:effectLst/>
                                    <a:latin typeface="Cambria Math" panose="02040503050406030204" pitchFamily="18" charset="0"/>
                                    <a:ea typeface="SimSun" panose="02010600030101010101" pitchFamily="2" charset="-122"/>
                                  </a:rPr>
                                </m:ctrlPr>
                              </m:fPr>
                              <m:num>
                                <m:r>
                                  <a:rPr lang="en-US" sz="2400" i="1">
                                    <a:effectLst/>
                                    <a:latin typeface="Cambria Math" panose="02040503050406030204" pitchFamily="18" charset="0"/>
                                    <a:ea typeface="SimSun" panose="02010600030101010101" pitchFamily="2" charset="-122"/>
                                  </a:rPr>
                                  <m:t>1</m:t>
                                </m:r>
                              </m:num>
                              <m:den>
                                <m:r>
                                  <a:rPr lang="en-US" sz="2400" i="1">
                                    <a:effectLst/>
                                    <a:latin typeface="Cambria Math" panose="02040503050406030204" pitchFamily="18" charset="0"/>
                                    <a:ea typeface="SimSun" panose="02010600030101010101" pitchFamily="2" charset="-122"/>
                                  </a:rPr>
                                  <m:t>𝑇</m:t>
                                </m:r>
                              </m:den>
                            </m:f>
                            <m:nary>
                              <m:naryPr>
                                <m:chr m:val="∑"/>
                                <m:limLoc m:val="undOvr"/>
                                <m:ctrlPr>
                                  <a:rPr lang="en-US" sz="2400" i="1">
                                    <a:effectLst/>
                                    <a:latin typeface="Cambria Math" panose="02040503050406030204" pitchFamily="18" charset="0"/>
                                    <a:ea typeface="SimSun" panose="02010600030101010101" pitchFamily="2" charset="-122"/>
                                  </a:rPr>
                                </m:ctrlPr>
                              </m:naryPr>
                              <m:sub>
                                <m:r>
                                  <a:rPr lang="en-US" sz="2400" i="1">
                                    <a:effectLst/>
                                    <a:latin typeface="Cambria Math" panose="02040503050406030204" pitchFamily="18" charset="0"/>
                                    <a:ea typeface="SimSun" panose="02010600030101010101" pitchFamily="2" charset="-122"/>
                                  </a:rPr>
                                  <m:t>𝑛</m:t>
                                </m:r>
                                <m:r>
                                  <a:rPr lang="en-US" sz="2400" i="1">
                                    <a:effectLst/>
                                    <a:latin typeface="Cambria Math" panose="02040503050406030204" pitchFamily="18" charset="0"/>
                                    <a:ea typeface="SimSun" panose="02010600030101010101" pitchFamily="2" charset="-122"/>
                                  </a:rPr>
                                  <m:t>=1</m:t>
                                </m:r>
                              </m:sub>
                              <m:sup>
                                <m:r>
                                  <a:rPr lang="en-US" sz="2400" i="1">
                                    <a:effectLst/>
                                    <a:latin typeface="Cambria Math" panose="02040503050406030204" pitchFamily="18" charset="0"/>
                                    <a:ea typeface="SimSun" panose="02010600030101010101" pitchFamily="2" charset="-122"/>
                                  </a:rPr>
                                  <m:t>𝑇</m:t>
                                </m:r>
                              </m:sup>
                              <m:e>
                                <m:sSup>
                                  <m:sSupPr>
                                    <m:ctrlPr>
                                      <a:rPr lang="en-US" sz="2400" i="1">
                                        <a:effectLst/>
                                        <a:latin typeface="Cambria Math" panose="02040503050406030204" pitchFamily="18" charset="0"/>
                                        <a:ea typeface="SimSun" panose="02010600030101010101" pitchFamily="2" charset="-122"/>
                                      </a:rPr>
                                    </m:ctrlPr>
                                  </m:sSupPr>
                                  <m:e>
                                    <m:r>
                                      <a:rPr lang="en-US" sz="2400" i="1">
                                        <a:effectLst/>
                                        <a:latin typeface="Cambria Math" panose="02040503050406030204" pitchFamily="18" charset="0"/>
                                        <a:ea typeface="SimSun" panose="02010600030101010101" pitchFamily="2" charset="-122"/>
                                      </a:rPr>
                                      <m:t>(</m:t>
                                    </m:r>
                                    <m:sSub>
                                      <m:sSubPr>
                                        <m:ctrlPr>
                                          <a:rPr lang="en-US" sz="2400" i="1">
                                            <a:effectLst/>
                                            <a:latin typeface="Cambria Math" panose="02040503050406030204" pitchFamily="18" charset="0"/>
                                            <a:ea typeface="SimSun" panose="02010600030101010101" pitchFamily="2" charset="-122"/>
                                          </a:rPr>
                                        </m:ctrlPr>
                                      </m:sSubPr>
                                      <m:e>
                                        <m:r>
                                          <a:rPr lang="en-US" sz="2400" i="1">
                                            <a:effectLst/>
                                            <a:latin typeface="Cambria Math" panose="02040503050406030204" pitchFamily="18" charset="0"/>
                                            <a:ea typeface="SimSun" panose="02010600030101010101" pitchFamily="2" charset="-122"/>
                                          </a:rPr>
                                          <m:t>𝑦</m:t>
                                        </m:r>
                                      </m:e>
                                      <m:sub>
                                        <m:r>
                                          <a:rPr lang="en-US" sz="2400" i="1">
                                            <a:effectLst/>
                                            <a:latin typeface="Cambria Math" panose="02040503050406030204" pitchFamily="18" charset="0"/>
                                            <a:ea typeface="SimSun" panose="02010600030101010101" pitchFamily="2" charset="-122"/>
                                          </a:rPr>
                                          <m:t>𝑖</m:t>
                                        </m:r>
                                      </m:sub>
                                    </m:sSub>
                                    <m:d>
                                      <m:dPr>
                                        <m:ctrlPr>
                                          <a:rPr lang="en-US" sz="2400" i="1">
                                            <a:effectLst/>
                                            <a:latin typeface="Cambria Math" panose="02040503050406030204" pitchFamily="18" charset="0"/>
                                            <a:ea typeface="SimSun" panose="02010600030101010101" pitchFamily="2" charset="-122"/>
                                          </a:rPr>
                                        </m:ctrlPr>
                                      </m:dPr>
                                      <m:e>
                                        <m:r>
                                          <a:rPr lang="en-US" sz="2400" i="1">
                                            <a:effectLst/>
                                            <a:latin typeface="Cambria Math" panose="02040503050406030204" pitchFamily="18" charset="0"/>
                                            <a:ea typeface="SimSun" panose="02010600030101010101" pitchFamily="2" charset="-122"/>
                                          </a:rPr>
                                          <m:t>𝑛</m:t>
                                        </m:r>
                                      </m:e>
                                    </m:d>
                                    <m:r>
                                      <a:rPr lang="en-US" sz="2400" i="1">
                                        <a:effectLst/>
                                        <a:latin typeface="Cambria Math" panose="02040503050406030204" pitchFamily="18" charset="0"/>
                                        <a:ea typeface="SimSun" panose="02010600030101010101" pitchFamily="2" charset="-122"/>
                                      </a:rPr>
                                      <m:t>− </m:t>
                                    </m:r>
                                    <m:sSubSup>
                                      <m:sSubSupPr>
                                        <m:ctrlPr>
                                          <a:rPr lang="en-US" sz="2400" i="1">
                                            <a:effectLst/>
                                            <a:latin typeface="Cambria Math" panose="02040503050406030204" pitchFamily="18" charset="0"/>
                                            <a:ea typeface="SimSun" panose="02010600030101010101" pitchFamily="2" charset="-122"/>
                                          </a:rPr>
                                        </m:ctrlPr>
                                      </m:sSubSupPr>
                                      <m:e>
                                        <m:r>
                                          <a:rPr lang="en-US" sz="2400" i="1">
                                            <a:effectLst/>
                                            <a:latin typeface="Cambria Math" panose="02040503050406030204" pitchFamily="18" charset="0"/>
                                            <a:ea typeface="SimSun" panose="02010600030101010101" pitchFamily="2" charset="-122"/>
                                          </a:rPr>
                                          <m:t>𝑦</m:t>
                                        </m:r>
                                      </m:e>
                                      <m:sub>
                                        <m:r>
                                          <a:rPr lang="en-US" sz="2400" i="1">
                                            <a:effectLst/>
                                            <a:latin typeface="Cambria Math" panose="02040503050406030204" pitchFamily="18" charset="0"/>
                                            <a:ea typeface="SimSun" panose="02010600030101010101" pitchFamily="2" charset="-122"/>
                                          </a:rPr>
                                          <m:t>𝑖</m:t>
                                        </m:r>
                                      </m:sub>
                                      <m:sup>
                                        <m:r>
                                          <a:rPr lang="en-US" sz="2400" i="1">
                                            <a:effectLst/>
                                            <a:latin typeface="Cambria Math" panose="02040503050406030204" pitchFamily="18" charset="0"/>
                                            <a:ea typeface="SimSun" panose="02010600030101010101" pitchFamily="2" charset="-122"/>
                                          </a:rPr>
                                          <m:t>𝑡𝑟𝑔</m:t>
                                        </m:r>
                                      </m:sup>
                                    </m:sSubSup>
                                    <m:r>
                                      <a:rPr lang="en-US" sz="2400" i="1">
                                        <a:effectLst/>
                                        <a:latin typeface="Cambria Math" panose="02040503050406030204" pitchFamily="18" charset="0"/>
                                        <a:ea typeface="SimSun" panose="02010600030101010101" pitchFamily="2" charset="-122"/>
                                      </a:rPr>
                                      <m:t>(</m:t>
                                    </m:r>
                                    <m:r>
                                      <a:rPr lang="en-US" sz="2400" i="1">
                                        <a:effectLst/>
                                        <a:latin typeface="Cambria Math" panose="02040503050406030204" pitchFamily="18" charset="0"/>
                                        <a:ea typeface="SimSun" panose="02010600030101010101" pitchFamily="2" charset="-122"/>
                                      </a:rPr>
                                      <m:t>𝑛</m:t>
                                    </m:r>
                                    <m:r>
                                      <a:rPr lang="en-US" sz="2400" i="1">
                                        <a:effectLst/>
                                        <a:latin typeface="Cambria Math" panose="02040503050406030204" pitchFamily="18" charset="0"/>
                                        <a:ea typeface="SimSun" panose="02010600030101010101" pitchFamily="2" charset="-122"/>
                                      </a:rPr>
                                      <m:t>))</m:t>
                                    </m:r>
                                  </m:e>
                                  <m:sup>
                                    <m:r>
                                      <a:rPr lang="en-US" sz="2400" i="1">
                                        <a:effectLst/>
                                        <a:latin typeface="Cambria Math" panose="02040503050406030204" pitchFamily="18" charset="0"/>
                                        <a:ea typeface="SimSun" panose="02010600030101010101" pitchFamily="2" charset="-122"/>
                                      </a:rPr>
                                      <m:t>2</m:t>
                                    </m:r>
                                  </m:sup>
                                </m:sSup>
                              </m:e>
                            </m:nary>
                          </m:e>
                        </m:rad>
                      </m:e>
                    </m:nary>
                  </m:oMath>
                </a14:m>
                <a:r>
                  <a:rPr lang="en-US" sz="2400" dirty="0">
                    <a:effectLst/>
                    <a:latin typeface="Times New Roman" panose="02020603050405020304" pitchFamily="18" charset="0"/>
                    <a:ea typeface="SimSun" panose="02010600030101010101" pitchFamily="2" charset="-122"/>
                  </a:rPr>
                  <a:t>  </a:t>
                </a:r>
                <a:endParaRPr lang="en-US" sz="2400" dirty="0"/>
              </a:p>
            </p:txBody>
          </p:sp>
        </mc:Choice>
        <mc:Fallback xmlns="">
          <p:sp>
            <p:nvSpPr>
              <p:cNvPr id="3" name="Content Placeholder 2">
                <a:extLst>
                  <a:ext uri="{FF2B5EF4-FFF2-40B4-BE49-F238E27FC236}">
                    <a16:creationId xmlns:a16="http://schemas.microsoft.com/office/drawing/2014/main" id="{05C04B60-F622-42F3-A23F-7EE4AD0A565F}"/>
                  </a:ext>
                </a:extLst>
              </p:cNvPr>
              <p:cNvSpPr>
                <a:spLocks noGrp="1" noRot="1" noChangeAspect="1" noMove="1" noResize="1" noEditPoints="1" noAdjustHandles="1" noChangeArrowheads="1" noChangeShapeType="1" noTextEdit="1"/>
              </p:cNvSpPr>
              <p:nvPr>
                <p:ph idx="1"/>
              </p:nvPr>
            </p:nvSpPr>
            <p:spPr>
              <a:blipFill>
                <a:blip r:embed="rId3"/>
                <a:stretch>
                  <a:fillRect l="-1559" t="-1529"/>
                </a:stretch>
              </a:blipFill>
            </p:spPr>
            <p:txBody>
              <a:bodyPr/>
              <a:lstStyle/>
              <a:p>
                <a:r>
                  <a:rPr lang="en-US">
                    <a:noFill/>
                  </a:rPr>
                  <a:t> </a:t>
                </a:r>
              </a:p>
            </p:txBody>
          </p:sp>
        </mc:Fallback>
      </mc:AlternateContent>
      <p:sp>
        <p:nvSpPr>
          <p:cNvPr id="4" name="Date Placeholder 3">
            <a:extLst>
              <a:ext uri="{FF2B5EF4-FFF2-40B4-BE49-F238E27FC236}">
                <a16:creationId xmlns:a16="http://schemas.microsoft.com/office/drawing/2014/main" id="{353755B0-3416-42DA-882F-65434AEE6EBE}"/>
              </a:ext>
            </a:extLst>
          </p:cNvPr>
          <p:cNvSpPr>
            <a:spLocks noGrp="1"/>
          </p:cNvSpPr>
          <p:nvPr>
            <p:ph type="dt" sz="half" idx="10"/>
          </p:nvPr>
        </p:nvSpPr>
        <p:spPr/>
        <p:txBody>
          <a:bodyPr/>
          <a:lstStyle/>
          <a:p>
            <a:pPr>
              <a:defRPr/>
            </a:pPr>
            <a:fld id="{335501EC-67AB-40C7-90B7-8506D9747050}" type="datetime1">
              <a:rPr lang="en-US" smtClean="0"/>
              <a:pPr>
                <a:defRPr/>
              </a:pPr>
              <a:t>11/4/2021</a:t>
            </a:fld>
            <a:endParaRPr lang="en-US" dirty="0"/>
          </a:p>
        </p:txBody>
      </p:sp>
      <p:sp>
        <p:nvSpPr>
          <p:cNvPr id="5" name="Footer Placeholder 4">
            <a:extLst>
              <a:ext uri="{FF2B5EF4-FFF2-40B4-BE49-F238E27FC236}">
                <a16:creationId xmlns:a16="http://schemas.microsoft.com/office/drawing/2014/main" id="{B33AF649-0DE4-4069-A9FF-BAD3548C2A7D}"/>
              </a:ext>
            </a:extLst>
          </p:cNvPr>
          <p:cNvSpPr>
            <a:spLocks noGrp="1"/>
          </p:cNvSpPr>
          <p:nvPr>
            <p:ph type="ftr" sz="quarter" idx="11"/>
          </p:nvPr>
        </p:nvSpPr>
        <p:spPr/>
        <p:txBody>
          <a:bodyPr/>
          <a:lstStyle/>
          <a:p>
            <a:pPr algn="ctr" eaLnBrk="1" hangingPunct="1">
              <a:spcBef>
                <a:spcPct val="0"/>
              </a:spcBef>
              <a:buFontTx/>
              <a:buNone/>
            </a:pPr>
            <a:r>
              <a:rPr lang="en-US" altLang="en-US" sz="1200" b="0" dirty="0">
                <a:solidFill>
                  <a:srgbClr val="700000"/>
                </a:solidFill>
              </a:rPr>
              <a:t>2021 RoEduNet Conference: Networking in Education and Research</a:t>
            </a:r>
          </a:p>
        </p:txBody>
      </p:sp>
      <p:sp>
        <p:nvSpPr>
          <p:cNvPr id="6" name="Slide Number Placeholder 5">
            <a:extLst>
              <a:ext uri="{FF2B5EF4-FFF2-40B4-BE49-F238E27FC236}">
                <a16:creationId xmlns:a16="http://schemas.microsoft.com/office/drawing/2014/main" id="{93485317-1E05-488E-B1D8-588B7AD40406}"/>
              </a:ext>
            </a:extLst>
          </p:cNvPr>
          <p:cNvSpPr>
            <a:spLocks noGrp="1"/>
          </p:cNvSpPr>
          <p:nvPr>
            <p:ph type="sldNum" sz="quarter" idx="12"/>
          </p:nvPr>
        </p:nvSpPr>
        <p:spPr/>
        <p:txBody>
          <a:bodyPr/>
          <a:lstStyle/>
          <a:p>
            <a:pPr>
              <a:defRPr/>
            </a:pPr>
            <a:fld id="{3538ABB7-A80F-4BBB-84B8-401363325F43}" type="slidenum">
              <a:rPr lang="en-US" altLang="en-US" smtClean="0"/>
              <a:pPr>
                <a:defRPr/>
              </a:pPr>
              <a:t>9</a:t>
            </a:fld>
            <a:endParaRPr lang="en-US" altLang="en-US"/>
          </a:p>
        </p:txBody>
      </p:sp>
    </p:spTree>
    <p:extLst>
      <p:ext uri="{BB962C8B-B14F-4D97-AF65-F5344CB8AC3E}">
        <p14:creationId xmlns:p14="http://schemas.microsoft.com/office/powerpoint/2010/main" val="378276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500"/>
                                        <p:tgtEl>
                                          <p:spTgt spid="3">
                                            <p:txEl>
                                              <p:pRg st="3" end="3"/>
                                            </p:txEl>
                                          </p:spTgt>
                                        </p:tgtEl>
                                      </p:cBhvr>
                                    </p:animEffect>
                                    <p:anim calcmode="lin" valueType="num">
                                      <p:cBhvr>
                                        <p:cTn id="8"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anim calcmode="lin" valueType="num">
                                      <p:cBhvr>
                                        <p:cTn id="1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5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6841</TotalTime>
  <Words>3837</Words>
  <Application>Microsoft Office PowerPoint</Application>
  <PresentationFormat>On-screen Show (4:3)</PresentationFormat>
  <Paragraphs>656</Paragraphs>
  <Slides>30</Slides>
  <Notes>29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Cambria Math</vt:lpstr>
      <vt:lpstr>Times New Roman</vt:lpstr>
      <vt:lpstr>Office Theme</vt:lpstr>
      <vt:lpstr>  Overview of Echo State Networks using Different Reservoirs and Activation Functions </vt:lpstr>
      <vt:lpstr>Agenda</vt:lpstr>
      <vt:lpstr>Introduction</vt:lpstr>
      <vt:lpstr>Introduction</vt:lpstr>
      <vt:lpstr>Introduction</vt:lpstr>
      <vt:lpstr>Reservoir Computing</vt:lpstr>
      <vt:lpstr>Reservoir Computing</vt:lpstr>
      <vt:lpstr>Reservoir Computing</vt:lpstr>
      <vt:lpstr>Echo State Networks (ESN)</vt:lpstr>
      <vt:lpstr>Echo State Networks (ESN)</vt:lpstr>
      <vt:lpstr>Echo State Networks</vt:lpstr>
      <vt:lpstr>ESN – Reservoir networks</vt:lpstr>
      <vt:lpstr>Sparse Orthogonal Matrix</vt:lpstr>
      <vt:lpstr>ESN – Reservoir networks</vt:lpstr>
      <vt:lpstr>ESN – Reservoir networks</vt:lpstr>
      <vt:lpstr>ESN – Readout models</vt:lpstr>
      <vt:lpstr>ESN – Readout models</vt:lpstr>
      <vt:lpstr>Experiments and Results</vt:lpstr>
      <vt:lpstr>Experiments and Results</vt:lpstr>
      <vt:lpstr>Experiments and Results</vt:lpstr>
      <vt:lpstr>Experiments and Results</vt:lpstr>
      <vt:lpstr>Experiments and Results</vt:lpstr>
      <vt:lpstr>Experiments and Results</vt:lpstr>
      <vt:lpstr>Experiments and Results</vt:lpstr>
      <vt:lpstr>Experiments and Results</vt:lpstr>
      <vt:lpstr>Experiments and Results</vt:lpstr>
      <vt:lpstr>Conclusions on Results</vt:lpstr>
      <vt:lpstr>Conclusions and Future Work</vt:lpstr>
      <vt:lpstr>References </vt:lpstr>
      <vt:lpstr>References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Bogdan</dc:creator>
  <cp:lastModifiedBy>Andrei Dan</cp:lastModifiedBy>
  <cp:revision>1027</cp:revision>
  <dcterms:created xsi:type="dcterms:W3CDTF">2009-09-15T15:16:53Z</dcterms:created>
  <dcterms:modified xsi:type="dcterms:W3CDTF">2021-11-04T21:21:45Z</dcterms:modified>
</cp:coreProperties>
</file>