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1" r:id="rId4"/>
    <p:sldId id="269" r:id="rId5"/>
    <p:sldId id="266" r:id="rId6"/>
    <p:sldId id="267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73" r:id="rId15"/>
    <p:sldId id="280" r:id="rId16"/>
  </p:sldIdLst>
  <p:sldSz cx="9144000" cy="5143500" type="screen16x9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" initials="q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3" autoAdjust="0"/>
    <p:restoredTop sz="90929"/>
  </p:normalViewPr>
  <p:slideViewPr>
    <p:cSldViewPr>
      <p:cViewPr varScale="1">
        <p:scale>
          <a:sx n="103" d="100"/>
          <a:sy n="103" d="100"/>
        </p:scale>
        <p:origin x="-706" y="-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8"/>
    </p:cViewPr>
  </p:sorterViewPr>
  <p:notesViewPr>
    <p:cSldViewPr>
      <p:cViewPr varScale="1">
        <p:scale>
          <a:sx n="60" d="100"/>
          <a:sy n="60" d="100"/>
        </p:scale>
        <p:origin x="-1704" y="-6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6FCA520-5262-4E39-8E74-B529F6EF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56B82C0-2497-4503-8407-F69E41E16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7" name="Picture 11" descr="D:\FRONTPAGE THEMES\CONSTRUC\URBBANND.PNG"/>
            <p:cNvPicPr>
              <a:picLocks noChangeAspect="1" noChangeArrowheads="1"/>
            </p:cNvPicPr>
            <p:nvPr/>
          </p:nvPicPr>
          <p:blipFill>
            <a:blip r:embed="rId2" cstate="print"/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600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43300"/>
            <a:ext cx="6400800" cy="7429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9BC2E-4D5F-4FDB-B597-E6DEC701E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464B5-0824-4079-955A-2F04BC9653C2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00050"/>
            <a:ext cx="2000250" cy="417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848350" cy="417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6EEAD-EE45-47FE-82D3-59A9EBED9F14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8001000" cy="571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89EA5-620B-4425-9E87-C01F21B07127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ED869-9F5F-4067-961C-3CACE4363CF4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B808E-78EC-499D-8633-9B84BFAA2B56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6DD1A-280A-4E0A-A1D5-C9CF1BF96C90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13F37-E96E-495A-9F26-F6737C404234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8093F-8465-4615-89CF-F444BCA5D66D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D0D2-0201-4861-8F0C-E89575723085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DA0C8-64AE-42C9-80C5-65B24FFCAA8B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9B06E-4D26-41B7-A1D0-0E1344C8DFB5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22530" name="Rectangle 2"/>
            <p:cNvSpPr>
              <a:spLocks noChangeArrowheads="1"/>
            </p:cNvSpPr>
            <p:nvPr userDrawn="1"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4" name="Picture 10" descr="D:\FRONTPAGE THEMES\CONSTRUC\URBBANND.PN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800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74345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4345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62915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83EC51-8F87-481C-A124-C632A8BD4741}" type="slidenum">
              <a:rPr lang="en-US"/>
              <a:pPr>
                <a:defRPr/>
              </a:pPr>
              <a:t>‹#›</a:t>
            </a:fld>
            <a:r>
              <a:rPr lang="en-US"/>
              <a:t>/55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Ü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3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15000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00200"/>
            <a:ext cx="8077200" cy="18097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/>
              <a:t>viztop</a:t>
            </a:r>
            <a:r>
              <a:rPr lang="en-US" sz="3200" dirty="0" smtClean="0"/>
              <a:t> -</a:t>
            </a:r>
            <a:r>
              <a:rPr lang="en-US" sz="3200" b="1" dirty="0" smtClean="0"/>
              <a:t> </a:t>
            </a:r>
            <a:r>
              <a:rPr lang="en-US" sz="3200" dirty="0" smtClean="0"/>
              <a:t>Intuitive Visualization </a:t>
            </a:r>
            <a:br>
              <a:rPr lang="en-US" sz="3200" dirty="0" smtClean="0"/>
            </a:br>
            <a:r>
              <a:rPr lang="en-US" sz="3200" dirty="0" smtClean="0"/>
              <a:t>of Remote Real-Time Monitoring </a:t>
            </a:r>
            <a:br>
              <a:rPr lang="en-US" sz="3200" dirty="0" smtClean="0"/>
            </a:br>
            <a:r>
              <a:rPr lang="en-US" sz="3200" dirty="0" smtClean="0"/>
              <a:t>of Linux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74295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Zoran</a:t>
            </a:r>
            <a:r>
              <a:rPr lang="en-US" sz="2400" dirty="0" smtClean="0">
                <a:latin typeface="Comic Sans MS" pitchFamily="66" charset="0"/>
              </a:rPr>
              <a:t> Constantinescu, Monica </a:t>
            </a:r>
            <a:r>
              <a:rPr lang="en-US" sz="2400" dirty="0" err="1" smtClean="0">
                <a:latin typeface="Comic Sans MS" pitchFamily="66" charset="0"/>
              </a:rPr>
              <a:t>Vladoiu</a:t>
            </a:r>
            <a:r>
              <a:rPr lang="en-US" sz="2400" dirty="0" smtClean="0">
                <a:latin typeface="Comic Sans MS" pitchFamily="66" charset="0"/>
              </a:rPr>
              <a:t/>
            </a:r>
            <a:br>
              <a:rPr lang="en-US" sz="2400" dirty="0" smtClean="0">
                <a:latin typeface="Comic Sans MS" pitchFamily="66" charset="0"/>
              </a:rPr>
            </a:br>
            <a:r>
              <a:rPr lang="en-US" sz="2400" dirty="0" smtClean="0">
                <a:latin typeface="Comic Sans MS" pitchFamily="66" charset="0"/>
              </a:rPr>
              <a:t>UPG University of Ploiesti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047750"/>
            <a:ext cx="3581400" cy="2552700"/>
          </a:xfrm>
        </p:spPr>
        <p:txBody>
          <a:bodyPr/>
          <a:lstStyle/>
          <a:p>
            <a:r>
              <a:rPr lang="en-US" dirty="0" smtClean="0"/>
              <a:t>Processes </a:t>
            </a:r>
            <a:r>
              <a:rPr lang="en-US" dirty="0" smtClean="0"/>
              <a:t>with different memory usage</a:t>
            </a:r>
            <a:endParaRPr lang="en-US" dirty="0"/>
          </a:p>
        </p:txBody>
      </p:sp>
      <p:pic>
        <p:nvPicPr>
          <p:cNvPr id="4" name="Picture 3" descr="fig02-memsiz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7750"/>
            <a:ext cx="4419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504950"/>
            <a:ext cx="3581400" cy="2095500"/>
          </a:xfrm>
        </p:spPr>
        <p:txBody>
          <a:bodyPr/>
          <a:lstStyle/>
          <a:p>
            <a:r>
              <a:rPr lang="en-US" dirty="0" smtClean="0"/>
              <a:t>Dependencies between processes</a:t>
            </a:r>
            <a:endParaRPr lang="en-US" dirty="0"/>
          </a:p>
        </p:txBody>
      </p:sp>
      <p:pic>
        <p:nvPicPr>
          <p:cNvPr id="5" name="Picture 4" descr="fig03-depen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71550"/>
            <a:ext cx="472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123950"/>
            <a:ext cx="3581400" cy="2476500"/>
          </a:xfrm>
        </p:spPr>
        <p:txBody>
          <a:bodyPr/>
          <a:lstStyle/>
          <a:p>
            <a:r>
              <a:rPr lang="en-US" dirty="0" smtClean="0"/>
              <a:t>Startup </a:t>
            </a:r>
            <a:r>
              <a:rPr lang="en-US" dirty="0" err="1" smtClean="0"/>
              <a:t>httpd</a:t>
            </a:r>
            <a:r>
              <a:rPr lang="en-US" dirty="0" smtClean="0"/>
              <a:t> server started by init </a:t>
            </a:r>
            <a:r>
              <a:rPr lang="en-US" dirty="0" smtClean="0"/>
              <a:t>s</a:t>
            </a:r>
            <a:endParaRPr lang="en-US" dirty="0"/>
          </a:p>
        </p:txBody>
      </p:sp>
      <p:pic>
        <p:nvPicPr>
          <p:cNvPr id="4" name="Picture 3" descr="fig04-ini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23950"/>
            <a:ext cx="411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1276350"/>
            <a:ext cx="3124200" cy="2247900"/>
          </a:xfrm>
        </p:spPr>
        <p:txBody>
          <a:bodyPr/>
          <a:lstStyle/>
          <a:p>
            <a:r>
              <a:rPr lang="en-US" dirty="0" smtClean="0"/>
              <a:t>Dynamics of </a:t>
            </a:r>
            <a:r>
              <a:rPr lang="en-US" dirty="0" smtClean="0"/>
              <a:t>processes, </a:t>
            </a:r>
            <a:r>
              <a:rPr lang="en-US" dirty="0" smtClean="0"/>
              <a:t>in time</a:t>
            </a:r>
            <a:endParaRPr lang="en-US" dirty="0"/>
          </a:p>
        </p:txBody>
      </p:sp>
      <p:pic>
        <p:nvPicPr>
          <p:cNvPr id="5" name="Picture 4" descr="fig05-tim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00150"/>
            <a:ext cx="5562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410200" y="285750"/>
            <a:ext cx="3276600" cy="5715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Conclusions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95350"/>
            <a:ext cx="8991600" cy="3943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err="1" smtClean="0">
                <a:latin typeface="+mj-lt"/>
              </a:rPr>
              <a:t>v</a:t>
            </a:r>
            <a:r>
              <a:rPr lang="en-US" sz="3000" dirty="0" err="1" smtClean="0">
                <a:latin typeface="+mj-lt"/>
              </a:rPr>
              <a:t>iztop</a:t>
            </a:r>
            <a:r>
              <a:rPr lang="en-US" sz="3000" dirty="0" smtClean="0">
                <a:latin typeface="+mj-lt"/>
              </a:rPr>
              <a:t> aims </a:t>
            </a:r>
            <a:r>
              <a:rPr lang="en-US" sz="3000" dirty="0" smtClean="0">
                <a:latin typeface="+mj-lt"/>
              </a:rPr>
              <a:t>at improving the understanding of dynamic of processes in </a:t>
            </a:r>
            <a:r>
              <a:rPr lang="en-US" sz="3000" dirty="0" smtClean="0">
                <a:latin typeface="+mj-lt"/>
              </a:rPr>
              <a:t>OS;</a:t>
            </a:r>
            <a:endParaRPr lang="en-US" sz="30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latin typeface="+mj-lt"/>
              </a:rPr>
              <a:t>compared the main tools used for process </a:t>
            </a:r>
            <a:r>
              <a:rPr lang="en-US" sz="3000" dirty="0" smtClean="0">
                <a:latin typeface="+mj-lt"/>
              </a:rPr>
              <a:t>monitoring; enriched </a:t>
            </a:r>
            <a:r>
              <a:rPr lang="en-US" sz="3000" dirty="0" smtClean="0">
                <a:latin typeface="+mj-lt"/>
              </a:rPr>
              <a:t>to provide extra potential for both OS education and </a:t>
            </a:r>
            <a:r>
              <a:rPr lang="en-US" sz="3000" dirty="0" smtClean="0">
                <a:latin typeface="+mj-lt"/>
              </a:rPr>
              <a:t>administration;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latin typeface="+mj-lt"/>
              </a:rPr>
              <a:t>FW: </a:t>
            </a:r>
            <a:r>
              <a:rPr lang="en-US" sz="3000" dirty="0" smtClean="0">
                <a:latin typeface="+mj-lt"/>
              </a:rPr>
              <a:t>use </a:t>
            </a:r>
            <a:r>
              <a:rPr lang="en-US" sz="3000" b="1" dirty="0" err="1" smtClean="0">
                <a:latin typeface="+mj-lt"/>
              </a:rPr>
              <a:t>viztop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 smtClean="0">
                <a:latin typeface="+mj-lt"/>
              </a:rPr>
              <a:t>to perform some pedagogical research </a:t>
            </a:r>
            <a:r>
              <a:rPr lang="en-US" sz="3000" dirty="0" smtClean="0">
                <a:latin typeface="+mj-lt"/>
              </a:rPr>
              <a:t>+</a:t>
            </a:r>
            <a:r>
              <a:rPr lang="en-US" sz="3000" dirty="0" smtClean="0">
                <a:latin typeface="+mj-lt"/>
              </a:rPr>
              <a:t> further OS visualization counterparts </a:t>
            </a:r>
            <a:r>
              <a:rPr lang="en-US" sz="3000" dirty="0" smtClean="0">
                <a:latin typeface="+mj-lt"/>
              </a:rPr>
              <a:t>(memory </a:t>
            </a:r>
            <a:r>
              <a:rPr lang="en-US" sz="3000" dirty="0" smtClean="0">
                <a:latin typeface="+mj-lt"/>
              </a:rPr>
              <a:t>management, resource allocation, file system </a:t>
            </a:r>
            <a:r>
              <a:rPr lang="en-US" sz="3000" dirty="0" smtClean="0">
                <a:latin typeface="+mj-lt"/>
              </a:rPr>
              <a:t>change)</a:t>
            </a:r>
            <a:endParaRPr lang="en-US" sz="30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152650"/>
            <a:ext cx="3657600" cy="5715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Thank you!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vizualization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76350"/>
            <a:ext cx="8610600" cy="340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s important in instruction and education;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CS education</a:t>
            </a:r>
            <a:r>
              <a:rPr lang="en-US" dirty="0" smtClean="0">
                <a:latin typeface="Comic Sans MS" pitchFamily="66" charset="0"/>
              </a:rPr>
              <a:t>, in particular, can benefit incredibly for incorporating visualization </a:t>
            </a:r>
            <a:r>
              <a:rPr lang="en-US" dirty="0" smtClean="0">
                <a:latin typeface="Comic Sans MS" pitchFamily="66" charset="0"/>
              </a:rPr>
              <a:t>tools </a:t>
            </a:r>
            <a:r>
              <a:rPr lang="en-US" dirty="0" smtClean="0">
                <a:latin typeface="Comic Sans MS" pitchFamily="66" charset="0"/>
              </a:rPr>
              <a:t>in day to day </a:t>
            </a:r>
            <a:r>
              <a:rPr lang="en-US" dirty="0" smtClean="0">
                <a:latin typeface="Comic Sans MS" pitchFamily="66" charset="0"/>
              </a:rPr>
              <a:t>teaching and learning;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algorithm animations, </a:t>
            </a:r>
            <a:r>
              <a:rPr lang="en-US" dirty="0" smtClean="0">
                <a:latin typeface="Comic Sans MS" pitchFamily="66" charset="0"/>
              </a:rPr>
              <a:t>theoretical </a:t>
            </a:r>
            <a:r>
              <a:rPr lang="en-US" dirty="0" smtClean="0">
                <a:latin typeface="Comic Sans MS" pitchFamily="66" charset="0"/>
              </a:rPr>
              <a:t>CS, security, </a:t>
            </a:r>
            <a:r>
              <a:rPr lang="en-US" dirty="0" smtClean="0">
                <a:latin typeface="Comic Sans MS" pitchFamily="66" charset="0"/>
              </a:rPr>
              <a:t>key concepts in learning </a:t>
            </a:r>
            <a:r>
              <a:rPr lang="en-US" dirty="0" smtClean="0">
                <a:latin typeface="Comic Sans MS" pitchFamily="66" charset="0"/>
              </a:rPr>
              <a:t>programming, </a:t>
            </a:r>
            <a:r>
              <a:rPr lang="en-US" dirty="0" smtClean="0">
                <a:latin typeface="Comic Sans MS" pitchFamily="66" charset="0"/>
              </a:rPr>
              <a:t>computer </a:t>
            </a:r>
            <a:r>
              <a:rPr lang="en-US" dirty="0" smtClean="0">
                <a:latin typeface="Comic Sans MS" pitchFamily="66" charset="0"/>
              </a:rPr>
              <a:t>archit. &amp; organization.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viztop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23950"/>
            <a:ext cx="8610600" cy="3562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allows intuitive visualization of remote monitoring of the dynamic of processes in a running Linux </a:t>
            </a:r>
            <a:r>
              <a:rPr lang="en-US" dirty="0" smtClean="0">
                <a:latin typeface="Comic Sans MS" pitchFamily="66" charset="0"/>
              </a:rPr>
              <a:t>OS, </a:t>
            </a:r>
            <a:r>
              <a:rPr lang="en-US" dirty="0" smtClean="0">
                <a:latin typeface="Comic Sans MS" pitchFamily="66" charset="0"/>
              </a:rPr>
              <a:t>in </a:t>
            </a:r>
            <a:r>
              <a:rPr lang="en-US" dirty="0" smtClean="0">
                <a:latin typeface="Comic Sans MS" pitchFamily="66" charset="0"/>
              </a:rPr>
              <a:t>real-time;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using a graph of interconnected nodes (both processes and threads</a:t>
            </a:r>
            <a:r>
              <a:rPr lang="en-US" dirty="0" smtClean="0">
                <a:latin typeface="Comic Sans MS" pitchFamily="66" charset="0"/>
              </a:rPr>
              <a:t>);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visual </a:t>
            </a:r>
            <a:r>
              <a:rPr lang="en-US" dirty="0" smtClean="0">
                <a:latin typeface="Comic Sans MS" pitchFamily="66" charset="0"/>
              </a:rPr>
              <a:t>cues </a:t>
            </a:r>
            <a:r>
              <a:rPr lang="en-US" dirty="0" smtClean="0">
                <a:latin typeface="Comic Sans MS" pitchFamily="66" charset="0"/>
              </a:rPr>
              <a:t>represent </a:t>
            </a:r>
            <a:r>
              <a:rPr lang="en-US" dirty="0" smtClean="0">
                <a:latin typeface="Comic Sans MS" pitchFamily="66" charset="0"/>
              </a:rPr>
              <a:t>different </a:t>
            </a:r>
            <a:r>
              <a:rPr lang="en-US" dirty="0" smtClean="0">
                <a:latin typeface="Comic Sans MS" pitchFamily="66" charset="0"/>
              </a:rPr>
              <a:t>info;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strong correlation </a:t>
            </a:r>
            <a:r>
              <a:rPr lang="en-US" dirty="0" smtClean="0">
                <a:latin typeface="Comic Sans MS" pitchFamily="66" charset="0"/>
              </a:rPr>
              <a:t>&lt;the </a:t>
            </a:r>
            <a:r>
              <a:rPr lang="en-US" dirty="0" smtClean="0">
                <a:latin typeface="Comic Sans MS" pitchFamily="66" charset="0"/>
              </a:rPr>
              <a:t>visual elements </a:t>
            </a:r>
            <a:r>
              <a:rPr lang="en-US" dirty="0" smtClean="0">
                <a:latin typeface="Comic Sans MS" pitchFamily="66" charset="0"/>
              </a:rPr>
              <a:t>– processes’ characteristics&gt;.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0" y="2571750"/>
            <a:ext cx="3200400" cy="5715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viztop</a:t>
            </a:r>
            <a:r>
              <a:rPr lang="en-US" dirty="0" smtClean="0"/>
              <a:t> - architecture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09737" y="742950"/>
          <a:ext cx="4467063" cy="3886200"/>
        </p:xfrm>
        <a:graphic>
          <a:graphicData uri="http://schemas.openxmlformats.org/presentationml/2006/ole">
            <p:oleObj spid="_x0000_s19458" name="Visio" r:id="rId3" imgW="2530538" imgH="171717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viztop</a:t>
            </a:r>
            <a:r>
              <a:rPr lang="en-US" dirty="0" smtClean="0"/>
              <a:t> - backend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4450"/>
            <a:ext cx="8153400" cy="3371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information about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scanning the </a:t>
            </a:r>
            <a:r>
              <a:rPr lang="en-US" b="1" dirty="0" smtClean="0">
                <a:latin typeface="Comic Sans MS" pitchFamily="66" charset="0"/>
              </a:rPr>
              <a:t>“/proc”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filesystem</a:t>
            </a:r>
            <a:r>
              <a:rPr lang="en-US" dirty="0" smtClean="0">
                <a:latin typeface="Comic Sans MS" pitchFamily="66" charset="0"/>
              </a:rPr>
              <a:t>;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for each process: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Comic Sans MS" pitchFamily="66" charset="0"/>
              </a:rPr>
              <a:t>pid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ppid</a:t>
            </a:r>
            <a:r>
              <a:rPr lang="en-US" dirty="0" smtClean="0">
                <a:latin typeface="Comic Sans MS" pitchFamily="66" charset="0"/>
              </a:rPr>
              <a:t>, state, memory, </a:t>
            </a:r>
            <a:r>
              <a:rPr lang="en-US" dirty="0" err="1" smtClean="0">
                <a:latin typeface="Comic Sans MS" pitchFamily="66" charset="0"/>
              </a:rPr>
              <a:t>cpu</a:t>
            </a:r>
            <a:r>
              <a:rPr lang="en-US" dirty="0" smtClean="0">
                <a:latin typeface="Comic Sans MS" pitchFamily="66" charset="0"/>
              </a:rPr>
              <a:t>;</a:t>
            </a:r>
            <a:endParaRPr lang="en-US" dirty="0" smtClean="0">
              <a:latin typeface="Comic Sans MS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info files, pipes, </a:t>
            </a:r>
            <a:r>
              <a:rPr lang="en-US" dirty="0" smtClean="0">
                <a:latin typeface="Comic Sans MS" pitchFamily="66" charset="0"/>
              </a:rPr>
              <a:t>sockets;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keeps a list of this </a:t>
            </a:r>
            <a:r>
              <a:rPr lang="en-US" dirty="0" smtClean="0">
                <a:latin typeface="Comic Sans MS" pitchFamily="66" charset="0"/>
              </a:rPr>
              <a:t>information;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creates a differential update </a:t>
            </a:r>
            <a:r>
              <a:rPr lang="en-US" dirty="0" smtClean="0">
                <a:latin typeface="Comic Sans MS" pitchFamily="66" charset="0"/>
              </a:rPr>
              <a:t>information.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viztop</a:t>
            </a:r>
            <a:r>
              <a:rPr lang="en-US" dirty="0" smtClean="0"/>
              <a:t> – frontend (GUI)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4450"/>
            <a:ext cx="8305800" cy="3371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web based user </a:t>
            </a:r>
            <a:r>
              <a:rPr lang="en-US" dirty="0" smtClean="0">
                <a:latin typeface="Comic Sans MS" pitchFamily="66" charset="0"/>
              </a:rPr>
              <a:t>interface;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single web page application -&gt; </a:t>
            </a:r>
            <a:r>
              <a:rPr lang="en-US" dirty="0" err="1" smtClean="0">
                <a:latin typeface="Comic Sans MS" pitchFamily="66" charset="0"/>
              </a:rPr>
              <a:t>Javascript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gets data and updates from the </a:t>
            </a:r>
            <a:r>
              <a:rPr lang="en-US" dirty="0" smtClean="0">
                <a:latin typeface="Comic Sans MS" pitchFamily="66" charset="0"/>
              </a:rPr>
              <a:t>backend;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display process information graphically: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processes,  </a:t>
            </a:r>
            <a:r>
              <a:rPr lang="en-US" dirty="0" smtClean="0">
                <a:latin typeface="Comic Sans MS" pitchFamily="66" charset="0"/>
              </a:rPr>
              <a:t>relationships;</a:t>
            </a:r>
            <a:endParaRPr lang="en-US" dirty="0" smtClean="0">
              <a:latin typeface="Comic Sans MS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states, memory, </a:t>
            </a:r>
            <a:r>
              <a:rPr lang="en-US" dirty="0" err="1" smtClean="0">
                <a:latin typeface="Comic Sans MS" pitchFamily="66" charset="0"/>
              </a:rPr>
              <a:t>cpu</a:t>
            </a:r>
            <a:r>
              <a:rPr lang="en-US" dirty="0" smtClean="0">
                <a:latin typeface="Comic Sans MS" pitchFamily="66" charset="0"/>
              </a:rPr>
              <a:t>;</a:t>
            </a:r>
            <a:endParaRPr lang="en-US" dirty="0" smtClean="0">
              <a:latin typeface="Comic Sans MS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files, pipes, </a:t>
            </a:r>
            <a:r>
              <a:rPr lang="en-US" dirty="0" smtClean="0">
                <a:latin typeface="Comic Sans MS" pitchFamily="66" charset="0"/>
              </a:rPr>
              <a:t>sockets.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410200" y="1657350"/>
            <a:ext cx="3200400" cy="19431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GUI for </a:t>
            </a:r>
            <a:r>
              <a:rPr lang="en-US" dirty="0" smtClean="0"/>
              <a:t>process visualization </a:t>
            </a:r>
            <a:endParaRPr lang="en-US" dirty="0" smtClean="0"/>
          </a:p>
        </p:txBody>
      </p:sp>
      <p:pic>
        <p:nvPicPr>
          <p:cNvPr id="5" name="Picture 4" descr="snapshot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90550"/>
            <a:ext cx="4572000" cy="408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657350"/>
            <a:ext cx="3581400" cy="19431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Processes </a:t>
            </a:r>
            <a:r>
              <a:rPr lang="en-US" dirty="0" smtClean="0"/>
              <a:t>in different states</a:t>
            </a:r>
            <a:endParaRPr lang="en-US" dirty="0" smtClean="0"/>
          </a:p>
        </p:txBody>
      </p:sp>
      <p:pic>
        <p:nvPicPr>
          <p:cNvPr id="4" name="Picture 3" descr="fig02-colo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57350"/>
            <a:ext cx="4114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657350"/>
            <a:ext cx="3581400" cy="1943100"/>
          </a:xfrm>
        </p:spPr>
        <p:txBody>
          <a:bodyPr/>
          <a:lstStyle/>
          <a:p>
            <a:r>
              <a:rPr lang="en-US" dirty="0" smtClean="0"/>
              <a:t>Child and parent processes</a:t>
            </a:r>
            <a:endParaRPr lang="en-US" dirty="0"/>
          </a:p>
        </p:txBody>
      </p:sp>
      <p:pic>
        <p:nvPicPr>
          <p:cNvPr id="5" name="Picture 4" descr="fig02-child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81150"/>
            <a:ext cx="4267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truction">
  <a:themeElements>
    <a:clrScheme name="Construction 1">
      <a:dk1>
        <a:srgbClr val="000000"/>
      </a:dk1>
      <a:lt1>
        <a:srgbClr val="EAE8E2"/>
      </a:lt1>
      <a:dk2>
        <a:srgbClr val="5F5F5F"/>
      </a:dk2>
      <a:lt2>
        <a:srgbClr val="FDBC03"/>
      </a:lt2>
      <a:accent1>
        <a:srgbClr val="A7C1CB"/>
      </a:accent1>
      <a:accent2>
        <a:srgbClr val="A38D77"/>
      </a:accent2>
      <a:accent3>
        <a:srgbClr val="B6B6B6"/>
      </a:accent3>
      <a:accent4>
        <a:srgbClr val="C8C6C1"/>
      </a:accent4>
      <a:accent5>
        <a:srgbClr val="D0DDE2"/>
      </a:accent5>
      <a:accent6>
        <a:srgbClr val="937F6B"/>
      </a:accent6>
      <a:hlink>
        <a:srgbClr val="FFFFCC"/>
      </a:hlink>
      <a:folHlink>
        <a:srgbClr val="FFCC66"/>
      </a:folHlink>
    </a:clrScheme>
    <a:fontScheme name="Construction">
      <a:majorFont>
        <a:latin typeface="Comic Sans MS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onstruction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38D77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37F6B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truction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E4D8CA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CFC4B7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tion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tion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A06766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915D5C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Designs\Construction.pot</Template>
  <TotalTime>3469</TotalTime>
  <Words>301</Words>
  <Application>Microsoft Office PowerPoint</Application>
  <PresentationFormat>On-screen Show (16:9)</PresentationFormat>
  <Paragraphs>42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Construction</vt:lpstr>
      <vt:lpstr>Visio</vt:lpstr>
      <vt:lpstr>viztop - Intuitive Visualization  of Remote Real-Time Monitoring  of Linux Processes</vt:lpstr>
      <vt:lpstr>vizualization</vt:lpstr>
      <vt:lpstr>viztop</vt:lpstr>
      <vt:lpstr>viztop - architecture</vt:lpstr>
      <vt:lpstr>viztop - backend</vt:lpstr>
      <vt:lpstr>viztop – frontend (GUI)</vt:lpstr>
      <vt:lpstr>GUI for process visualization </vt:lpstr>
      <vt:lpstr>Processes in different states</vt:lpstr>
      <vt:lpstr>Child and parent processes</vt:lpstr>
      <vt:lpstr>Processes with different memory usage</vt:lpstr>
      <vt:lpstr>Dependencies between processes</vt:lpstr>
      <vt:lpstr>Startup httpd server started by init s</vt:lpstr>
      <vt:lpstr>Dynamics of processes, in time</vt:lpstr>
      <vt:lpstr>Conclusions</vt:lpstr>
      <vt:lpstr>Thank you! </vt:lpstr>
    </vt:vector>
  </TitlesOfParts>
  <Company>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viztop - Intuitive Visualization  of Remote Real-Time Monitoring  of Linux Processes</dc:title>
  <dc:creator>Z</dc:creator>
  <cp:lastModifiedBy>x</cp:lastModifiedBy>
  <cp:revision>114</cp:revision>
  <cp:lastPrinted>1601-01-01T00:00:00Z</cp:lastPrinted>
  <dcterms:created xsi:type="dcterms:W3CDTF">2008-05-07T06:57:06Z</dcterms:created>
  <dcterms:modified xsi:type="dcterms:W3CDTF">2021-11-04T18:15:32Z</dcterms:modified>
</cp:coreProperties>
</file>