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1" r:id="rId7"/>
    <p:sldId id="260" r:id="rId8"/>
    <p:sldId id="275" r:id="rId9"/>
    <p:sldId id="272" r:id="rId10"/>
    <p:sldId id="263" r:id="rId11"/>
    <p:sldId id="269" r:id="rId12"/>
    <p:sldId id="270" r:id="rId13"/>
    <p:sldId id="265" r:id="rId14"/>
    <p:sldId id="274" r:id="rId15"/>
    <p:sldId id="273" r:id="rId16"/>
    <p:sldId id="264" r:id="rId17"/>
    <p:sldId id="271" r:id="rId18"/>
    <p:sldId id="267" r:id="rId19"/>
    <p:sldId id="266" r:id="rId20"/>
    <p:sldId id="268" r:id="rId21"/>
    <p:sldId id="25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76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84842" y="0"/>
            <a:ext cx="1818278" cy="6857999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1612" y="1608918"/>
            <a:ext cx="10241411" cy="2117725"/>
          </a:xfrm>
        </p:spPr>
        <p:txBody>
          <a:bodyPr anchor="b">
            <a:normAutofit/>
          </a:bodyPr>
          <a:lstStyle>
            <a:lvl1pPr algn="r">
              <a:defRPr sz="4800" b="1">
                <a:solidFill>
                  <a:srgbClr val="0038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7155" y="3996267"/>
            <a:ext cx="8145868" cy="1045996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77BC6F-E3E7-448B-9C1C-9EFB2DB74F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4049" y="5233610"/>
            <a:ext cx="2162175" cy="614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CED271-7565-994A-AC23-2AAFE5BA1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12" y="175889"/>
            <a:ext cx="1505340" cy="121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F0608E-327A-4E4F-BFB5-F73DB4DB11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6667"/>
            <a:ext cx="1220904" cy="122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F389A7-F2CA-9D4B-9FA0-86D31C385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27" y="253614"/>
            <a:ext cx="1283897" cy="122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FBB13EA-FC73-4D43-A99D-CA72CF43E04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58" y="4802315"/>
            <a:ext cx="7255013" cy="15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3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0858" y="892626"/>
            <a:ext cx="10018713" cy="829491"/>
          </a:xfrm>
        </p:spPr>
        <p:txBody>
          <a:bodyPr/>
          <a:lstStyle>
            <a:lvl1pPr>
              <a:defRPr b="1">
                <a:solidFill>
                  <a:srgbClr val="0038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28799"/>
            <a:ext cx="10018713" cy="4219575"/>
          </a:xfrm>
        </p:spPr>
        <p:txBody>
          <a:bodyPr anchor="t"/>
          <a:lstStyle>
            <a:lvl1pPr>
              <a:defRPr>
                <a:latin typeface="Arial Nova" panose="020B0504020202020204" pitchFamily="34" charset="0"/>
              </a:defRPr>
            </a:lvl1pPr>
            <a:lvl2pPr>
              <a:defRPr>
                <a:latin typeface="Arial Nova" panose="020B0504020202020204" pitchFamily="34" charset="0"/>
              </a:defRPr>
            </a:lvl2pPr>
            <a:lvl3pPr>
              <a:defRPr>
                <a:latin typeface="Arial Nova" panose="020B0504020202020204" pitchFamily="34" charset="0"/>
              </a:defRPr>
            </a:lvl3pPr>
            <a:lvl4pPr>
              <a:defRPr>
                <a:latin typeface="Arial Nova" panose="020B0504020202020204" pitchFamily="34" charset="0"/>
              </a:defRPr>
            </a:lvl4pPr>
            <a:lvl5pP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15BEF0-4F75-4589-BEFD-D01A98396A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7706" b="16269"/>
          <a:stretch/>
        </p:blipFill>
        <p:spPr>
          <a:xfrm>
            <a:off x="1484310" y="6090619"/>
            <a:ext cx="3468690" cy="642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72AF2C-D9BC-FA47-B82E-B561EE9B5C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0" y="10233"/>
            <a:ext cx="1021384" cy="82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E9F470-71C6-C54A-B0F5-5AB6FC15DE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69" y="-1"/>
            <a:ext cx="830321" cy="83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D014A7-BA36-204E-A551-EFAE4B1F65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366" y="11440"/>
            <a:ext cx="870206" cy="82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742C69-D757-BA4A-ABEE-5D61B3413A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7991" y="6122505"/>
            <a:ext cx="1721580" cy="4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3" y="1"/>
            <a:ext cx="1165531" cy="6858000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09" y="86836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34BB93-592D-4206-9FF5-C8D69785AA12}" type="datetimeFigureOut">
              <a:rPr lang="ro-RO" smtClean="0"/>
              <a:t>29.11.2021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FCE8C1-FA34-4912-9A42-10879DBEBDD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0153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FC9B-F453-4B48-B59D-0E33289B5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43" y="1324305"/>
            <a:ext cx="10694091" cy="2680137"/>
          </a:xfrm>
        </p:spPr>
        <p:txBody>
          <a:bodyPr>
            <a:normAutofit fontScale="90000"/>
          </a:bodyPr>
          <a:lstStyle/>
          <a:p>
            <a:pPr algn="l"/>
            <a:r>
              <a:rPr lang="ro-RO" dirty="0"/>
              <a:t>Big Data Performance in Private </a:t>
            </a:r>
            <a:r>
              <a:rPr lang="ro-RO" dirty="0" err="1"/>
              <a:t>Clouds</a:t>
            </a:r>
            <a:r>
              <a:rPr lang="ro-RO" dirty="0"/>
              <a:t>. </a:t>
            </a:r>
            <a:r>
              <a:rPr lang="ro-RO" dirty="0" err="1"/>
              <a:t>Some</a:t>
            </a:r>
            <a:r>
              <a:rPr lang="ro-RO" dirty="0"/>
              <a:t> </a:t>
            </a:r>
            <a:r>
              <a:rPr lang="ro-RO" dirty="0" err="1"/>
              <a:t>Initial</a:t>
            </a:r>
            <a:r>
              <a:rPr lang="ro-RO" dirty="0"/>
              <a:t> </a:t>
            </a:r>
            <a:r>
              <a:rPr lang="ro-RO" dirty="0" err="1"/>
              <a:t>Findings</a:t>
            </a:r>
            <a:r>
              <a:rPr lang="ro-RO" dirty="0"/>
              <a:t> on Apache </a:t>
            </a:r>
            <a:r>
              <a:rPr lang="ro-RO" dirty="0" err="1"/>
              <a:t>Spark</a:t>
            </a:r>
            <a:r>
              <a:rPr lang="ro-RO" dirty="0"/>
              <a:t> </a:t>
            </a:r>
            <a:r>
              <a:rPr lang="ro-RO" dirty="0" err="1"/>
              <a:t>Clusters</a:t>
            </a:r>
            <a:r>
              <a:rPr lang="ro-RO" dirty="0"/>
              <a:t> </a:t>
            </a:r>
            <a:r>
              <a:rPr lang="ro-RO" dirty="0" err="1"/>
              <a:t>Deployed</a:t>
            </a:r>
            <a:r>
              <a:rPr lang="ro-RO" dirty="0"/>
              <a:t> in </a:t>
            </a:r>
            <a:r>
              <a:rPr lang="ro-RO" dirty="0" err="1"/>
              <a:t>OpenStack</a:t>
            </a:r>
            <a:r>
              <a:rPr lang="ro-RO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5063D-4629-42C3-BA59-E63959B99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876" y="4214647"/>
            <a:ext cx="10105147" cy="827615"/>
          </a:xfrm>
        </p:spPr>
        <p:txBody>
          <a:bodyPr>
            <a:noAutofit/>
          </a:bodyPr>
          <a:lstStyle/>
          <a:p>
            <a:pPr algn="ctr"/>
            <a:r>
              <a:rPr lang="ro-RO" sz="3000" dirty="0"/>
              <a:t>Marin FOTACHE (UAIC), Marius Iulian CLUCI (UAIC/</a:t>
            </a:r>
            <a:r>
              <a:rPr lang="en-GB" sz="3000" dirty="0"/>
              <a:t>HVM)</a:t>
            </a:r>
            <a:endParaRPr lang="ro-RO" sz="3000" dirty="0"/>
          </a:p>
        </p:txBody>
      </p:sp>
    </p:spTree>
    <p:extLst>
      <p:ext uri="{BB962C8B-B14F-4D97-AF65-F5344CB8AC3E}">
        <p14:creationId xmlns:p14="http://schemas.microsoft.com/office/powerpoint/2010/main" val="986110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0263F-9C7A-4A37-9C9A-4D7ABD42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MARS </a:t>
            </a:r>
            <a:r>
              <a:rPr lang="ro-RO" dirty="0" err="1"/>
              <a:t>Models</a:t>
            </a:r>
            <a:endParaRPr lang="ro-RO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5EAF30-684C-1346-8C4D-65C24AA4D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2" y="1731231"/>
            <a:ext cx="5972175" cy="509819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A0BBC4-F41B-024C-A559-0A74D2503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95" y="1760634"/>
            <a:ext cx="5162550" cy="509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0263F-9C7A-4A37-9C9A-4D7ABD426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858" y="849762"/>
            <a:ext cx="10018713" cy="1236212"/>
          </a:xfrm>
        </p:spPr>
        <p:txBody>
          <a:bodyPr>
            <a:normAutofit fontScale="90000"/>
          </a:bodyPr>
          <a:lstStyle/>
          <a:p>
            <a:pPr algn="l"/>
            <a:r>
              <a:rPr lang="ro-RO" dirty="0"/>
              <a:t>MARS </a:t>
            </a:r>
            <a:r>
              <a:rPr lang="ro-RO" dirty="0" err="1"/>
              <a:t>Models</a:t>
            </a:r>
            <a:r>
              <a:rPr lang="ro-RO" dirty="0"/>
              <a:t> – performance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predictor</a:t>
            </a:r>
            <a:r>
              <a:rPr lang="ro-RO" dirty="0"/>
              <a:t> </a:t>
            </a:r>
            <a:r>
              <a:rPr lang="ro-RO" dirty="0" err="1"/>
              <a:t>importance</a:t>
            </a:r>
            <a:endParaRPr lang="ro-R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B28228-DB96-4170-A1D2-54125F519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6" y="2543590"/>
            <a:ext cx="4259264" cy="2757079"/>
          </a:xfrm>
        </p:spPr>
        <p:txBody>
          <a:bodyPr>
            <a:normAutofit/>
          </a:bodyPr>
          <a:lstStyle/>
          <a:p>
            <a:r>
              <a:rPr lang="ro-RO" dirty="0" err="1"/>
              <a:t>Generalized</a:t>
            </a:r>
            <a:r>
              <a:rPr lang="ro-RO" dirty="0"/>
              <a:t> R2 of </a:t>
            </a:r>
            <a:r>
              <a:rPr lang="ro-RO" dirty="0" err="1"/>
              <a:t>the</a:t>
            </a:r>
            <a:r>
              <a:rPr lang="ro-RO" dirty="0"/>
              <a:t> final MARS model: </a:t>
            </a:r>
            <a:r>
              <a:rPr lang="ro-RO" b="1" dirty="0"/>
              <a:t>0.41</a:t>
            </a:r>
          </a:p>
          <a:p>
            <a:r>
              <a:rPr lang="ro-RO" dirty="0" err="1"/>
              <a:t>Generalized</a:t>
            </a:r>
            <a:r>
              <a:rPr lang="ro-RO" dirty="0"/>
              <a:t> Cross-</a:t>
            </a:r>
            <a:r>
              <a:rPr lang="ro-RO" dirty="0" err="1"/>
              <a:t>Validation</a:t>
            </a:r>
            <a:r>
              <a:rPr lang="ro-RO" dirty="0"/>
              <a:t> R2: </a:t>
            </a:r>
            <a:r>
              <a:rPr lang="ro-RO" b="1" dirty="0"/>
              <a:t>0.43</a:t>
            </a:r>
            <a:r>
              <a:rPr lang="ro-RO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A07903-3AF9-5248-9664-A08A55653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4" y="1521691"/>
            <a:ext cx="5334005" cy="526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0263F-9C7A-4A37-9C9A-4D7ABD42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Machine</a:t>
            </a:r>
            <a:r>
              <a:rPr lang="ro-RO" dirty="0"/>
              <a:t> </a:t>
            </a:r>
            <a:r>
              <a:rPr lang="ro-RO" dirty="0" err="1"/>
              <a:t>Learning</a:t>
            </a:r>
            <a:r>
              <a:rPr lang="ro-RO" dirty="0"/>
              <a:t> </a:t>
            </a:r>
            <a:r>
              <a:rPr lang="ro-RO" dirty="0" err="1"/>
              <a:t>Models</a:t>
            </a:r>
            <a:endParaRPr lang="ro-R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B28228-DB96-4170-A1D2-54125F519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dirty="0" err="1"/>
              <a:t>Algorithms</a:t>
            </a:r>
            <a:r>
              <a:rPr lang="ro-RO" dirty="0"/>
              <a:t>:</a:t>
            </a:r>
          </a:p>
          <a:p>
            <a:pPr lvl="1"/>
            <a:r>
              <a:rPr lang="ro-RO" dirty="0" err="1"/>
              <a:t>Random</a:t>
            </a:r>
            <a:r>
              <a:rPr lang="ro-RO" dirty="0"/>
              <a:t> Forest (RF) – </a:t>
            </a:r>
            <a:r>
              <a:rPr lang="ro-RO" b="1" dirty="0" err="1"/>
              <a:t>ranger</a:t>
            </a:r>
            <a:r>
              <a:rPr lang="ro-RO" dirty="0"/>
              <a:t> </a:t>
            </a:r>
            <a:r>
              <a:rPr lang="ro-RO" dirty="0" err="1"/>
              <a:t>engine</a:t>
            </a:r>
            <a:r>
              <a:rPr lang="ro-RO" dirty="0"/>
              <a:t> (R)</a:t>
            </a:r>
          </a:p>
          <a:p>
            <a:pPr lvl="1"/>
            <a:r>
              <a:rPr lang="ro-RO" dirty="0"/>
              <a:t>Extreme Gradient </a:t>
            </a:r>
            <a:r>
              <a:rPr lang="ro-RO" dirty="0" err="1"/>
              <a:t>Boosting</a:t>
            </a:r>
            <a:r>
              <a:rPr lang="ro-RO" dirty="0"/>
              <a:t> (XGB) – </a:t>
            </a:r>
            <a:r>
              <a:rPr lang="ro-RO" b="1" dirty="0" err="1"/>
              <a:t>xgboost</a:t>
            </a:r>
            <a:r>
              <a:rPr lang="ro-RO" dirty="0"/>
              <a:t> </a:t>
            </a:r>
            <a:r>
              <a:rPr lang="ro-RO" dirty="0" err="1"/>
              <a:t>engine</a:t>
            </a:r>
            <a:r>
              <a:rPr lang="ro-RO" dirty="0"/>
              <a:t> (R)</a:t>
            </a:r>
          </a:p>
          <a:p>
            <a:r>
              <a:rPr lang="ro-RO" dirty="0" err="1"/>
              <a:t>Resampling</a:t>
            </a:r>
            <a:endParaRPr lang="ro-RO" dirty="0"/>
          </a:p>
          <a:p>
            <a:pPr lvl="1"/>
            <a:r>
              <a:rPr lang="ro-RO" dirty="0"/>
              <a:t>Cross-</a:t>
            </a:r>
            <a:r>
              <a:rPr lang="ro-RO" dirty="0" err="1"/>
              <a:t>validation</a:t>
            </a:r>
            <a:endParaRPr lang="ro-RO" dirty="0"/>
          </a:p>
          <a:p>
            <a:pPr lvl="1"/>
            <a:r>
              <a:rPr lang="ro-RO" dirty="0"/>
              <a:t>5-folds</a:t>
            </a:r>
          </a:p>
          <a:p>
            <a:pPr lvl="1"/>
            <a:r>
              <a:rPr lang="ro-RO" dirty="0" err="1"/>
              <a:t>Repeated</a:t>
            </a:r>
            <a:r>
              <a:rPr lang="ro-RO" dirty="0"/>
              <a:t> (10 </a:t>
            </a:r>
            <a:r>
              <a:rPr lang="ro-RO" dirty="0" err="1"/>
              <a:t>times</a:t>
            </a:r>
            <a:r>
              <a:rPr lang="ro-RO" dirty="0"/>
              <a:t>)</a:t>
            </a:r>
          </a:p>
          <a:p>
            <a:r>
              <a:rPr lang="ro-RO" dirty="0" err="1"/>
              <a:t>Tuning</a:t>
            </a:r>
            <a:endParaRPr lang="ro-RO" dirty="0"/>
          </a:p>
          <a:p>
            <a:pPr lvl="1"/>
            <a:r>
              <a:rPr lang="ro-RO" dirty="0" err="1"/>
              <a:t>Two</a:t>
            </a:r>
            <a:r>
              <a:rPr lang="ro-RO" dirty="0"/>
              <a:t> </a:t>
            </a:r>
            <a:r>
              <a:rPr lang="ro-RO" dirty="0" err="1"/>
              <a:t>hyper-parameters</a:t>
            </a:r>
            <a:r>
              <a:rPr lang="ro-RO" dirty="0"/>
              <a:t> in RF </a:t>
            </a:r>
            <a:r>
              <a:rPr lang="ro-RO" dirty="0" err="1"/>
              <a:t>models</a:t>
            </a:r>
            <a:r>
              <a:rPr lang="ro-RO" dirty="0"/>
              <a:t>, </a:t>
            </a:r>
            <a:r>
              <a:rPr lang="ro-RO" dirty="0" err="1"/>
              <a:t>six</a:t>
            </a:r>
            <a:r>
              <a:rPr lang="ro-RO" dirty="0"/>
              <a:t> in XGB</a:t>
            </a:r>
          </a:p>
          <a:p>
            <a:pPr lvl="1"/>
            <a:r>
              <a:rPr lang="ro-RO" dirty="0"/>
              <a:t>Grid </a:t>
            </a:r>
            <a:r>
              <a:rPr lang="ro-RO" dirty="0" err="1"/>
              <a:t>search</a:t>
            </a:r>
            <a:r>
              <a:rPr lang="ro-RO" dirty="0"/>
              <a:t> (</a:t>
            </a:r>
            <a:r>
              <a:rPr lang="es-ES" b="1" dirty="0" err="1"/>
              <a:t>grid_max_entropy</a:t>
            </a:r>
            <a:r>
              <a:rPr lang="es-ES" b="1" dirty="0"/>
              <a:t> </a:t>
            </a:r>
            <a:r>
              <a:rPr lang="es-ES" dirty="0" err="1"/>
              <a:t>option</a:t>
            </a:r>
            <a:r>
              <a:rPr lang="es-ES" dirty="0"/>
              <a:t>) – 150 </a:t>
            </a:r>
            <a:r>
              <a:rPr lang="es-ES" dirty="0" err="1"/>
              <a:t>combinations</a:t>
            </a:r>
            <a:endParaRPr lang="es-ES" dirty="0"/>
          </a:p>
          <a:p>
            <a:pPr lvl="1"/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selection</a:t>
            </a:r>
            <a:r>
              <a:rPr lang="es-ES" dirty="0"/>
              <a:t> </a:t>
            </a:r>
            <a:r>
              <a:rPr lang="es-ES" dirty="0" err="1"/>
              <a:t>based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RMSE </a:t>
            </a:r>
            <a:r>
              <a:rPr lang="es-ES" dirty="0" err="1"/>
              <a:t>metric</a:t>
            </a:r>
            <a:r>
              <a:rPr lang="es-ES" dirty="0"/>
              <a:t> (MAE, CCC, R2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computed</a:t>
            </a:r>
            <a:r>
              <a:rPr lang="es-ES" dirty="0"/>
              <a:t>)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1934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0263F-9C7A-4A37-9C9A-4D7ABD426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62" y="864051"/>
            <a:ext cx="3243262" cy="5036687"/>
          </a:xfrm>
        </p:spPr>
        <p:txBody>
          <a:bodyPr/>
          <a:lstStyle/>
          <a:p>
            <a:r>
              <a:rPr lang="ro-RO" dirty="0"/>
              <a:t>Model </a:t>
            </a:r>
            <a:r>
              <a:rPr lang="ro-RO" dirty="0" err="1"/>
              <a:t>Tuning</a:t>
            </a:r>
            <a:r>
              <a:rPr lang="ro-RO" dirty="0"/>
              <a:t> - RF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795F6E-CC7E-5146-BAAD-745E0CBE1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6664" y="0"/>
            <a:ext cx="8095335" cy="6858000"/>
          </a:xfrm>
        </p:spPr>
      </p:pic>
    </p:spTree>
    <p:extLst>
      <p:ext uri="{BB962C8B-B14F-4D97-AF65-F5344CB8AC3E}">
        <p14:creationId xmlns:p14="http://schemas.microsoft.com/office/powerpoint/2010/main" val="20154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0263F-9C7A-4A37-9C9A-4D7ABD426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45" y="1153578"/>
            <a:ext cx="2804293" cy="5279574"/>
          </a:xfrm>
        </p:spPr>
        <p:txBody>
          <a:bodyPr/>
          <a:lstStyle/>
          <a:p>
            <a:r>
              <a:rPr lang="ro-RO" dirty="0"/>
              <a:t>Model </a:t>
            </a:r>
            <a:br>
              <a:rPr lang="ro-RO" dirty="0"/>
            </a:br>
            <a:r>
              <a:rPr lang="ro-RO" dirty="0" err="1"/>
              <a:t>Tuning</a:t>
            </a:r>
            <a:r>
              <a:rPr lang="ro-RO" dirty="0"/>
              <a:t> - XGB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E942C1-33BF-7142-959D-36FF490B3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3" y="0"/>
            <a:ext cx="9420225" cy="6858000"/>
          </a:xfrm>
        </p:spPr>
      </p:pic>
    </p:spTree>
    <p:extLst>
      <p:ext uri="{BB962C8B-B14F-4D97-AF65-F5344CB8AC3E}">
        <p14:creationId xmlns:p14="http://schemas.microsoft.com/office/powerpoint/2010/main" val="2737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0263F-9C7A-4A37-9C9A-4D7ABD42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Model Performance on </a:t>
            </a:r>
            <a:r>
              <a:rPr lang="ro-RO" dirty="0" err="1"/>
              <a:t>the</a:t>
            </a:r>
            <a:r>
              <a:rPr lang="ro-RO" dirty="0"/>
              <a:t> Test Set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B28228-DB96-4170-A1D2-54125F519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171" y="1847358"/>
            <a:ext cx="4892566" cy="4219575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Best </a:t>
            </a:r>
            <a:r>
              <a:rPr lang="ro-RO" dirty="0" err="1"/>
              <a:t>models</a:t>
            </a:r>
            <a:r>
              <a:rPr lang="ro-RO" dirty="0"/>
              <a:t>:</a:t>
            </a:r>
          </a:p>
          <a:p>
            <a:pPr lvl="1"/>
            <a:r>
              <a:rPr lang="ro-RO" dirty="0"/>
              <a:t>RF: </a:t>
            </a:r>
          </a:p>
          <a:p>
            <a:pPr lvl="2"/>
            <a:r>
              <a:rPr lang="es-ES" dirty="0" err="1"/>
              <a:t>mtry</a:t>
            </a:r>
            <a:r>
              <a:rPr lang="es-ES" dirty="0"/>
              <a:t> = 9</a:t>
            </a:r>
          </a:p>
          <a:p>
            <a:pPr lvl="2"/>
            <a:r>
              <a:rPr lang="es-ES" dirty="0" err="1"/>
              <a:t>min_n</a:t>
            </a:r>
            <a:r>
              <a:rPr lang="es-ES" dirty="0"/>
              <a:t> = 38</a:t>
            </a:r>
            <a:endParaRPr lang="en-RO" dirty="0"/>
          </a:p>
          <a:p>
            <a:pPr lvl="1"/>
            <a:r>
              <a:rPr lang="en-RO" dirty="0"/>
              <a:t>XGB: </a:t>
            </a:r>
          </a:p>
          <a:p>
            <a:pPr lvl="2"/>
            <a:r>
              <a:rPr lang="es-ES" dirty="0" err="1"/>
              <a:t>mtry</a:t>
            </a:r>
            <a:r>
              <a:rPr lang="es-ES" dirty="0"/>
              <a:t> = 7</a:t>
            </a:r>
          </a:p>
          <a:p>
            <a:pPr lvl="2"/>
            <a:r>
              <a:rPr lang="es-ES" dirty="0" err="1"/>
              <a:t>min_n</a:t>
            </a:r>
            <a:r>
              <a:rPr lang="es-ES" dirty="0"/>
              <a:t> = 18</a:t>
            </a:r>
          </a:p>
          <a:p>
            <a:pPr lvl="2"/>
            <a:r>
              <a:rPr lang="es-ES" dirty="0" err="1"/>
              <a:t>tree_depth</a:t>
            </a:r>
            <a:r>
              <a:rPr lang="es-ES" dirty="0"/>
              <a:t> = 10</a:t>
            </a:r>
          </a:p>
          <a:p>
            <a:pPr lvl="2"/>
            <a:r>
              <a:rPr lang="es-ES" dirty="0" err="1"/>
              <a:t>learn_rate</a:t>
            </a:r>
            <a:r>
              <a:rPr lang="es-ES" dirty="0"/>
              <a:t> = 0.00420</a:t>
            </a:r>
          </a:p>
          <a:p>
            <a:pPr lvl="2"/>
            <a:r>
              <a:rPr lang="es-ES" dirty="0" err="1"/>
              <a:t>loss_reduction</a:t>
            </a:r>
            <a:r>
              <a:rPr lang="es-ES" dirty="0"/>
              <a:t> = 0.0000598</a:t>
            </a:r>
          </a:p>
          <a:p>
            <a:pPr lvl="2"/>
            <a:r>
              <a:rPr lang="es-ES" dirty="0" err="1"/>
              <a:t>sample_size</a:t>
            </a:r>
            <a:r>
              <a:rPr lang="es-ES" dirty="0"/>
              <a:t> =  0.710</a:t>
            </a:r>
            <a:endParaRPr lang="en-RO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728D302-88C1-B149-90CD-F19EF2945ABD}"/>
              </a:ext>
            </a:extLst>
          </p:cNvPr>
          <p:cNvSpPr txBox="1">
            <a:spLocks/>
          </p:cNvSpPr>
          <p:nvPr/>
        </p:nvSpPr>
        <p:spPr>
          <a:xfrm>
            <a:off x="6315541" y="2305634"/>
            <a:ext cx="4431288" cy="4219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RO" dirty="0"/>
              <a:t>Performance on the test set</a:t>
            </a:r>
          </a:p>
          <a:p>
            <a:pPr lvl="1"/>
            <a:r>
              <a:rPr lang="en-RO" dirty="0"/>
              <a:t>RF: </a:t>
            </a:r>
          </a:p>
          <a:p>
            <a:pPr lvl="2"/>
            <a:r>
              <a:rPr lang="en-RO" dirty="0"/>
              <a:t>RMSE:0.599</a:t>
            </a:r>
          </a:p>
          <a:p>
            <a:pPr lvl="2"/>
            <a:r>
              <a:rPr lang="en-RO" dirty="0"/>
              <a:t>R2: 0.525</a:t>
            </a:r>
          </a:p>
          <a:p>
            <a:pPr lvl="1"/>
            <a:r>
              <a:rPr lang="en-RO" dirty="0"/>
              <a:t>XGB:</a:t>
            </a:r>
          </a:p>
          <a:p>
            <a:pPr lvl="2"/>
            <a:r>
              <a:rPr lang="en-RO" dirty="0"/>
              <a:t>RMSE:0.600</a:t>
            </a:r>
          </a:p>
          <a:p>
            <a:pPr lvl="2"/>
            <a:r>
              <a:rPr lang="en-RO" dirty="0"/>
              <a:t>R2: 0.523</a:t>
            </a:r>
          </a:p>
          <a:p>
            <a:pPr lvl="2"/>
            <a:endParaRPr lang="en-RO" dirty="0"/>
          </a:p>
          <a:p>
            <a:pPr marL="914400" lvl="2" indent="0">
              <a:buNone/>
            </a:pPr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21728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0263F-9C7A-4A37-9C9A-4D7ABD42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Variable</a:t>
            </a:r>
            <a:r>
              <a:rPr lang="ro-RO" dirty="0"/>
              <a:t> </a:t>
            </a:r>
            <a:r>
              <a:rPr lang="ro-RO" dirty="0" err="1"/>
              <a:t>Importance</a:t>
            </a:r>
            <a:endParaRPr lang="ro-RO" dirty="0"/>
          </a:p>
        </p:txBody>
      </p:sp>
      <p:pic>
        <p:nvPicPr>
          <p:cNvPr id="15" name="Content Placeholder 13">
            <a:extLst>
              <a:ext uri="{FF2B5EF4-FFF2-40B4-BE49-F238E27FC236}">
                <a16:creationId xmlns:a16="http://schemas.microsoft.com/office/drawing/2014/main" id="{5B7E25DC-640B-2B49-A7B1-C3505C840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350" y="1636548"/>
            <a:ext cx="8657652" cy="43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2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0263F-9C7A-4A37-9C9A-4D7ABD42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Conclusions</a:t>
            </a:r>
            <a:r>
              <a:rPr lang="en-US" dirty="0"/>
              <a:t> and limits</a:t>
            </a:r>
            <a:endParaRPr lang="ro-R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B28228-DB96-4170-A1D2-54125F519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48237"/>
            <a:ext cx="10018713" cy="4521028"/>
          </a:xfrm>
        </p:spPr>
        <p:txBody>
          <a:bodyPr>
            <a:normAutofit fontScale="55000" lnSpcReduction="20000"/>
          </a:bodyPr>
          <a:lstStyle/>
          <a:p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Three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sets of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randomly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generated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SQL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queries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were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executing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on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8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scenarios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for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5GB, 10GB and 50GB) DB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size</a:t>
            </a:r>
            <a:endParaRPr lang="es-ES" dirty="0">
              <a:solidFill>
                <a:srgbClr val="111111"/>
              </a:solidFill>
              <a:ea typeface="Times New Roman" panose="02020603050405020304" pitchFamily="18" charset="0"/>
            </a:endParaRPr>
          </a:p>
          <a:p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Less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than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50 GB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hardly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qualifies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as Big Data, so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the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results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are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just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preliminary</a:t>
            </a:r>
            <a:endParaRPr lang="es-ES" dirty="0">
              <a:solidFill>
                <a:srgbClr val="111111"/>
              </a:solidFill>
              <a:ea typeface="Times New Roman" panose="02020603050405020304" pitchFamily="18" charset="0"/>
            </a:endParaRPr>
          </a:p>
          <a:p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Most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important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predictors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associated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with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the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SparkSQL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query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performance are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mainly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related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to:</a:t>
            </a:r>
          </a:p>
          <a:p>
            <a:pPr lvl="1"/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the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volume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of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processed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data (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number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of records in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the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tables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included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in FROM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clause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) </a:t>
            </a:r>
          </a:p>
          <a:p>
            <a:pPr lvl="1"/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the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complexity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of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the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query</a:t>
            </a:r>
            <a:endParaRPr lang="es-ES" dirty="0">
              <a:solidFill>
                <a:srgbClr val="111111"/>
              </a:solidFill>
              <a:ea typeface="Times New Roman" panose="02020603050405020304" pitchFamily="18" charset="0"/>
            </a:endParaRPr>
          </a:p>
          <a:p>
            <a:pPr lvl="2"/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number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of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joins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, </a:t>
            </a:r>
          </a:p>
          <a:p>
            <a:pPr lvl="2"/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number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of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predicates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in WHERE, </a:t>
            </a:r>
          </a:p>
          <a:p>
            <a:pPr lvl="2"/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number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of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aggregate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and non-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aggregate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functions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included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in SELECT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clause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, </a:t>
            </a:r>
          </a:p>
          <a:p>
            <a:pPr lvl="2"/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number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of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ordering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and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grouping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attributes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. </a:t>
            </a:r>
          </a:p>
          <a:p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Data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source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formats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and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the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memory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settings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do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not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seem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strongly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associated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with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the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query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performance</a:t>
            </a:r>
          </a:p>
          <a:p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Limits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:</a:t>
            </a:r>
          </a:p>
          <a:p>
            <a:pPr lvl="1"/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Small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database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size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(s)</a:t>
            </a:r>
          </a:p>
          <a:p>
            <a:pPr lvl="1"/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Just 4 data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formats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used</a:t>
            </a:r>
            <a:endParaRPr lang="es-ES" dirty="0">
              <a:solidFill>
                <a:srgbClr val="111111"/>
              </a:solidFill>
              <a:ea typeface="Times New Roman" panose="02020603050405020304" pitchFamily="18" charset="0"/>
            </a:endParaRPr>
          </a:p>
          <a:p>
            <a:pPr lvl="1"/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HDFS I/O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throughput</a:t>
            </a:r>
            <a:endParaRPr lang="es-ES" dirty="0">
              <a:solidFill>
                <a:srgbClr val="111111"/>
              </a:solidFill>
              <a:ea typeface="Times New Roman" panose="02020603050405020304" pitchFamily="18" charset="0"/>
            </a:endParaRPr>
          </a:p>
          <a:p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Further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research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:</a:t>
            </a:r>
          </a:p>
          <a:p>
            <a:pPr lvl="1"/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include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additional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file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formats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,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both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complex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like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Apache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Arrow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, Iceberg,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Protocol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Buffers and simple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such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as JSON, CSV</a:t>
            </a:r>
          </a:p>
          <a:p>
            <a:pPr lvl="1"/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different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cluster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managers (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such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as YARN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or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Kubernetes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)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might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also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affect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111111"/>
                </a:solidFill>
                <a:ea typeface="Times New Roman" panose="02020603050405020304" pitchFamily="18" charset="0"/>
              </a:rPr>
              <a:t>the</a:t>
            </a:r>
            <a:r>
              <a:rPr lang="es-ES" dirty="0">
                <a:solidFill>
                  <a:srgbClr val="111111"/>
                </a:solidFill>
                <a:ea typeface="Times New Roman" panose="02020603050405020304" pitchFamily="18" charset="0"/>
              </a:rPr>
              <a:t> performance</a:t>
            </a:r>
            <a:endParaRPr lang="es-ES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6279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2270-ADA6-4480-A67B-DC210ED4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Acknowledgments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C19C2-09AD-451D-81C6-2E63D1A39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paper is partially supported by the Competitiveness Operational </a:t>
            </a:r>
            <a:r>
              <a:rPr lang="en-US" dirty="0" err="1"/>
              <a:t>Programme</a:t>
            </a:r>
            <a:r>
              <a:rPr lang="en-US" dirty="0"/>
              <a:t> Romania under project number SMIS 124759 - RaaS-IS (Research as a Service Iasi).</a:t>
            </a:r>
            <a:endParaRPr lang="ro-RO" dirty="0"/>
          </a:p>
          <a:p>
            <a:r>
              <a:rPr lang="nn-NO" dirty="0"/>
              <a:t>POC/398/1/1,  SMIS 124759, ctr. nr. 236/21.04.2020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6235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0263F-9C7A-4A37-9C9A-4D7ABD42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Main </a:t>
            </a:r>
            <a:r>
              <a:rPr lang="ro-RO" dirty="0" err="1"/>
              <a:t>Ideas</a:t>
            </a:r>
            <a:endParaRPr lang="ro-R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B28228-DB96-4170-A1D2-54125F519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o-RO" dirty="0"/>
              <a:t>Apache </a:t>
            </a:r>
            <a:r>
              <a:rPr lang="ro-RO" dirty="0" err="1"/>
              <a:t>Spark</a:t>
            </a:r>
            <a:r>
              <a:rPr lang="ro-RO" dirty="0"/>
              <a:t> </a:t>
            </a:r>
            <a:r>
              <a:rPr lang="ro-RO" dirty="0" err="1"/>
              <a:t>is</a:t>
            </a:r>
            <a:r>
              <a:rPr lang="ro-RO" dirty="0"/>
              <a:t> (</a:t>
            </a:r>
            <a:r>
              <a:rPr lang="ro-RO" dirty="0" err="1"/>
              <a:t>one</a:t>
            </a:r>
            <a:r>
              <a:rPr lang="ro-RO" dirty="0"/>
              <a:t> of)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most</a:t>
            </a:r>
            <a:r>
              <a:rPr lang="ro-RO" dirty="0"/>
              <a:t> </a:t>
            </a:r>
            <a:r>
              <a:rPr lang="en-US" dirty="0"/>
              <a:t>popular </a:t>
            </a:r>
            <a:r>
              <a:rPr lang="ro-RO" dirty="0"/>
              <a:t>Big Data </a:t>
            </a:r>
            <a:r>
              <a:rPr lang="ro-RO" dirty="0" err="1"/>
              <a:t>processing</a:t>
            </a:r>
            <a:r>
              <a:rPr lang="ro-RO" dirty="0"/>
              <a:t> </a:t>
            </a:r>
            <a:r>
              <a:rPr lang="ro-RO" dirty="0" err="1"/>
              <a:t>platform</a:t>
            </a:r>
            <a:endParaRPr lang="ro-RO" dirty="0"/>
          </a:p>
          <a:p>
            <a:r>
              <a:rPr lang="ro-RO" dirty="0" err="1"/>
              <a:t>Spark</a:t>
            </a:r>
            <a:r>
              <a:rPr lang="ro-RO" dirty="0"/>
              <a:t> </a:t>
            </a:r>
            <a:r>
              <a:rPr lang="ro-RO" dirty="0" err="1"/>
              <a:t>can</a:t>
            </a:r>
            <a:r>
              <a:rPr lang="ro-RO" dirty="0"/>
              <a:t> </a:t>
            </a:r>
            <a:r>
              <a:rPr lang="ro-RO" dirty="0" err="1"/>
              <a:t>process</a:t>
            </a:r>
            <a:r>
              <a:rPr lang="ro-RO" dirty="0"/>
              <a:t> data in a </a:t>
            </a:r>
            <a:r>
              <a:rPr lang="ro-RO" dirty="0" err="1"/>
              <a:t>large</a:t>
            </a:r>
            <a:r>
              <a:rPr lang="ro-RO" dirty="0"/>
              <a:t> </a:t>
            </a:r>
            <a:r>
              <a:rPr lang="ro-RO" dirty="0" err="1"/>
              <a:t>variety</a:t>
            </a:r>
            <a:r>
              <a:rPr lang="ro-RO" dirty="0"/>
              <a:t> of </a:t>
            </a:r>
            <a:r>
              <a:rPr lang="ro-RO" dirty="0" err="1"/>
              <a:t>formats</a:t>
            </a:r>
            <a:r>
              <a:rPr lang="ro-RO" dirty="0"/>
              <a:t>, </a:t>
            </a:r>
            <a:r>
              <a:rPr lang="ro-RO" dirty="0" err="1"/>
              <a:t>from</a:t>
            </a:r>
            <a:r>
              <a:rPr lang="ro-RO" dirty="0"/>
              <a:t> </a:t>
            </a:r>
            <a:r>
              <a:rPr lang="ro-RO" dirty="0" err="1"/>
              <a:t>which</a:t>
            </a:r>
            <a:r>
              <a:rPr lang="ro-RO" dirty="0"/>
              <a:t> </a:t>
            </a:r>
            <a:r>
              <a:rPr lang="en-US" dirty="0"/>
              <a:t>three</a:t>
            </a:r>
            <a:r>
              <a:rPr lang="ro-RO" dirty="0"/>
              <a:t> </a:t>
            </a:r>
            <a:r>
              <a:rPr lang="en-US" dirty="0"/>
              <a:t>most popular </a:t>
            </a:r>
            <a:r>
              <a:rPr lang="ro-RO" dirty="0"/>
              <a:t>are: </a:t>
            </a:r>
            <a:r>
              <a:rPr lang="ro-RO" dirty="0" err="1"/>
              <a:t>Avro</a:t>
            </a:r>
            <a:r>
              <a:rPr lang="ro-RO" dirty="0"/>
              <a:t>, Orc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Parquet</a:t>
            </a:r>
            <a:endParaRPr lang="ro-RO" dirty="0"/>
          </a:p>
          <a:p>
            <a:r>
              <a:rPr lang="ro-RO" dirty="0"/>
              <a:t>Relative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other</a:t>
            </a:r>
            <a:r>
              <a:rPr lang="ro-RO" dirty="0"/>
              <a:t> </a:t>
            </a:r>
            <a:r>
              <a:rPr lang="ro-RO" dirty="0" err="1"/>
              <a:t>settings</a:t>
            </a:r>
            <a:r>
              <a:rPr lang="ro-RO" dirty="0"/>
              <a:t> (</a:t>
            </a:r>
            <a:r>
              <a:rPr lang="ro-RO" dirty="0" err="1"/>
              <a:t>memory</a:t>
            </a:r>
            <a:r>
              <a:rPr lang="ro-RO" dirty="0"/>
              <a:t> </a:t>
            </a:r>
            <a:r>
              <a:rPr lang="ro-RO" dirty="0" err="1"/>
              <a:t>vs</a:t>
            </a:r>
            <a:r>
              <a:rPr lang="ro-RO" dirty="0"/>
              <a:t> disk)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query</a:t>
            </a:r>
            <a:r>
              <a:rPr lang="ro-RO" dirty="0"/>
              <a:t> </a:t>
            </a:r>
            <a:r>
              <a:rPr lang="ro-RO" dirty="0" err="1"/>
              <a:t>complexity</a:t>
            </a:r>
            <a:r>
              <a:rPr lang="ro-RO" dirty="0"/>
              <a:t>, do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source</a:t>
            </a:r>
            <a:r>
              <a:rPr lang="ro-RO" dirty="0"/>
              <a:t> data </a:t>
            </a:r>
            <a:r>
              <a:rPr lang="ro-RO" dirty="0" err="1"/>
              <a:t>formats</a:t>
            </a:r>
            <a:r>
              <a:rPr lang="ro-RO" dirty="0"/>
              <a:t> </a:t>
            </a:r>
            <a:r>
              <a:rPr lang="ro-RO" dirty="0" err="1"/>
              <a:t>affects</a:t>
            </a:r>
            <a:r>
              <a:rPr lang="ro-RO" dirty="0"/>
              <a:t> </a:t>
            </a:r>
            <a:r>
              <a:rPr lang="ro-RO" dirty="0" err="1"/>
              <a:t>the</a:t>
            </a:r>
            <a:r>
              <a:rPr lang="ro-RO" dirty="0"/>
              <a:t> data </a:t>
            </a:r>
            <a:r>
              <a:rPr lang="ro-RO" dirty="0" err="1"/>
              <a:t>processing</a:t>
            </a:r>
            <a:r>
              <a:rPr lang="ro-RO" dirty="0"/>
              <a:t> performance in </a:t>
            </a:r>
            <a:r>
              <a:rPr lang="ro-RO" dirty="0" err="1"/>
              <a:t>SparkSQL</a:t>
            </a:r>
            <a:r>
              <a:rPr lang="ro-RO" dirty="0"/>
              <a:t>?</a:t>
            </a:r>
          </a:p>
          <a:p>
            <a:r>
              <a:rPr lang="ro-RO" dirty="0" err="1"/>
              <a:t>Three</a:t>
            </a:r>
            <a:r>
              <a:rPr lang="ro-RO" dirty="0"/>
              <a:t> </a:t>
            </a:r>
            <a:r>
              <a:rPr lang="ro-RO" dirty="0" err="1"/>
              <a:t>series</a:t>
            </a:r>
            <a:r>
              <a:rPr lang="ro-RO" dirty="0"/>
              <a:t> of predictive </a:t>
            </a:r>
            <a:r>
              <a:rPr lang="ro-RO" dirty="0" err="1"/>
              <a:t>models</a:t>
            </a:r>
            <a:r>
              <a:rPr lang="ro-RO" dirty="0"/>
              <a:t> (</a:t>
            </a:r>
            <a:r>
              <a:rPr lang="ro-RO" dirty="0" err="1"/>
              <a:t>based</a:t>
            </a:r>
            <a:r>
              <a:rPr lang="ro-RO" dirty="0"/>
              <a:t> on MARS, </a:t>
            </a:r>
            <a:r>
              <a:rPr lang="ro-RO" dirty="0" err="1"/>
              <a:t>Random</a:t>
            </a:r>
            <a:r>
              <a:rPr lang="ro-RO" dirty="0"/>
              <a:t> Forest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XGBoost</a:t>
            </a:r>
            <a:r>
              <a:rPr lang="ro-RO" dirty="0"/>
              <a:t>) for </a:t>
            </a:r>
            <a:r>
              <a:rPr lang="ro-RO" dirty="0" err="1"/>
              <a:t>estimating</a:t>
            </a:r>
            <a:r>
              <a:rPr lang="ro-RO" dirty="0"/>
              <a:t>:</a:t>
            </a:r>
          </a:p>
          <a:p>
            <a:pPr lvl="1"/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queries</a:t>
            </a:r>
            <a:r>
              <a:rPr lang="ro-RO" dirty="0"/>
              <a:t>’ </a:t>
            </a:r>
            <a:r>
              <a:rPr lang="ro-RO" dirty="0" err="1"/>
              <a:t>execution</a:t>
            </a:r>
            <a:r>
              <a:rPr lang="ro-RO" dirty="0"/>
              <a:t> </a:t>
            </a:r>
            <a:r>
              <a:rPr lang="ro-RO" dirty="0" err="1"/>
              <a:t>duration</a:t>
            </a:r>
            <a:r>
              <a:rPr lang="ro-RO" dirty="0"/>
              <a:t> </a:t>
            </a:r>
          </a:p>
          <a:p>
            <a:pPr lvl="1"/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predictors</a:t>
            </a:r>
            <a:r>
              <a:rPr lang="ro-RO" dirty="0"/>
              <a:t>’ </a:t>
            </a:r>
            <a:r>
              <a:rPr lang="ro-RO" dirty="0" err="1"/>
              <a:t>importance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951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0263F-9C7A-4A37-9C9A-4D7ABD42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Research</a:t>
            </a:r>
            <a:r>
              <a:rPr lang="ro-RO" dirty="0"/>
              <a:t> Design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B28228-DB96-4170-A1D2-54125F519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690587"/>
            <a:ext cx="10308296" cy="4699703"/>
          </a:xfrm>
        </p:spPr>
        <p:txBody>
          <a:bodyPr>
            <a:normAutofit fontScale="70000" lnSpcReduction="20000"/>
          </a:bodyPr>
          <a:lstStyle/>
          <a:p>
            <a:r>
              <a:rPr lang="es-ES" dirty="0" err="1"/>
              <a:t>Assessing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SQL </a:t>
            </a:r>
            <a:r>
              <a:rPr lang="es-ES" dirty="0" err="1"/>
              <a:t>query</a:t>
            </a:r>
            <a:r>
              <a:rPr lang="es-ES" dirty="0"/>
              <a:t> performance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Spark-on-Hadoop</a:t>
            </a:r>
            <a:r>
              <a:rPr lang="es-ES" dirty="0"/>
              <a:t> </a:t>
            </a:r>
            <a:r>
              <a:rPr lang="es-ES" dirty="0" err="1"/>
              <a:t>cluster</a:t>
            </a:r>
            <a:r>
              <a:rPr lang="es-ES" dirty="0"/>
              <a:t> </a:t>
            </a:r>
            <a:r>
              <a:rPr lang="es-ES" dirty="0" err="1"/>
              <a:t>deployed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OpenStack</a:t>
            </a:r>
            <a:endParaRPr lang="es-ES" dirty="0"/>
          </a:p>
          <a:p>
            <a:r>
              <a:rPr lang="es-ES" dirty="0" err="1"/>
              <a:t>Out</a:t>
            </a:r>
            <a:r>
              <a:rPr lang="es-ES" dirty="0"/>
              <a:t> of 3 x 4 x 2 </a:t>
            </a:r>
            <a:r>
              <a:rPr lang="es-ES" dirty="0" err="1"/>
              <a:t>scenarios</a:t>
            </a:r>
            <a:r>
              <a:rPr lang="es-ES" dirty="0"/>
              <a:t>, 5527 </a:t>
            </a:r>
            <a:r>
              <a:rPr lang="es-ES" dirty="0" err="1"/>
              <a:t>queries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completed</a:t>
            </a:r>
            <a:r>
              <a:rPr lang="es-ES" dirty="0"/>
              <a:t> </a:t>
            </a:r>
            <a:r>
              <a:rPr lang="es-ES" dirty="0" err="1"/>
              <a:t>within</a:t>
            </a:r>
            <a:r>
              <a:rPr lang="es-ES" dirty="0"/>
              <a:t> 1000 </a:t>
            </a:r>
            <a:r>
              <a:rPr lang="es-ES" dirty="0" err="1"/>
              <a:t>seconds</a:t>
            </a:r>
            <a:r>
              <a:rPr lang="es-ES" dirty="0"/>
              <a:t> </a:t>
            </a:r>
            <a:r>
              <a:rPr lang="es-ES" dirty="0" err="1"/>
              <a:t>timeout</a:t>
            </a:r>
            <a:r>
              <a:rPr lang="es-ES" dirty="0"/>
              <a:t> </a:t>
            </a:r>
          </a:p>
          <a:p>
            <a:r>
              <a:rPr lang="es-ES" dirty="0" err="1"/>
              <a:t>Outcome</a:t>
            </a:r>
            <a:r>
              <a:rPr lang="es-ES" dirty="0"/>
              <a:t>: </a:t>
            </a:r>
            <a:r>
              <a:rPr lang="es-ES" b="1" dirty="0"/>
              <a:t>log10_duration </a:t>
            </a:r>
            <a:r>
              <a:rPr lang="es-ES" dirty="0"/>
              <a:t>(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duration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severely</a:t>
            </a:r>
            <a:r>
              <a:rPr lang="es-ES" dirty="0"/>
              <a:t> </a:t>
            </a:r>
            <a:r>
              <a:rPr lang="es-ES" dirty="0" err="1"/>
              <a:t>skewed</a:t>
            </a:r>
            <a:r>
              <a:rPr lang="es-ES" dirty="0"/>
              <a:t>)</a:t>
            </a:r>
          </a:p>
          <a:p>
            <a:r>
              <a:rPr lang="es-ES" dirty="0" err="1"/>
              <a:t>Predictors</a:t>
            </a:r>
            <a:r>
              <a:rPr lang="es-ES" dirty="0"/>
              <a:t>:</a:t>
            </a:r>
          </a:p>
          <a:p>
            <a:pPr lvl="1"/>
            <a:r>
              <a:rPr lang="es-ES" b="1" dirty="0"/>
              <a:t>Data </a:t>
            </a:r>
            <a:r>
              <a:rPr lang="es-ES" b="1" dirty="0" err="1"/>
              <a:t>formats</a:t>
            </a:r>
            <a:r>
              <a:rPr lang="es-ES" dirty="0"/>
              <a:t>: Apache </a:t>
            </a:r>
            <a:r>
              <a:rPr lang="es-ES" dirty="0" err="1"/>
              <a:t>Avro</a:t>
            </a:r>
            <a:r>
              <a:rPr lang="es-ES" dirty="0"/>
              <a:t>, Apache </a:t>
            </a:r>
            <a:r>
              <a:rPr lang="es-ES" dirty="0" err="1"/>
              <a:t>Parquet</a:t>
            </a:r>
            <a:r>
              <a:rPr lang="es-ES" dirty="0"/>
              <a:t>, Apache ORC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generic</a:t>
            </a:r>
            <a:r>
              <a:rPr lang="es-ES" dirty="0"/>
              <a:t> file </a:t>
            </a:r>
            <a:r>
              <a:rPr lang="es-ES" dirty="0" err="1"/>
              <a:t>format</a:t>
            </a:r>
            <a:r>
              <a:rPr lang="es-ES" dirty="0"/>
              <a:t> (</a:t>
            </a:r>
            <a:r>
              <a:rPr lang="es-ES" dirty="0" err="1"/>
              <a:t>labelled</a:t>
            </a:r>
            <a:r>
              <a:rPr lang="es-ES" dirty="0"/>
              <a:t> as Basic)</a:t>
            </a:r>
          </a:p>
          <a:p>
            <a:pPr lvl="1"/>
            <a:r>
              <a:rPr lang="es-ES" b="1" dirty="0"/>
              <a:t>RDD </a:t>
            </a:r>
            <a:r>
              <a:rPr lang="es-ES" b="1" dirty="0" err="1"/>
              <a:t>memory</a:t>
            </a:r>
            <a:r>
              <a:rPr lang="es-ES" b="1" dirty="0"/>
              <a:t> </a:t>
            </a:r>
            <a:r>
              <a:rPr lang="es-ES" b="1" dirty="0" err="1"/>
              <a:t>settings</a:t>
            </a:r>
            <a:r>
              <a:rPr lang="es-ES" b="1" dirty="0"/>
              <a:t> </a:t>
            </a:r>
            <a:r>
              <a:rPr lang="es-ES" dirty="0"/>
              <a:t>(MEMORY_ONLY and MEMORY_AND_DISK)</a:t>
            </a:r>
          </a:p>
          <a:p>
            <a:pPr lvl="1"/>
            <a:r>
              <a:rPr lang="es-ES" b="1" dirty="0" err="1"/>
              <a:t>Database</a:t>
            </a:r>
            <a:r>
              <a:rPr lang="es-ES" b="1" dirty="0"/>
              <a:t> </a:t>
            </a:r>
            <a:r>
              <a:rPr lang="es-ES" b="1" dirty="0" err="1"/>
              <a:t>size</a:t>
            </a:r>
            <a:r>
              <a:rPr lang="es-ES" b="1" dirty="0"/>
              <a:t> </a:t>
            </a:r>
            <a:r>
              <a:rPr lang="es-ES" dirty="0"/>
              <a:t>(5GB, 10GB </a:t>
            </a:r>
            <a:r>
              <a:rPr lang="es-ES" dirty="0" err="1"/>
              <a:t>ang</a:t>
            </a:r>
            <a:r>
              <a:rPr lang="es-ES" dirty="0"/>
              <a:t> 50GB)</a:t>
            </a:r>
          </a:p>
          <a:p>
            <a:pPr lvl="1"/>
            <a:r>
              <a:rPr lang="es-ES" b="1" dirty="0" err="1"/>
              <a:t>Query</a:t>
            </a:r>
            <a:r>
              <a:rPr lang="es-ES" b="1" dirty="0"/>
              <a:t> </a:t>
            </a:r>
            <a:r>
              <a:rPr lang="es-ES" b="1" dirty="0" err="1"/>
              <a:t>complexity</a:t>
            </a:r>
            <a:r>
              <a:rPr lang="es-ES" b="1" dirty="0"/>
              <a:t>  </a:t>
            </a:r>
            <a:r>
              <a:rPr lang="es-ES" dirty="0"/>
              <a:t>(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SQL </a:t>
            </a:r>
            <a:r>
              <a:rPr lang="es-ES" dirty="0" err="1"/>
              <a:t>clauses</a:t>
            </a:r>
            <a:r>
              <a:rPr lang="es-ES" dirty="0"/>
              <a:t>: SELECT, FROM, WHERE, GROUP BY, HAVING, ORDER BY) </a:t>
            </a:r>
          </a:p>
          <a:p>
            <a:r>
              <a:rPr lang="es-ES" dirty="0" err="1"/>
              <a:t>Models</a:t>
            </a:r>
            <a:r>
              <a:rPr lang="es-ES" dirty="0"/>
              <a:t>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estimate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predictor </a:t>
            </a:r>
            <a:r>
              <a:rPr lang="es-ES" dirty="0" err="1"/>
              <a:t>importance</a:t>
            </a:r>
            <a:r>
              <a:rPr lang="es-ES" dirty="0"/>
              <a:t> in </a:t>
            </a:r>
            <a:r>
              <a:rPr lang="es-ES" dirty="0" err="1"/>
              <a:t>accounting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outcome</a:t>
            </a:r>
            <a:r>
              <a:rPr lang="es-ES" dirty="0"/>
              <a:t> </a:t>
            </a:r>
            <a:r>
              <a:rPr lang="es-ES" dirty="0" err="1"/>
              <a:t>variability</a:t>
            </a:r>
            <a:endParaRPr lang="es-ES" dirty="0"/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Multivariate</a:t>
            </a:r>
            <a:r>
              <a:rPr lang="es-ES" dirty="0"/>
              <a:t> </a:t>
            </a:r>
            <a:r>
              <a:rPr lang="es-ES" dirty="0" err="1"/>
              <a:t>Adaptive</a:t>
            </a:r>
            <a:r>
              <a:rPr lang="es-ES" dirty="0"/>
              <a:t> </a:t>
            </a:r>
            <a:r>
              <a:rPr lang="es-ES" dirty="0" err="1"/>
              <a:t>Regression</a:t>
            </a:r>
            <a:r>
              <a:rPr lang="es-ES" dirty="0"/>
              <a:t> </a:t>
            </a:r>
            <a:r>
              <a:rPr lang="es-ES" dirty="0" err="1"/>
              <a:t>Splines</a:t>
            </a:r>
            <a:r>
              <a:rPr lang="es-ES" dirty="0"/>
              <a:t> (MARS) </a:t>
            </a:r>
            <a:r>
              <a:rPr lang="es-ES" dirty="0" err="1"/>
              <a:t>method</a:t>
            </a:r>
            <a:r>
              <a:rPr lang="es-ES" dirty="0"/>
              <a:t>:</a:t>
            </a:r>
          </a:p>
          <a:p>
            <a:pPr lvl="1"/>
            <a:r>
              <a:rPr lang="es-ES" dirty="0" err="1"/>
              <a:t>multivariate</a:t>
            </a:r>
            <a:r>
              <a:rPr lang="es-ES" dirty="0"/>
              <a:t> and non-</a:t>
            </a:r>
            <a:r>
              <a:rPr lang="es-ES" dirty="0" err="1"/>
              <a:t>parametric</a:t>
            </a:r>
            <a:r>
              <a:rPr lang="es-ES" dirty="0"/>
              <a:t> flexible </a:t>
            </a:r>
            <a:r>
              <a:rPr lang="es-ES" dirty="0" err="1"/>
              <a:t>recursive</a:t>
            </a:r>
            <a:r>
              <a:rPr lang="es-ES" dirty="0"/>
              <a:t> </a:t>
            </a:r>
            <a:r>
              <a:rPr lang="es-ES" dirty="0" err="1"/>
              <a:t>partitioning</a:t>
            </a:r>
            <a:endParaRPr lang="es-ES" dirty="0"/>
          </a:p>
          <a:p>
            <a:pPr lvl="1"/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extension</a:t>
            </a:r>
            <a:r>
              <a:rPr lang="es-ES" dirty="0"/>
              <a:t> of linear </a:t>
            </a:r>
            <a:r>
              <a:rPr lang="es-ES" dirty="0" err="1"/>
              <a:t>models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automatically</a:t>
            </a:r>
            <a:r>
              <a:rPr lang="es-ES" dirty="0"/>
              <a:t> </a:t>
            </a:r>
            <a:r>
              <a:rPr lang="es-ES" dirty="0" err="1"/>
              <a:t>models</a:t>
            </a:r>
            <a:r>
              <a:rPr lang="es-ES" dirty="0"/>
              <a:t> non-</a:t>
            </a:r>
            <a:r>
              <a:rPr lang="es-ES" dirty="0" err="1"/>
              <a:t>linearity</a:t>
            </a:r>
            <a:r>
              <a:rPr lang="es-ES" dirty="0"/>
              <a:t> and </a:t>
            </a:r>
            <a:r>
              <a:rPr lang="es-ES" dirty="0" err="1"/>
              <a:t>interactions</a:t>
            </a:r>
            <a:r>
              <a:rPr lang="es-ES" dirty="0"/>
              <a:t> </a:t>
            </a:r>
            <a:r>
              <a:rPr lang="es-ES" dirty="0" err="1"/>
              <a:t>between</a:t>
            </a:r>
            <a:r>
              <a:rPr lang="es-ES" dirty="0"/>
              <a:t> variables</a:t>
            </a:r>
          </a:p>
          <a:p>
            <a:r>
              <a:rPr lang="es-ES" dirty="0" err="1"/>
              <a:t>Random</a:t>
            </a:r>
            <a:r>
              <a:rPr lang="es-ES" dirty="0"/>
              <a:t> </a:t>
            </a:r>
            <a:r>
              <a:rPr lang="es-ES" dirty="0" err="1"/>
              <a:t>Forest</a:t>
            </a:r>
            <a:r>
              <a:rPr lang="es-ES" dirty="0"/>
              <a:t>: </a:t>
            </a:r>
            <a:r>
              <a:rPr lang="es-ES" dirty="0" err="1"/>
              <a:t>grows</a:t>
            </a:r>
            <a:r>
              <a:rPr lang="es-ES" dirty="0"/>
              <a:t> </a:t>
            </a:r>
            <a:r>
              <a:rPr lang="es-ES" dirty="0" err="1"/>
              <a:t>trees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split</a:t>
            </a:r>
            <a:r>
              <a:rPr lang="es-ES" dirty="0"/>
              <a:t>-variable </a:t>
            </a:r>
            <a:r>
              <a:rPr lang="es-ES" dirty="0" err="1"/>
              <a:t>randomization</a:t>
            </a:r>
            <a:r>
              <a:rPr lang="es-ES" dirty="0"/>
              <a:t> </a:t>
            </a:r>
          </a:p>
          <a:p>
            <a:r>
              <a:rPr lang="es-ES" dirty="0"/>
              <a:t>Extreme </a:t>
            </a:r>
            <a:r>
              <a:rPr lang="es-ES" dirty="0" err="1"/>
              <a:t>Gradient</a:t>
            </a:r>
            <a:r>
              <a:rPr lang="es-ES" dirty="0"/>
              <a:t> </a:t>
            </a:r>
            <a:r>
              <a:rPr lang="es-ES" dirty="0" err="1"/>
              <a:t>Boosting</a:t>
            </a:r>
            <a:r>
              <a:rPr lang="es-ES" dirty="0"/>
              <a:t>: </a:t>
            </a:r>
            <a:r>
              <a:rPr lang="es-ES" dirty="0" err="1"/>
              <a:t>iteratively</a:t>
            </a:r>
            <a:r>
              <a:rPr lang="es-ES" dirty="0"/>
              <a:t> combines "</a:t>
            </a:r>
            <a:r>
              <a:rPr lang="es-ES" dirty="0" err="1"/>
              <a:t>weak</a:t>
            </a:r>
            <a:r>
              <a:rPr lang="es-ES" dirty="0"/>
              <a:t>" </a:t>
            </a:r>
            <a:r>
              <a:rPr lang="es-ES" dirty="0" err="1"/>
              <a:t>learners</a:t>
            </a:r>
            <a:r>
              <a:rPr lang="es-ES" dirty="0"/>
              <a:t> to </a:t>
            </a:r>
            <a:r>
              <a:rPr lang="es-ES" dirty="0" err="1"/>
              <a:t>develop</a:t>
            </a:r>
            <a:r>
              <a:rPr lang="es-ES" dirty="0"/>
              <a:t> a "</a:t>
            </a:r>
            <a:r>
              <a:rPr lang="es-ES" dirty="0" err="1"/>
              <a:t>strong</a:t>
            </a:r>
            <a:r>
              <a:rPr lang="es-ES" dirty="0"/>
              <a:t>" </a:t>
            </a:r>
            <a:r>
              <a:rPr lang="es-ES" dirty="0" err="1"/>
              <a:t>learner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802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0263F-9C7A-4A37-9C9A-4D7ABD42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(1)</a:t>
            </a:r>
            <a:endParaRPr lang="ro-R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B28228-DB96-4170-A1D2-54125F519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5329568"/>
            <a:ext cx="10018713" cy="829491"/>
          </a:xfrm>
        </p:spPr>
        <p:txBody>
          <a:bodyPr>
            <a:normAutofit/>
          </a:bodyPr>
          <a:lstStyle/>
          <a:p>
            <a:r>
              <a:rPr lang="en-US" dirty="0"/>
              <a:t>OpenStack Wallaby for management and virtualization </a:t>
            </a:r>
          </a:p>
          <a:p>
            <a:endParaRPr lang="en-US" dirty="0"/>
          </a:p>
          <a:p>
            <a:endParaRPr lang="en-US" dirty="0"/>
          </a:p>
          <a:p>
            <a:endParaRPr lang="ro-R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2C401D-3FD2-0D43-8071-C1CD1155C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300" y="1722117"/>
            <a:ext cx="6866145" cy="36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0263F-9C7A-4A37-9C9A-4D7ABD42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(2)</a:t>
            </a:r>
            <a:endParaRPr lang="ro-RO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E3E77E-A891-0944-8EBE-21DD6EA76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165" y="1973904"/>
            <a:ext cx="10018713" cy="4219575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The virtual machines used an image with </a:t>
            </a:r>
          </a:p>
          <a:p>
            <a:pPr lvl="1"/>
            <a:r>
              <a:rPr lang="en-GB" dirty="0"/>
              <a:t>Ubuntu 18.04 </a:t>
            </a:r>
          </a:p>
          <a:p>
            <a:pPr lvl="1"/>
            <a:r>
              <a:rPr lang="en-GB" dirty="0"/>
              <a:t>Apache Spark 3.1.2 with Scala 2.12.10 (</a:t>
            </a:r>
            <a:r>
              <a:rPr lang="en-GB" dirty="0" err="1"/>
              <a:t>sbt</a:t>
            </a:r>
            <a:r>
              <a:rPr lang="en-GB" dirty="0"/>
              <a:t> included) and OpenJDK 11.0.11,</a:t>
            </a:r>
          </a:p>
          <a:p>
            <a:pPr lvl="1"/>
            <a:r>
              <a:rPr lang="en-GB" dirty="0"/>
              <a:t>Hadoop 3.3.1 paired with OpenJDK 8u292</a:t>
            </a:r>
          </a:p>
          <a:p>
            <a:r>
              <a:rPr lang="en-GB" dirty="0"/>
              <a:t>HDFS replication was set to 14, and the block size to 256MB. </a:t>
            </a:r>
          </a:p>
          <a:p>
            <a:r>
              <a:rPr lang="en-GB" dirty="0"/>
              <a:t>25 instances and a master, each having 6 </a:t>
            </a:r>
            <a:r>
              <a:rPr lang="en-GB" dirty="0" err="1"/>
              <a:t>vcores</a:t>
            </a:r>
            <a:r>
              <a:rPr lang="en-GB" dirty="0"/>
              <a:t> and 25GB of RAM, out of which only 5 </a:t>
            </a:r>
            <a:r>
              <a:rPr lang="en-GB" dirty="0" err="1"/>
              <a:t>vcores</a:t>
            </a:r>
            <a:r>
              <a:rPr lang="en-GB" dirty="0"/>
              <a:t> and 17GB of RAM was used by the Spark worker. </a:t>
            </a:r>
          </a:p>
          <a:p>
            <a:r>
              <a:rPr lang="en-GB" dirty="0"/>
              <a:t>The rest of the resources were reserved for the OS specific processes and HDFS.</a:t>
            </a:r>
          </a:p>
          <a:p>
            <a:r>
              <a:rPr lang="en-GB" dirty="0"/>
              <a:t>The Master used the same specifications, also hosting the history server and the HDFS name node but has no Spark worker running or HDFS data node for avoiding bottlenecks. </a:t>
            </a:r>
          </a:p>
          <a:p>
            <a:endParaRPr lang="en-GB" dirty="0"/>
          </a:p>
          <a:p>
            <a:endParaRPr lang="en-GB" dirty="0"/>
          </a:p>
          <a:p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11370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0263F-9C7A-4A37-9C9A-4D7ABD42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Tools</a:t>
            </a:r>
            <a:r>
              <a:rPr lang="ro-RO" dirty="0"/>
              <a:t> for Data </a:t>
            </a:r>
            <a:r>
              <a:rPr lang="ro-RO" dirty="0" err="1"/>
              <a:t>Analysis</a:t>
            </a:r>
            <a:r>
              <a:rPr lang="ro-RO" dirty="0"/>
              <a:t> / ML (R </a:t>
            </a:r>
            <a:r>
              <a:rPr lang="ro-RO" dirty="0" err="1"/>
              <a:t>packages</a:t>
            </a:r>
            <a:r>
              <a:rPr lang="ro-RO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B28228-DB96-4170-A1D2-54125F519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Data </a:t>
            </a:r>
            <a:r>
              <a:rPr lang="ro-RO" dirty="0" err="1"/>
              <a:t>processing</a:t>
            </a:r>
            <a:r>
              <a:rPr lang="ro-RO" dirty="0"/>
              <a:t>/</a:t>
            </a:r>
            <a:r>
              <a:rPr lang="ro-RO" dirty="0" err="1"/>
              <a:t>preparation</a:t>
            </a:r>
            <a:r>
              <a:rPr lang="ro-RO" dirty="0"/>
              <a:t>: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tidyverse</a:t>
            </a:r>
            <a:r>
              <a:rPr lang="ro-RO" dirty="0"/>
              <a:t> </a:t>
            </a:r>
            <a:r>
              <a:rPr lang="ro-RO" dirty="0" err="1"/>
              <a:t>ecosystem</a:t>
            </a:r>
            <a:endParaRPr lang="ro-RO" dirty="0"/>
          </a:p>
          <a:p>
            <a:r>
              <a:rPr lang="ro-RO" dirty="0" err="1"/>
              <a:t>Exploratory</a:t>
            </a:r>
            <a:r>
              <a:rPr lang="ro-RO" dirty="0"/>
              <a:t> Data </a:t>
            </a:r>
            <a:r>
              <a:rPr lang="ro-RO" dirty="0" err="1"/>
              <a:t>Analysis</a:t>
            </a:r>
            <a:r>
              <a:rPr lang="ro-RO" dirty="0"/>
              <a:t>:</a:t>
            </a:r>
          </a:p>
          <a:p>
            <a:pPr lvl="1"/>
            <a:r>
              <a:rPr lang="ro-RO" b="1" dirty="0" err="1"/>
              <a:t>tidyverse</a:t>
            </a:r>
            <a:r>
              <a:rPr lang="ro-RO" dirty="0"/>
              <a:t> (</a:t>
            </a:r>
            <a:r>
              <a:rPr lang="ro-RO" b="1" dirty="0" err="1"/>
              <a:t>readr</a:t>
            </a:r>
            <a:r>
              <a:rPr lang="ro-RO" dirty="0"/>
              <a:t>, </a:t>
            </a:r>
            <a:r>
              <a:rPr lang="ro-RO" b="1" dirty="0" err="1"/>
              <a:t>dplyr</a:t>
            </a:r>
            <a:r>
              <a:rPr lang="ro-RO" dirty="0"/>
              <a:t>, </a:t>
            </a:r>
            <a:r>
              <a:rPr lang="ro-RO" b="1" dirty="0" err="1"/>
              <a:t>tidyr</a:t>
            </a:r>
            <a:r>
              <a:rPr lang="ro-RO" dirty="0"/>
              <a:t>, </a:t>
            </a:r>
            <a:r>
              <a:rPr lang="ro-RO" b="1" dirty="0"/>
              <a:t>ggplot2</a:t>
            </a:r>
            <a:r>
              <a:rPr lang="ro-RO" dirty="0"/>
              <a:t>)</a:t>
            </a:r>
          </a:p>
          <a:p>
            <a:pPr lvl="1"/>
            <a:r>
              <a:rPr lang="ro-RO" b="1" dirty="0" err="1"/>
              <a:t>corrplot</a:t>
            </a:r>
            <a:endParaRPr lang="ro-RO" b="1" dirty="0"/>
          </a:p>
          <a:p>
            <a:r>
              <a:rPr lang="ro-RO" dirty="0" err="1"/>
              <a:t>Machine</a:t>
            </a:r>
            <a:r>
              <a:rPr lang="ro-RO" dirty="0"/>
              <a:t> </a:t>
            </a:r>
            <a:r>
              <a:rPr lang="ro-RO" dirty="0" err="1"/>
              <a:t>Leaning</a:t>
            </a:r>
            <a:r>
              <a:rPr lang="ro-RO" dirty="0"/>
              <a:t> </a:t>
            </a:r>
            <a:r>
              <a:rPr lang="ro-RO" dirty="0" err="1"/>
              <a:t>models</a:t>
            </a:r>
            <a:r>
              <a:rPr lang="ro-RO" dirty="0"/>
              <a:t> building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tuning</a:t>
            </a:r>
            <a:r>
              <a:rPr lang="ro-RO" dirty="0"/>
              <a:t>:</a:t>
            </a:r>
          </a:p>
          <a:p>
            <a:pPr lvl="1"/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b="1" dirty="0" err="1"/>
              <a:t>tidymodels</a:t>
            </a:r>
            <a:r>
              <a:rPr lang="ro-RO" dirty="0"/>
              <a:t> </a:t>
            </a:r>
            <a:r>
              <a:rPr lang="ro-RO" dirty="0" err="1"/>
              <a:t>ecosystem</a:t>
            </a:r>
            <a:r>
              <a:rPr lang="ro-RO" dirty="0"/>
              <a:t> (</a:t>
            </a:r>
            <a:r>
              <a:rPr lang="ro-RO" b="1" dirty="0" err="1"/>
              <a:t>rsamples</a:t>
            </a:r>
            <a:r>
              <a:rPr lang="ro-RO" dirty="0"/>
              <a:t>, </a:t>
            </a:r>
            <a:r>
              <a:rPr lang="ro-RO" b="1" dirty="0" err="1"/>
              <a:t>parnsnip</a:t>
            </a:r>
            <a:r>
              <a:rPr lang="ro-RO" dirty="0"/>
              <a:t>, </a:t>
            </a:r>
            <a:r>
              <a:rPr lang="ro-RO" b="1" dirty="0" err="1"/>
              <a:t>dials</a:t>
            </a:r>
            <a:r>
              <a:rPr lang="ro-RO" dirty="0"/>
              <a:t>, </a:t>
            </a:r>
            <a:r>
              <a:rPr lang="ro-RO" b="1" dirty="0"/>
              <a:t>tune</a:t>
            </a:r>
            <a:r>
              <a:rPr lang="ro-RO" dirty="0"/>
              <a:t>, </a:t>
            </a:r>
            <a:r>
              <a:rPr lang="ro-RO" b="1" dirty="0" err="1"/>
              <a:t>yardstick</a:t>
            </a:r>
            <a:r>
              <a:rPr lang="ro-RO" dirty="0"/>
              <a:t>)</a:t>
            </a:r>
          </a:p>
          <a:p>
            <a:pPr lvl="1"/>
            <a:r>
              <a:rPr lang="ro-RO" b="1" dirty="0" err="1"/>
              <a:t>ranger</a:t>
            </a:r>
            <a:r>
              <a:rPr lang="ro-RO" dirty="0"/>
              <a:t> </a:t>
            </a:r>
            <a:r>
              <a:rPr lang="ro-RO" dirty="0" err="1"/>
              <a:t>package</a:t>
            </a:r>
            <a:r>
              <a:rPr lang="ro-RO" dirty="0"/>
              <a:t> for </a:t>
            </a:r>
            <a:r>
              <a:rPr lang="ro-RO" dirty="0" err="1"/>
              <a:t>Random</a:t>
            </a:r>
            <a:r>
              <a:rPr lang="ro-RO" dirty="0"/>
              <a:t> Forest </a:t>
            </a:r>
            <a:r>
              <a:rPr lang="ro-RO" dirty="0" err="1"/>
              <a:t>models</a:t>
            </a:r>
            <a:endParaRPr lang="ro-RO" dirty="0"/>
          </a:p>
          <a:p>
            <a:pPr lvl="1"/>
            <a:r>
              <a:rPr lang="ro-RO" b="1" dirty="0" err="1"/>
              <a:t>xgboost</a:t>
            </a:r>
            <a:r>
              <a:rPr lang="ro-RO" dirty="0"/>
              <a:t> </a:t>
            </a:r>
            <a:r>
              <a:rPr lang="ro-RO" dirty="0" err="1"/>
              <a:t>package</a:t>
            </a:r>
            <a:r>
              <a:rPr lang="ro-RO" dirty="0"/>
              <a:t> for Extreme Gradient </a:t>
            </a:r>
            <a:r>
              <a:rPr lang="ro-RO" dirty="0" err="1"/>
              <a:t>Boosting</a:t>
            </a:r>
            <a:r>
              <a:rPr lang="ro-RO" dirty="0"/>
              <a:t> </a:t>
            </a:r>
            <a:r>
              <a:rPr lang="ro-RO" dirty="0" err="1"/>
              <a:t>Models</a:t>
            </a:r>
            <a:endParaRPr lang="ro-RO" dirty="0"/>
          </a:p>
          <a:p>
            <a:r>
              <a:rPr lang="ro-RO" dirty="0" err="1"/>
              <a:t>Variable</a:t>
            </a:r>
            <a:r>
              <a:rPr lang="ro-RO" dirty="0"/>
              <a:t> </a:t>
            </a:r>
            <a:r>
              <a:rPr lang="ro-RO" dirty="0" err="1"/>
              <a:t>importance</a:t>
            </a:r>
            <a:r>
              <a:rPr lang="ro-RO" dirty="0"/>
              <a:t>: </a:t>
            </a:r>
            <a:r>
              <a:rPr lang="ro-RO" dirty="0" err="1"/>
              <a:t>package</a:t>
            </a:r>
            <a:r>
              <a:rPr lang="ro-RO" dirty="0"/>
              <a:t> </a:t>
            </a:r>
            <a:r>
              <a:rPr lang="ro-RO" b="1" dirty="0" err="1"/>
              <a:t>vip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3039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0263F-9C7A-4A37-9C9A-4D7ABD42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err="1"/>
              <a:t>Exploratory</a:t>
            </a:r>
            <a:r>
              <a:rPr lang="ro-RO" dirty="0"/>
              <a:t> Data </a:t>
            </a:r>
            <a:r>
              <a:rPr lang="ro-RO" dirty="0" err="1"/>
              <a:t>Analysis</a:t>
            </a:r>
            <a:r>
              <a:rPr lang="ro-RO" dirty="0"/>
              <a:t> (1) –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outcome</a:t>
            </a:r>
            <a:endParaRPr lang="ro-RO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3575F1-AF94-1741-A7E9-F232BED1B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47" y="1722117"/>
            <a:ext cx="5164944" cy="4219575"/>
          </a:xfrm>
        </p:spPr>
      </p:pic>
    </p:spTree>
    <p:extLst>
      <p:ext uri="{BB962C8B-B14F-4D97-AF65-F5344CB8AC3E}">
        <p14:creationId xmlns:p14="http://schemas.microsoft.com/office/powerpoint/2010/main" val="268945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0263F-9C7A-4A37-9C9A-4D7ABD42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err="1"/>
              <a:t>Exploratory</a:t>
            </a:r>
            <a:r>
              <a:rPr lang="ro-RO" dirty="0"/>
              <a:t> Data </a:t>
            </a:r>
            <a:r>
              <a:rPr lang="ro-RO" dirty="0" err="1"/>
              <a:t>Analysis</a:t>
            </a:r>
            <a:r>
              <a:rPr lang="ro-RO" dirty="0"/>
              <a:t> (2) - </a:t>
            </a:r>
            <a:r>
              <a:rPr lang="ro-RO" dirty="0" err="1"/>
              <a:t>predictors</a:t>
            </a:r>
            <a:endParaRPr lang="ro-RO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2F585B-09DE-E74D-8B9B-012458E7E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587" y="1864860"/>
            <a:ext cx="6363011" cy="443592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F774DC-1284-4C4E-8C0A-26BD7FF6E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864860"/>
            <a:ext cx="5815013" cy="384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0263F-9C7A-4A37-9C9A-4D7ABD426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858" y="892626"/>
            <a:ext cx="3934105" cy="4993824"/>
          </a:xfrm>
        </p:spPr>
        <p:txBody>
          <a:bodyPr/>
          <a:lstStyle/>
          <a:p>
            <a:r>
              <a:rPr lang="ro-RO" dirty="0" err="1"/>
              <a:t>Exploratory</a:t>
            </a:r>
            <a:r>
              <a:rPr lang="ro-RO" dirty="0"/>
              <a:t> Data </a:t>
            </a:r>
            <a:r>
              <a:rPr lang="ro-RO" dirty="0" err="1"/>
              <a:t>Analysis</a:t>
            </a:r>
            <a:r>
              <a:rPr lang="ro-RO" dirty="0"/>
              <a:t> (3) - </a:t>
            </a:r>
            <a:r>
              <a:rPr lang="ro-RO" dirty="0" err="1"/>
              <a:t>correlations</a:t>
            </a:r>
            <a:endParaRPr lang="ro-RO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2F585B-09DE-E74D-8B9B-012458E7E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551" y="0"/>
            <a:ext cx="6420449" cy="6771935"/>
          </a:xfrm>
        </p:spPr>
      </p:pic>
    </p:spTree>
    <p:extLst>
      <p:ext uri="{BB962C8B-B14F-4D97-AF65-F5344CB8AC3E}">
        <p14:creationId xmlns:p14="http://schemas.microsoft.com/office/powerpoint/2010/main" val="14661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5E1CC290A8F64284C83D44FDA66D5C" ma:contentTypeVersion="12" ma:contentTypeDescription="Create a new document." ma:contentTypeScope="" ma:versionID="efd6c0dbd44dca78dfb27e46dea106d0">
  <xsd:schema xmlns:xsd="http://www.w3.org/2001/XMLSchema" xmlns:xs="http://www.w3.org/2001/XMLSchema" xmlns:p="http://schemas.microsoft.com/office/2006/metadata/properties" xmlns:ns2="510cb53f-c054-4d36-b109-cec03df535f4" xmlns:ns3="80c35477-2a15-4fea-a7c9-3c26a4dcc8d3" targetNamespace="http://schemas.microsoft.com/office/2006/metadata/properties" ma:root="true" ma:fieldsID="be279ab865b5ec0611dcc54f5c9847e4" ns2:_="" ns3:_="">
    <xsd:import namespace="510cb53f-c054-4d36-b109-cec03df535f4"/>
    <xsd:import namespace="80c35477-2a15-4fea-a7c9-3c26a4dcc8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0cb53f-c054-4d36-b109-cec03df535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35477-2a15-4fea-a7c9-3c26a4dcc8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9E5690-7F68-40C9-BDCE-DD2A6D7C04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88E9F24-1C4D-4EE6-8851-B54D08B05C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0cb53f-c054-4d36-b109-cec03df535f4"/>
    <ds:schemaRef ds:uri="80c35477-2a15-4fea-a7c9-3c26a4dcc8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E56152-0825-40C4-B5C7-E252A4C08D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442</TotalTime>
  <Words>928</Words>
  <Application>Microsoft Macintosh PowerPoint</Application>
  <PresentationFormat>Widescreen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Nova</vt:lpstr>
      <vt:lpstr>Corbel</vt:lpstr>
      <vt:lpstr>Times New Roman</vt:lpstr>
      <vt:lpstr>Parallax</vt:lpstr>
      <vt:lpstr>Big Data Performance in Private Clouds. Some Initial Findings on Apache Spark Clusters Deployed in OpenStack </vt:lpstr>
      <vt:lpstr>Main Ideas</vt:lpstr>
      <vt:lpstr>Research Design</vt:lpstr>
      <vt:lpstr>Experimental Setup (1)</vt:lpstr>
      <vt:lpstr>Experimental Setup (2)</vt:lpstr>
      <vt:lpstr>Tools for Data Analysis / ML (R packages)</vt:lpstr>
      <vt:lpstr>Exploratory Data Analysis (1) – the outcome</vt:lpstr>
      <vt:lpstr>Exploratory Data Analysis (2) - predictors</vt:lpstr>
      <vt:lpstr>Exploratory Data Analysis (3) - correlations</vt:lpstr>
      <vt:lpstr>MARS Models</vt:lpstr>
      <vt:lpstr>MARS Models – performance and predictor importance</vt:lpstr>
      <vt:lpstr>Machine Learning Models</vt:lpstr>
      <vt:lpstr>Model Tuning - RF</vt:lpstr>
      <vt:lpstr>Model  Tuning - XGB</vt:lpstr>
      <vt:lpstr>Model Performance on the Test Set</vt:lpstr>
      <vt:lpstr>Variable Importance</vt:lpstr>
      <vt:lpstr>Conclusions and limits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Valy Greavu</dc:creator>
  <cp:keywords>RaaS</cp:keywords>
  <cp:lastModifiedBy>Marin Fotache</cp:lastModifiedBy>
  <cp:revision>46</cp:revision>
  <dcterms:created xsi:type="dcterms:W3CDTF">2021-09-21T08:35:51Z</dcterms:created>
  <dcterms:modified xsi:type="dcterms:W3CDTF">2021-11-29T09:35:38Z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0x010100125E1CC290A8F64284C83D44FDA66D5C</vt:lpwstr>
  </property>
</Properties>
</file>