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EED16-1C68-44E1-9F5D-514CA51E415E}"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64909-9E62-40C8-BB03-E2FB22CCDEA5}" type="slidenum">
              <a:rPr lang="en-US" smtClean="0"/>
              <a:t>‹#›</a:t>
            </a:fld>
            <a:endParaRPr lang="en-US"/>
          </a:p>
        </p:txBody>
      </p:sp>
    </p:spTree>
    <p:extLst>
      <p:ext uri="{BB962C8B-B14F-4D97-AF65-F5344CB8AC3E}">
        <p14:creationId xmlns:p14="http://schemas.microsoft.com/office/powerpoint/2010/main" val="313779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7740560" y="6344344"/>
            <a:ext cx="2753746" cy="323968"/>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2021 RoEduNet Conference: Networking in Education and Research, 4-6 November 2021, Iasi</a:t>
            </a:r>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195319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740560" y="6344344"/>
            <a:ext cx="2753746" cy="3239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2021 RoEduNet Conference: Networking in Education and Research, 4-6 November 2021, Iasi</a:t>
            </a:r>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310983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740560" y="6344344"/>
            <a:ext cx="2753746" cy="3239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2021 RoEduNet Conference: Networking in Education and Research, 4-6 November 2021, Iasi</a:t>
            </a:r>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280109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740560" y="6344344"/>
            <a:ext cx="2753746" cy="323968"/>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2021 RoEduNet Conference: Networking in Education and Research, 4-6 November 2021, Iasi</a:t>
            </a:r>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205623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740560" y="6344344"/>
            <a:ext cx="2753746" cy="323968"/>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2021 RoEduNet Conference: Networking in Education and Research, 4-6 November 2021, Iasi</a:t>
            </a:r>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78899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740560" y="6344344"/>
            <a:ext cx="2753746" cy="323968"/>
          </a:xfrm>
          <a:prstGeom prst="rect">
            <a:avLst/>
          </a:prstGeom>
        </p:spPr>
        <p:txBody>
          <a:bodyPr/>
          <a:lstStyle/>
          <a:p>
            <a:endParaRPr lang="en-US"/>
          </a:p>
        </p:txBody>
      </p:sp>
      <p:sp>
        <p:nvSpPr>
          <p:cNvPr id="9" name="Footer Placeholder 8"/>
          <p:cNvSpPr>
            <a:spLocks noGrp="1"/>
          </p:cNvSpPr>
          <p:nvPr>
            <p:ph type="ftr" sz="quarter" idx="11"/>
          </p:nvPr>
        </p:nvSpPr>
        <p:spPr/>
        <p:txBody>
          <a:bodyPr/>
          <a:lstStyle/>
          <a:p>
            <a:r>
              <a:rPr lang="en-US"/>
              <a:t>2021 RoEduNet Conference: Networking in Education and Research, 4-6 November 2021, Iasi</a:t>
            </a:r>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350192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740560" y="6344344"/>
            <a:ext cx="2753746" cy="323968"/>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2021 RoEduNet Conference: Networking in Education and Research, 4-6 November 2021, Iasi</a:t>
            </a:r>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27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740560" y="6344344"/>
            <a:ext cx="2753746" cy="323968"/>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2021 RoEduNet Conference: Networking in Education and Research, 4-6 November 2021, Iasi</a:t>
            </a:r>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1333375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40560" y="6344344"/>
            <a:ext cx="2753746" cy="323968"/>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2021 RoEduNet Conference: Networking in Education and Research, 4-6 November 2021, Iasi</a:t>
            </a:r>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215450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740560" y="6344344"/>
            <a:ext cx="2753746" cy="323968"/>
          </a:xfrm>
          <a:prstGeom prst="rect">
            <a:avLst/>
          </a:prstGeom>
        </p:spPr>
        <p:txBody>
          <a:bodyPr/>
          <a:lstStyle/>
          <a:p>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2021 RoEduNet Conference: Networking in Education and Research, 4-6 November 2021, Iasi</a:t>
            </a:r>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33171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740560" y="6344344"/>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2021 RoEduNet Conference: Networking in Education and Research, 4-6 November 2021, Iasi</a:t>
            </a:r>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653D8EAB-7142-4B5B-8B24-AE84620EF85F}" type="slidenum">
              <a:rPr lang="en-US" smtClean="0"/>
              <a:t>‹#›</a:t>
            </a:fld>
            <a:endParaRPr lang="en-US"/>
          </a:p>
        </p:txBody>
      </p:sp>
    </p:spTree>
    <p:extLst>
      <p:ext uri="{BB962C8B-B14F-4D97-AF65-F5344CB8AC3E}">
        <p14:creationId xmlns:p14="http://schemas.microsoft.com/office/powerpoint/2010/main" val="318829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158864" y="6354230"/>
            <a:ext cx="7802000" cy="320040"/>
          </a:xfrm>
          <a:prstGeom prst="rect">
            <a:avLst/>
          </a:prstGeom>
        </p:spPr>
        <p:txBody>
          <a:bodyPr vert="horz" lIns="91440" tIns="45720" rIns="91440" bIns="45720" rtlCol="0" anchor="ctr"/>
          <a:lstStyle>
            <a:lvl1pPr algn="ctr">
              <a:defRPr sz="1200" b="1">
                <a:solidFill>
                  <a:schemeClr val="tx1">
                    <a:alpha val="70000"/>
                  </a:schemeClr>
                </a:solidFill>
                <a:latin typeface="Calibri" panose="020F0502020204030204" pitchFamily="34" charset="0"/>
                <a:cs typeface="Calibri" panose="020F0502020204030204" pitchFamily="34" charset="0"/>
              </a:defRPr>
            </a:lvl1pPr>
          </a:lstStyle>
          <a:p>
            <a:r>
              <a:rPr lang="en-US" dirty="0"/>
              <a:t>2021 </a:t>
            </a:r>
            <a:r>
              <a:rPr lang="en-US" dirty="0" err="1"/>
              <a:t>RoEduNet</a:t>
            </a:r>
            <a:r>
              <a:rPr lang="en-US" dirty="0"/>
              <a:t> Conference: Networking in Education and Research, 4-6 November 2021, Iasi</a:t>
            </a:r>
          </a:p>
        </p:txBody>
      </p:sp>
      <p:pic>
        <p:nvPicPr>
          <p:cNvPr id="8" name="Picture 7">
            <a:extLst>
              <a:ext uri="{FF2B5EF4-FFF2-40B4-BE49-F238E27FC236}">
                <a16:creationId xmlns:a16="http://schemas.microsoft.com/office/drawing/2014/main" id="{C1ECB8A0-738D-4C86-B30D-9212AA9CAE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205900" y="5898675"/>
            <a:ext cx="911111" cy="911111"/>
          </a:xfrm>
          <a:prstGeom prst="rect">
            <a:avLst/>
          </a:prstGeom>
        </p:spPr>
      </p:pic>
      <p:pic>
        <p:nvPicPr>
          <p:cNvPr id="10" name="Picture 9">
            <a:extLst>
              <a:ext uri="{FF2B5EF4-FFF2-40B4-BE49-F238E27FC236}">
                <a16:creationId xmlns:a16="http://schemas.microsoft.com/office/drawing/2014/main" id="{F36B6794-16AA-4AB3-ACAC-95EF45D1335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016684"/>
            <a:ext cx="1229272" cy="675092"/>
          </a:xfrm>
          <a:prstGeom prst="rect">
            <a:avLst/>
          </a:prstGeom>
        </p:spPr>
      </p:pic>
    </p:spTree>
    <p:extLst>
      <p:ext uri="{BB962C8B-B14F-4D97-AF65-F5344CB8AC3E}">
        <p14:creationId xmlns:p14="http://schemas.microsoft.com/office/powerpoint/2010/main" val="4274745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ristian.beceanu@beia.ro" TargetMode="External"/><Relationship Id="rId2" Type="http://schemas.openxmlformats.org/officeDocument/2006/relationships/hyperlink" Target="mailto:george@beia.ro"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george.iordache@beia.r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3BEC-3DA7-42A4-B0FE-2FC074FF63EF}"/>
              </a:ext>
            </a:extLst>
          </p:cNvPr>
          <p:cNvSpPr>
            <a:spLocks noGrp="1"/>
          </p:cNvSpPr>
          <p:nvPr>
            <p:ph type="ctrTitle"/>
          </p:nvPr>
        </p:nvSpPr>
        <p:spPr/>
        <p:txBody>
          <a:bodyPr>
            <a:normAutofit fontScale="90000"/>
          </a:bodyPr>
          <a:lstStyle/>
          <a:p>
            <a:pPr marL="0" marR="0">
              <a:spcBef>
                <a:spcPts val="0"/>
              </a:spcBef>
              <a:spcAft>
                <a:spcPts val="600"/>
              </a:spcAft>
            </a:pPr>
            <a:br>
              <a:rPr lang="en-US" sz="1800" kern="2400" dirty="0">
                <a:effectLst/>
                <a:latin typeface="Calibri" panose="020F0502020204030204" pitchFamily="34" charset="0"/>
                <a:ea typeface="MS Mincho" panose="02020609040205080304" pitchFamily="49" charset="-128"/>
                <a:cs typeface="Calibri" panose="020F0502020204030204" pitchFamily="34" charset="0"/>
              </a:rPr>
            </a:br>
            <a:br>
              <a:rPr lang="en-US" sz="1800" kern="2400" dirty="0">
                <a:effectLst/>
                <a:latin typeface="Calibri" panose="020F0502020204030204" pitchFamily="34" charset="0"/>
                <a:ea typeface="MS Mincho" panose="02020609040205080304" pitchFamily="49" charset="-128"/>
                <a:cs typeface="Calibri" panose="020F0502020204030204" pitchFamily="34" charset="0"/>
              </a:rPr>
            </a:br>
            <a:r>
              <a:rPr lang="en-US" sz="1800" kern="2400" dirty="0">
                <a:effectLst/>
                <a:latin typeface="Calibri" panose="020F0502020204030204" pitchFamily="34" charset="0"/>
                <a:ea typeface="MS Mincho" panose="02020609040205080304" pitchFamily="49" charset="-128"/>
                <a:cs typeface="Calibri" panose="020F0502020204030204" pitchFamily="34" charset="0"/>
              </a:rPr>
              <a:t>Safety and Security of Citizens in Smart Cities </a:t>
            </a:r>
            <a:br>
              <a:rPr lang="en-US" sz="1800" dirty="0">
                <a:effectLst/>
                <a:latin typeface="Calibri" panose="020F0502020204030204" pitchFamily="34" charset="0"/>
                <a:ea typeface="MS Mincho" panose="02020609040205080304" pitchFamily="49" charset="-128"/>
                <a:cs typeface="Calibri" panose="020F0502020204030204" pitchFamily="34" charset="0"/>
              </a:rPr>
            </a:br>
            <a:br>
              <a:rPr lang="en-US" sz="1800" kern="2400" dirty="0">
                <a:effectLst/>
                <a:latin typeface="Calibri" panose="020F0502020204030204" pitchFamily="34" charset="0"/>
                <a:ea typeface="MS Mincho" panose="02020609040205080304" pitchFamily="49" charset="-128"/>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D592C81-00F5-43D4-B395-E41AFF0490DE}"/>
              </a:ext>
            </a:extLst>
          </p:cNvPr>
          <p:cNvSpPr>
            <a:spLocks noGrp="1"/>
          </p:cNvSpPr>
          <p:nvPr>
            <p:ph type="subTitle" idx="1"/>
          </p:nvPr>
        </p:nvSpPr>
        <p:spPr>
          <a:xfrm>
            <a:off x="603682" y="4592241"/>
            <a:ext cx="11185864" cy="1239894"/>
          </a:xfrm>
        </p:spPr>
        <p:txBody>
          <a:bodyPr>
            <a:normAutofit/>
          </a:bodyPr>
          <a:lstStyle/>
          <a:p>
            <a:r>
              <a:rPr lang="en-US" sz="1600" dirty="0">
                <a:solidFill>
                  <a:schemeClr val="tx1"/>
                </a:solidFill>
                <a:latin typeface="Calibri" panose="020F0502020204030204" pitchFamily="34" charset="0"/>
                <a:cs typeface="Calibri" panose="020F0502020204030204" pitchFamily="34" charset="0"/>
              </a:rPr>
              <a:t>Authors: George Suciu, Ijaz Hussain, George </a:t>
            </a:r>
            <a:r>
              <a:rPr lang="en-US" sz="1600" dirty="0" err="1">
                <a:solidFill>
                  <a:schemeClr val="tx1"/>
                </a:solidFill>
                <a:latin typeface="Calibri" panose="020F0502020204030204" pitchFamily="34" charset="0"/>
                <a:cs typeface="Calibri" panose="020F0502020204030204" pitchFamily="34" charset="0"/>
              </a:rPr>
              <a:t>Iordache</a:t>
            </a:r>
            <a:r>
              <a:rPr lang="en-US" sz="1600" dirty="0">
                <a:solidFill>
                  <a:schemeClr val="tx1"/>
                </a:solidFill>
                <a:latin typeface="Calibri" panose="020F0502020204030204" pitchFamily="34" charset="0"/>
                <a:cs typeface="Calibri" panose="020F0502020204030204" pitchFamily="34" charset="0"/>
              </a:rPr>
              <a:t>, Cristian </a:t>
            </a:r>
            <a:r>
              <a:rPr lang="en-US" sz="1600" dirty="0" err="1">
                <a:solidFill>
                  <a:schemeClr val="tx1"/>
                </a:solidFill>
                <a:latin typeface="Calibri" panose="020F0502020204030204" pitchFamily="34" charset="0"/>
                <a:cs typeface="Calibri" panose="020F0502020204030204" pitchFamily="34" charset="0"/>
              </a:rPr>
              <a:t>Beceanu</a:t>
            </a:r>
            <a:r>
              <a:rPr lang="en-US" sz="1600" dirty="0">
                <a:solidFill>
                  <a:schemeClr val="tx1"/>
                </a:solidFill>
                <a:latin typeface="Calibri" panose="020F0502020204030204" pitchFamily="34" charset="0"/>
                <a:cs typeface="Calibri" panose="020F0502020204030204" pitchFamily="34" charset="0"/>
              </a:rPr>
              <a:t>, Robert Alfred </a:t>
            </a:r>
            <a:r>
              <a:rPr lang="en-US" sz="1600" dirty="0" err="1">
                <a:solidFill>
                  <a:schemeClr val="tx1"/>
                </a:solidFill>
                <a:latin typeface="Calibri" panose="020F0502020204030204" pitchFamily="34" charset="0"/>
                <a:cs typeface="Calibri" panose="020F0502020204030204" pitchFamily="34" charset="0"/>
              </a:rPr>
              <a:t>Kecs</a:t>
            </a:r>
            <a:r>
              <a:rPr lang="en-US" sz="1600" dirty="0">
                <a:solidFill>
                  <a:schemeClr val="tx1"/>
                </a:solidFill>
                <a:latin typeface="Calibri" panose="020F0502020204030204" pitchFamily="34" charset="0"/>
                <a:cs typeface="Calibri" panose="020F0502020204030204" pitchFamily="34" charset="0"/>
              </a:rPr>
              <a:t>, Marius-Constantin </a:t>
            </a:r>
            <a:r>
              <a:rPr lang="en-US" sz="1600" dirty="0" err="1">
                <a:solidFill>
                  <a:schemeClr val="tx1"/>
                </a:solidFill>
                <a:latin typeface="Calibri" panose="020F0502020204030204" pitchFamily="34" charset="0"/>
                <a:cs typeface="Calibri" panose="020F0502020204030204" pitchFamily="34" charset="0"/>
              </a:rPr>
              <a:t>Vochin</a:t>
            </a:r>
            <a:endParaRPr lang="en-US" sz="1600"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B827703-DA07-4F94-8D56-488BE4093855}"/>
              </a:ext>
            </a:extLst>
          </p:cNvPr>
          <p:cNvPicPr>
            <a:picLocks noChangeAspect="1"/>
          </p:cNvPicPr>
          <p:nvPr/>
        </p:nvPicPr>
        <p:blipFill>
          <a:blip r:embed="rId2"/>
          <a:stretch>
            <a:fillRect/>
          </a:stretch>
        </p:blipFill>
        <p:spPr>
          <a:xfrm>
            <a:off x="355107" y="71021"/>
            <a:ext cx="11434439" cy="1508961"/>
          </a:xfrm>
          <a:prstGeom prst="rect">
            <a:avLst/>
          </a:prstGeom>
        </p:spPr>
      </p:pic>
      <p:sp>
        <p:nvSpPr>
          <p:cNvPr id="6" name="Footer Placeholder 5">
            <a:extLst>
              <a:ext uri="{FF2B5EF4-FFF2-40B4-BE49-F238E27FC236}">
                <a16:creationId xmlns:a16="http://schemas.microsoft.com/office/drawing/2014/main" id="{1591515D-30C4-4782-8696-9079CA5BAD49}"/>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
        <p:nvSpPr>
          <p:cNvPr id="7" name="Slide Number Placeholder 6">
            <a:extLst>
              <a:ext uri="{FF2B5EF4-FFF2-40B4-BE49-F238E27FC236}">
                <a16:creationId xmlns:a16="http://schemas.microsoft.com/office/drawing/2014/main" id="{A6CD9060-D11E-4026-8794-39B39FCC82F7}"/>
              </a:ext>
            </a:extLst>
          </p:cNvPr>
          <p:cNvSpPr>
            <a:spLocks noGrp="1"/>
          </p:cNvSpPr>
          <p:nvPr>
            <p:ph type="sldNum" sz="quarter" idx="12"/>
          </p:nvPr>
        </p:nvSpPr>
        <p:spPr/>
        <p:txBody>
          <a:bodyPr/>
          <a:lstStyle/>
          <a:p>
            <a:fld id="{653D8EAB-7142-4B5B-8B24-AE84620EF85F}" type="slidenum">
              <a:rPr lang="en-US" smtClean="0"/>
              <a:t>1</a:t>
            </a:fld>
            <a:endParaRPr lang="en-US" dirty="0"/>
          </a:p>
        </p:txBody>
      </p:sp>
    </p:spTree>
    <p:extLst>
      <p:ext uri="{BB962C8B-B14F-4D97-AF65-F5344CB8AC3E}">
        <p14:creationId xmlns:p14="http://schemas.microsoft.com/office/powerpoint/2010/main" val="2244432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Related work</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799713"/>
          </a:xfrm>
        </p:spPr>
        <p:txBody>
          <a:bodyPr>
            <a:normAutofit fontScale="92500" lnSpcReduction="10000"/>
          </a:bodyPr>
          <a:lstStyle/>
          <a:p>
            <a:pPr algn="just"/>
            <a:endParaRPr lang="en-US" dirty="0"/>
          </a:p>
          <a:p>
            <a:pPr marL="0" indent="0" algn="just">
              <a:buNone/>
            </a:pPr>
            <a:endParaRPr lang="en-US" sz="1900" dirty="0">
              <a:latin typeface="Calibri" panose="020F0502020204030204" pitchFamily="34" charset="0"/>
              <a:ea typeface="SimSun" panose="02010600030101010101" pitchFamily="2" charset="-122"/>
              <a:cs typeface="Calibri" panose="020F0502020204030204" pitchFamily="34" charset="0"/>
            </a:endParaRPr>
          </a:p>
          <a:p>
            <a:pPr marL="0" marR="0" indent="182880" algn="just">
              <a:lnSpc>
                <a:spcPct val="95000"/>
              </a:lnSpc>
              <a:spcBef>
                <a:spcPts val="0"/>
              </a:spcBef>
              <a:spcAft>
                <a:spcPts val="600"/>
              </a:spcAft>
              <a:tabLst>
                <a:tab pos="182880" algn="l"/>
              </a:tabLst>
            </a:pPr>
            <a:r>
              <a:rPr lang="x-none" sz="1900" spc="-5" dirty="0">
                <a:effectLst/>
                <a:latin typeface="Calibri" panose="020F0502020204030204" pitchFamily="34" charset="0"/>
                <a:ea typeface="SimSun" panose="02010600030101010101" pitchFamily="2" charset="-122"/>
                <a:cs typeface="Calibri" panose="020F0502020204030204" pitchFamily="34" charset="0"/>
              </a:rPr>
              <a:t>The solution for a low cost and edge-oriented resource-constrained image-based processing is based on a smart camera system that will integrate all the relevant components (optics, CMOS, CPU, etc.) to provide a low cost and smart platform ready to embed intelligence applications for video surveillance. The development will include the design and integration of several hardware and software component</a:t>
            </a:r>
            <a:r>
              <a:rPr lang="en-GB" sz="1900" spc="-5" dirty="0">
                <a:effectLst/>
                <a:latin typeface="Calibri" panose="020F0502020204030204" pitchFamily="34" charset="0"/>
                <a:ea typeface="SimSun" panose="02010600030101010101" pitchFamily="2" charset="-122"/>
                <a:cs typeface="Calibri" panose="020F0502020204030204" pitchFamily="34" charset="0"/>
              </a:rPr>
              <a:t>s</a:t>
            </a:r>
            <a:r>
              <a:rPr lang="x-none" sz="1900" spc="-5" dirty="0">
                <a:effectLst/>
                <a:latin typeface="Calibri" panose="020F0502020204030204" pitchFamily="34" charset="0"/>
                <a:ea typeface="SimSun" panose="02010600030101010101" pitchFamily="2" charset="-122"/>
                <a:cs typeface="Calibri" panose="020F0502020204030204" pitchFamily="34" charset="0"/>
              </a:rPr>
              <a:t>: camera optics and enclosure, sensors for use in different lighting conditions, different processing cores</a:t>
            </a:r>
            <a:r>
              <a:rPr lang="en-US" sz="1900" spc="-5" dirty="0">
                <a:effectLst/>
                <a:latin typeface="Calibri" panose="020F0502020204030204" pitchFamily="34" charset="0"/>
                <a:ea typeface="SimSun" panose="02010600030101010101" pitchFamily="2" charset="-122"/>
                <a:cs typeface="Calibri" panose="020F0502020204030204" pitchFamily="34" charset="0"/>
              </a:rPr>
              <a:t>, </a:t>
            </a:r>
            <a:r>
              <a:rPr lang="x-none" sz="1900" spc="-5" dirty="0">
                <a:effectLst/>
                <a:latin typeface="Calibri" panose="020F0502020204030204" pitchFamily="34" charset="0"/>
                <a:ea typeface="SimSun" panose="02010600030101010101" pitchFamily="2" charset="-122"/>
                <a:cs typeface="Calibri" panose="020F0502020204030204" pitchFamily="34" charset="0"/>
              </a:rPr>
              <a:t>Neural Network Accelerator (NNA), software for image stabilization, image treatment, AI-algorithms and decision</a:t>
            </a:r>
            <a:r>
              <a:rPr lang="en-US" sz="1900" spc="-5" dirty="0">
                <a:effectLst/>
                <a:latin typeface="Calibri" panose="020F0502020204030204" pitchFamily="34" charset="0"/>
                <a:ea typeface="SimSun" panose="02010600030101010101" pitchFamily="2" charset="-122"/>
                <a:cs typeface="Calibri" panose="020F0502020204030204" pitchFamily="34" charset="0"/>
              </a:rPr>
              <a:t>-</a:t>
            </a:r>
            <a:r>
              <a:rPr lang="x-none" sz="1900" spc="-5" dirty="0">
                <a:effectLst/>
                <a:latin typeface="Calibri" panose="020F0502020204030204" pitchFamily="34" charset="0"/>
                <a:ea typeface="SimSun" panose="02010600030101010101" pitchFamily="2" charset="-122"/>
                <a:cs typeface="Calibri" panose="020F0502020204030204" pitchFamily="34" charset="0"/>
              </a:rPr>
              <a:t>taking algorithms</a:t>
            </a:r>
            <a:r>
              <a:rPr lang="en-US" sz="1900" spc="-5" dirty="0">
                <a:effectLst/>
                <a:latin typeface="Calibri" panose="020F0502020204030204" pitchFamily="34" charset="0"/>
                <a:ea typeface="SimSun" panose="02010600030101010101" pitchFamily="2" charset="-122"/>
                <a:cs typeface="Calibri" panose="020F0502020204030204" pitchFamily="34" charset="0"/>
              </a:rPr>
              <a:t> etc.</a:t>
            </a: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10</a:t>
            </a:fld>
            <a:endParaRPr lang="en-US"/>
          </a:p>
        </p:txBody>
      </p:sp>
      <p:sp>
        <p:nvSpPr>
          <p:cNvPr id="7" name="TextBox 6">
            <a:extLst>
              <a:ext uri="{FF2B5EF4-FFF2-40B4-BE49-F238E27FC236}">
                <a16:creationId xmlns:a16="http://schemas.microsoft.com/office/drawing/2014/main" id="{0DC1076B-745D-4B9A-9438-3697FAFCEB4D}"/>
              </a:ext>
            </a:extLst>
          </p:cNvPr>
          <p:cNvSpPr txBox="1"/>
          <p:nvPr/>
        </p:nvSpPr>
        <p:spPr>
          <a:xfrm>
            <a:off x="96019" y="1314854"/>
            <a:ext cx="5479157" cy="584775"/>
          </a:xfrm>
          <a:prstGeom prst="rect">
            <a:avLst/>
          </a:prstGeom>
          <a:noFill/>
        </p:spPr>
        <p:txBody>
          <a:bodyPr wrap="square" rtlCol="0">
            <a:spAutoFit/>
          </a:bodyPr>
          <a:lstStyle/>
          <a:p>
            <a:pPr marR="0" lvl="1" algn="ctr" fontAlgn="base">
              <a:spcBef>
                <a:spcPts val="600"/>
              </a:spcBef>
              <a:spcAft>
                <a:spcPts val="300"/>
              </a:spcAft>
              <a:buSzPts val="1000"/>
              <a:tabLst>
                <a:tab pos="228600" algn="l"/>
              </a:tabLst>
            </a:pPr>
            <a:r>
              <a:rPr lang="en-US" sz="1600" b="1" i="1" u="none" strike="noStrike" dirty="0">
                <a:ln>
                  <a:noFill/>
                </a:ln>
                <a:effectLst>
                  <a:outerShdw sx="0" sy="0">
                    <a:srgbClr val="000000"/>
                  </a:outerShdw>
                </a:effectLst>
                <a:latin typeface="Calibri" panose="020F0502020204030204" pitchFamily="34" charset="0"/>
                <a:cs typeface="Calibri" panose="020F0502020204030204" pitchFamily="34" charset="0"/>
              </a:rPr>
              <a:t>Low cost and Edge-oriented resource-constrained image based processing</a:t>
            </a:r>
          </a:p>
        </p:txBody>
      </p:sp>
      <p:sp>
        <p:nvSpPr>
          <p:cNvPr id="9" name="TextBox 8">
            <a:extLst>
              <a:ext uri="{FF2B5EF4-FFF2-40B4-BE49-F238E27FC236}">
                <a16:creationId xmlns:a16="http://schemas.microsoft.com/office/drawing/2014/main" id="{3946BC99-249B-4940-9DB6-BCB660BA190D}"/>
              </a:ext>
            </a:extLst>
          </p:cNvPr>
          <p:cNvSpPr txBox="1"/>
          <p:nvPr/>
        </p:nvSpPr>
        <p:spPr>
          <a:xfrm>
            <a:off x="6243222" y="5015412"/>
            <a:ext cx="6094520" cy="307777"/>
          </a:xfrm>
          <a:prstGeom prst="rect">
            <a:avLst/>
          </a:prstGeom>
          <a:noFill/>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Block diagram of the smart camera system</a:t>
            </a:r>
            <a:endParaRPr lang="en-US" sz="14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136EA8F5-F811-4C7E-84B5-24CB57FB075C}"/>
              </a:ext>
            </a:extLst>
          </p:cNvPr>
          <p:cNvPicPr>
            <a:picLocks noChangeAspect="1"/>
          </p:cNvPicPr>
          <p:nvPr/>
        </p:nvPicPr>
        <p:blipFill>
          <a:blip r:embed="rId2"/>
          <a:stretch>
            <a:fillRect/>
          </a:stretch>
        </p:blipFill>
        <p:spPr>
          <a:xfrm>
            <a:off x="5982239" y="1534811"/>
            <a:ext cx="5444284" cy="3293018"/>
          </a:xfrm>
          <a:prstGeom prst="rect">
            <a:avLst/>
          </a:prstGeom>
        </p:spPr>
      </p:pic>
      <p:sp>
        <p:nvSpPr>
          <p:cNvPr id="12" name="Footer Placeholder 5">
            <a:extLst>
              <a:ext uri="{FF2B5EF4-FFF2-40B4-BE49-F238E27FC236}">
                <a16:creationId xmlns:a16="http://schemas.microsoft.com/office/drawing/2014/main" id="{30669790-28CE-4513-B44D-59AECC15B8CD}"/>
              </a:ext>
            </a:extLst>
          </p:cNvPr>
          <p:cNvSpPr txBox="1">
            <a:spLocks/>
          </p:cNvSpPr>
          <p:nvPr/>
        </p:nvSpPr>
        <p:spPr>
          <a:xfrm>
            <a:off x="2358369" y="6116270"/>
            <a:ext cx="7802000" cy="56905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1">
                    <a:alpha val="7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193015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Related work</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685226"/>
          </a:xfrm>
        </p:spPr>
        <p:txBody>
          <a:bodyPr>
            <a:normAutofit lnSpcReduction="10000"/>
          </a:bodyPr>
          <a:lstStyle/>
          <a:p>
            <a:pPr algn="just"/>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ea typeface="SimSun" panose="02010600030101010101" pitchFamily="2" charset="-122"/>
              <a:cs typeface="Calibri" panose="020F0502020204030204" pitchFamily="34" charset="0"/>
            </a:endParaRPr>
          </a:p>
          <a:p>
            <a:pPr marL="0" marR="0" indent="182880" algn="just">
              <a:lnSpc>
                <a:spcPct val="95000"/>
              </a:lnSpc>
              <a:spcBef>
                <a:spcPts val="0"/>
              </a:spcBef>
              <a:spcAft>
                <a:spcPts val="600"/>
              </a:spcAft>
              <a:tabLst>
                <a:tab pos="182880" algn="l"/>
              </a:tabLst>
            </a:pPr>
            <a:r>
              <a:rPr lang="en-US" sz="1800" dirty="0">
                <a:effectLst/>
                <a:latin typeface="Calibri" panose="020F0502020204030204" pitchFamily="34" charset="0"/>
                <a:ea typeface="SimSun" panose="02010600030101010101" pitchFamily="2" charset="-122"/>
                <a:cs typeface="Calibri" panose="020F0502020204030204" pitchFamily="34" charset="0"/>
              </a:rPr>
              <a:t>The </a:t>
            </a:r>
            <a:r>
              <a:rPr lang="en-US" sz="1800" dirty="0" err="1">
                <a:effectLst/>
                <a:latin typeface="Calibri" panose="020F0502020204030204" pitchFamily="34" charset="0"/>
                <a:ea typeface="SimSun" panose="02010600030101010101" pitchFamily="2" charset="-122"/>
                <a:cs typeface="Calibri" panose="020F0502020204030204" pitchFamily="34" charset="0"/>
              </a:rPr>
              <a:t>Libelium</a:t>
            </a:r>
            <a:r>
              <a:rPr lang="en-US" sz="1800" dirty="0">
                <a:effectLst/>
                <a:latin typeface="Calibri" panose="020F0502020204030204" pitchFamily="34" charset="0"/>
                <a:ea typeface="SimSun" panose="02010600030101010101" pitchFamily="2" charset="-122"/>
                <a:cs typeface="Calibri" panose="020F0502020204030204" pitchFamily="34" charset="0"/>
              </a:rPr>
              <a:t> and </a:t>
            </a:r>
            <a:r>
              <a:rPr lang="en-US" sz="1800" dirty="0" err="1">
                <a:effectLst/>
                <a:latin typeface="Calibri" panose="020F0502020204030204" pitchFamily="34" charset="0"/>
                <a:ea typeface="SimSun" panose="02010600030101010101" pitchFamily="2" charset="-122"/>
                <a:cs typeface="Calibri" panose="020F0502020204030204" pitchFamily="34" charset="0"/>
              </a:rPr>
              <a:t>Adcon</a:t>
            </a:r>
            <a:r>
              <a:rPr lang="en-US" sz="1800" dirty="0">
                <a:effectLst/>
                <a:latin typeface="Calibri" panose="020F0502020204030204" pitchFamily="34" charset="0"/>
                <a:ea typeface="SimSun" panose="02010600030101010101" pitchFamily="2" charset="-122"/>
                <a:cs typeface="Calibri" panose="020F0502020204030204" pitchFamily="34" charset="0"/>
              </a:rPr>
              <a:t> telemetry, </a:t>
            </a:r>
            <a:r>
              <a:rPr lang="en-US" sz="1800" dirty="0" err="1">
                <a:effectLst/>
                <a:latin typeface="Calibri" panose="020F0502020204030204" pitchFamily="34" charset="0"/>
                <a:ea typeface="SimSun" panose="02010600030101010101" pitchFamily="2" charset="-122"/>
                <a:cs typeface="Calibri" panose="020F0502020204030204" pitchFamily="34" charset="0"/>
              </a:rPr>
              <a:t>equipments</a:t>
            </a:r>
            <a:r>
              <a:rPr lang="en-US" sz="1800" dirty="0">
                <a:effectLst/>
                <a:latin typeface="Calibri" panose="020F0502020204030204" pitchFamily="34" charset="0"/>
                <a:ea typeface="SimSun" panose="02010600030101010101" pitchFamily="2" charset="-122"/>
                <a:cs typeface="Calibri" panose="020F0502020204030204" pitchFamily="34" charset="0"/>
              </a:rPr>
              <a:t> are successfully being used to collect the data using sensors installed on the targeted locations to monitor the air quality, events scanning, and toxic gases. Different types of sensors allocated in </a:t>
            </a:r>
            <a:r>
              <a:rPr lang="en-US" sz="1800" dirty="0" err="1">
                <a:effectLst/>
                <a:latin typeface="Calibri" panose="020F0502020204030204" pitchFamily="34" charset="0"/>
                <a:ea typeface="SimSun" panose="02010600030101010101" pitchFamily="2" charset="-122"/>
                <a:cs typeface="Calibri" panose="020F0502020204030204" pitchFamily="34" charset="0"/>
              </a:rPr>
              <a:t>Libelium</a:t>
            </a:r>
            <a:r>
              <a:rPr lang="en-US" sz="1800" dirty="0">
                <a:effectLst/>
                <a:latin typeface="Calibri" panose="020F0502020204030204" pitchFamily="34" charset="0"/>
                <a:ea typeface="SimSun" panose="02010600030101010101" pitchFamily="2" charset="-122"/>
                <a:cs typeface="Calibri" panose="020F0502020204030204" pitchFamily="34" charset="0"/>
              </a:rPr>
              <a:t> configuration as seen near, and sensors used in </a:t>
            </a:r>
            <a:r>
              <a:rPr lang="en-US" sz="1800" dirty="0" err="1">
                <a:effectLst/>
                <a:latin typeface="Calibri" panose="020F0502020204030204" pitchFamily="34" charset="0"/>
                <a:ea typeface="SimSun" panose="02010600030101010101" pitchFamily="2" charset="-122"/>
                <a:cs typeface="Calibri" panose="020F0502020204030204" pitchFamily="34" charset="0"/>
              </a:rPr>
              <a:t>Libelium</a:t>
            </a:r>
            <a:r>
              <a:rPr lang="en-US" sz="1800" dirty="0">
                <a:effectLst/>
                <a:latin typeface="Calibri" panose="020F0502020204030204" pitchFamily="34" charset="0"/>
                <a:ea typeface="SimSun" panose="02010600030101010101" pitchFamily="2" charset="-122"/>
                <a:cs typeface="Calibri" panose="020F0502020204030204" pitchFamily="34" charset="0"/>
              </a:rPr>
              <a:t> devices are listed in pictures.</a:t>
            </a:r>
          </a:p>
          <a:p>
            <a:pPr algn="just"/>
            <a:r>
              <a:rPr lang="en-US" sz="1800" dirty="0">
                <a:effectLst/>
                <a:latin typeface="Calibri" panose="020F0502020204030204" pitchFamily="34" charset="0"/>
                <a:ea typeface="SimSun" panose="02010600030101010101" pitchFamily="2" charset="-122"/>
                <a:cs typeface="Calibri" panose="020F0502020204030204" pitchFamily="34" charset="0"/>
              </a:rPr>
              <a:t>We also used Kafka server and </a:t>
            </a:r>
            <a:r>
              <a:rPr lang="en-US" sz="1800" dirty="0" err="1">
                <a:effectLst/>
                <a:latin typeface="Calibri" panose="020F0502020204030204" pitchFamily="34" charset="0"/>
                <a:ea typeface="SimSun" panose="02010600030101010101" pitchFamily="2" charset="-122"/>
                <a:cs typeface="Calibri" panose="020F0502020204030204" pitchFamily="34" charset="0"/>
              </a:rPr>
              <a:t>EdgeX</a:t>
            </a:r>
            <a:r>
              <a:rPr lang="en-US" dirty="0">
                <a:latin typeface="Calibri" panose="020F0502020204030204" pitchFamily="34" charset="0"/>
                <a:ea typeface="SimSun" panose="02010600030101010101" pitchFamily="2" charset="-122"/>
                <a:cs typeface="Calibri" panose="020F0502020204030204" pitchFamily="34" charset="0"/>
              </a:rPr>
              <a:t> </a:t>
            </a:r>
            <a:r>
              <a:rPr lang="en-US" sz="1800" dirty="0">
                <a:effectLst/>
                <a:latin typeface="Calibri" panose="020F0502020204030204" pitchFamily="34" charset="0"/>
                <a:ea typeface="SimSun" panose="02010600030101010101" pitchFamily="2" charset="-122"/>
                <a:cs typeface="Calibri" panose="020F0502020204030204" pitchFamily="34" charset="0"/>
              </a:rPr>
              <a:t>Foundry for data transmission. The transmitted data of temperature and humidity is sent successfully to the Kafka server using </a:t>
            </a:r>
            <a:r>
              <a:rPr lang="en-US" sz="1800" dirty="0" err="1">
                <a:effectLst/>
                <a:latin typeface="Calibri" panose="020F0502020204030204" pitchFamily="34" charset="0"/>
                <a:ea typeface="SimSun" panose="02010600030101010101" pitchFamily="2" charset="-122"/>
                <a:cs typeface="Calibri" panose="020F0502020204030204" pitchFamily="34" charset="0"/>
              </a:rPr>
              <a:t>EdgeX</a:t>
            </a:r>
            <a:r>
              <a:rPr lang="en-US" sz="1800" dirty="0">
                <a:effectLst/>
                <a:latin typeface="Calibri" panose="020F0502020204030204" pitchFamily="34" charset="0"/>
                <a:ea typeface="SimSun" panose="02010600030101010101" pitchFamily="2" charset="-122"/>
                <a:cs typeface="Calibri" panose="020F0502020204030204" pitchFamily="34" charset="0"/>
              </a:rPr>
              <a:t> Foundry</a:t>
            </a:r>
            <a:endParaRPr lang="en-US" sz="1800" spc="-5"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a:xfrm>
            <a:off x="10634652" y="6217920"/>
            <a:ext cx="666622" cy="456350"/>
          </a:xfrm>
        </p:spPr>
        <p:txBody>
          <a:bodyPr/>
          <a:lstStyle/>
          <a:p>
            <a:fld id="{653D8EAB-7142-4B5B-8B24-AE84620EF85F}" type="slidenum">
              <a:rPr lang="en-US" smtClean="0"/>
              <a:t>11</a:t>
            </a:fld>
            <a:endParaRPr lang="en-US" dirty="0"/>
          </a:p>
        </p:txBody>
      </p:sp>
      <p:sp>
        <p:nvSpPr>
          <p:cNvPr id="7" name="TextBox 6">
            <a:extLst>
              <a:ext uri="{FF2B5EF4-FFF2-40B4-BE49-F238E27FC236}">
                <a16:creationId xmlns:a16="http://schemas.microsoft.com/office/drawing/2014/main" id="{0DC1076B-745D-4B9A-9438-3697FAFCEB4D}"/>
              </a:ext>
            </a:extLst>
          </p:cNvPr>
          <p:cNvSpPr txBox="1"/>
          <p:nvPr/>
        </p:nvSpPr>
        <p:spPr>
          <a:xfrm>
            <a:off x="326838" y="1350145"/>
            <a:ext cx="5479157" cy="338554"/>
          </a:xfrm>
          <a:prstGeom prst="rect">
            <a:avLst/>
          </a:prstGeom>
          <a:noFill/>
        </p:spPr>
        <p:txBody>
          <a:bodyPr wrap="square" rtlCol="0">
            <a:spAutoFit/>
          </a:bodyPr>
          <a:lstStyle/>
          <a:p>
            <a:pPr marR="0" lvl="1" fontAlgn="base">
              <a:spcBef>
                <a:spcPts val="600"/>
              </a:spcBef>
              <a:spcAft>
                <a:spcPts val="300"/>
              </a:spcAft>
              <a:buSzPts val="1000"/>
              <a:tabLst>
                <a:tab pos="228600" algn="l"/>
              </a:tabLst>
            </a:pPr>
            <a:r>
              <a:rPr lang="en-US" sz="1600" b="1" i="1" u="none" strike="noStrike" dirty="0" err="1">
                <a:ln>
                  <a:noFill/>
                </a:ln>
                <a:effectLst>
                  <a:outerShdw sx="0" sy="0">
                    <a:srgbClr val="000000"/>
                  </a:outerShdw>
                </a:effectLst>
                <a:latin typeface="Calibri" panose="020F0502020204030204" pitchFamily="34" charset="0"/>
                <a:cs typeface="Calibri" panose="020F0502020204030204" pitchFamily="34" charset="0"/>
              </a:rPr>
              <a:t>Libelium</a:t>
            </a:r>
            <a:r>
              <a:rPr lang="en-US" sz="1600" b="1" i="1" u="none" strike="noStrike" dirty="0">
                <a:ln>
                  <a:noFill/>
                </a:ln>
                <a:effectLst>
                  <a:outerShdw sx="0" sy="0">
                    <a:srgbClr val="000000"/>
                  </a:outerShdw>
                </a:effectLst>
                <a:latin typeface="Calibri" panose="020F0502020204030204" pitchFamily="34" charset="0"/>
                <a:cs typeface="Calibri" panose="020F0502020204030204" pitchFamily="34" charset="0"/>
              </a:rPr>
              <a:t> and </a:t>
            </a:r>
            <a:r>
              <a:rPr lang="en-US" sz="1600" b="1" i="1" u="none" strike="noStrike" dirty="0" err="1">
                <a:ln>
                  <a:noFill/>
                </a:ln>
                <a:effectLst>
                  <a:outerShdw sx="0" sy="0">
                    <a:srgbClr val="000000"/>
                  </a:outerShdw>
                </a:effectLst>
                <a:latin typeface="Calibri" panose="020F0502020204030204" pitchFamily="34" charset="0"/>
                <a:cs typeface="Calibri" panose="020F0502020204030204" pitchFamily="34" charset="0"/>
              </a:rPr>
              <a:t>Adcon</a:t>
            </a:r>
            <a:r>
              <a:rPr lang="en-US" sz="1600" b="1" i="1" u="none" strike="noStrike" dirty="0">
                <a:ln>
                  <a:noFill/>
                </a:ln>
                <a:effectLst>
                  <a:outerShdw sx="0" sy="0">
                    <a:srgbClr val="000000"/>
                  </a:outerShdw>
                </a:effectLst>
                <a:latin typeface="Calibri" panose="020F0502020204030204" pitchFamily="34" charset="0"/>
                <a:cs typeface="Calibri" panose="020F0502020204030204" pitchFamily="34" charset="0"/>
              </a:rPr>
              <a:t> sensing platform</a:t>
            </a:r>
          </a:p>
        </p:txBody>
      </p:sp>
      <p:sp>
        <p:nvSpPr>
          <p:cNvPr id="9" name="TextBox 8">
            <a:extLst>
              <a:ext uri="{FF2B5EF4-FFF2-40B4-BE49-F238E27FC236}">
                <a16:creationId xmlns:a16="http://schemas.microsoft.com/office/drawing/2014/main" id="{3946BC99-249B-4940-9DB6-BCB660BA190D}"/>
              </a:ext>
            </a:extLst>
          </p:cNvPr>
          <p:cNvSpPr txBox="1"/>
          <p:nvPr/>
        </p:nvSpPr>
        <p:spPr>
          <a:xfrm>
            <a:off x="5447938" y="3411216"/>
            <a:ext cx="1713441" cy="246221"/>
          </a:xfrm>
          <a:prstGeom prst="rect">
            <a:avLst/>
          </a:prstGeom>
          <a:noFill/>
        </p:spPr>
        <p:txBody>
          <a:bodyPr wrap="square">
            <a:spAutoFit/>
          </a:bodyPr>
          <a:lstStyle/>
          <a:p>
            <a:r>
              <a:rPr lang="en-US" sz="1000" b="1" dirty="0">
                <a:effectLst/>
                <a:latin typeface="Calibri" panose="020F0502020204030204" pitchFamily="34" charset="0"/>
                <a:ea typeface="SimSun" panose="02010600030101010101" pitchFamily="2" charset="-122"/>
                <a:cs typeface="Calibri" panose="020F0502020204030204" pitchFamily="34" charset="0"/>
              </a:rPr>
              <a:t>Entire </a:t>
            </a:r>
            <a:r>
              <a:rPr lang="en-US" sz="1000" b="1" dirty="0" err="1">
                <a:effectLst/>
                <a:latin typeface="Calibri" panose="020F0502020204030204" pitchFamily="34" charset="0"/>
                <a:ea typeface="SimSun" panose="02010600030101010101" pitchFamily="2" charset="-122"/>
                <a:cs typeface="Calibri" panose="020F0502020204030204" pitchFamily="34" charset="0"/>
              </a:rPr>
              <a:t>Lybelium</a:t>
            </a:r>
            <a:r>
              <a:rPr lang="en-US" sz="1000" b="1" dirty="0">
                <a:effectLst/>
                <a:latin typeface="Calibri" panose="020F0502020204030204" pitchFamily="34" charset="0"/>
                <a:ea typeface="SimSun" panose="02010600030101010101" pitchFamily="2" charset="-122"/>
                <a:cs typeface="Calibri" panose="020F0502020204030204" pitchFamily="34" charset="0"/>
              </a:rPr>
              <a:t> system</a:t>
            </a:r>
            <a:endParaRPr lang="en-US" sz="1000" b="1" dirty="0">
              <a:latin typeface="Calibri" panose="020F0502020204030204" pitchFamily="34" charset="0"/>
              <a:cs typeface="Calibri" panose="020F0502020204030204" pitchFamily="34" charset="0"/>
            </a:endParaRPr>
          </a:p>
        </p:txBody>
      </p:sp>
      <p:pic>
        <p:nvPicPr>
          <p:cNvPr id="10" name="Picture 9" descr="A picture containing application&#10;&#10;Description automatically generated">
            <a:extLst>
              <a:ext uri="{FF2B5EF4-FFF2-40B4-BE49-F238E27FC236}">
                <a16:creationId xmlns:a16="http://schemas.microsoft.com/office/drawing/2014/main" id="{2C7395A4-AFE9-4570-AEDD-87C32909B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461" y="1271717"/>
            <a:ext cx="3162519" cy="1998395"/>
          </a:xfrm>
          <a:prstGeom prst="rect">
            <a:avLst/>
          </a:prstGeom>
        </p:spPr>
      </p:pic>
      <p:pic>
        <p:nvPicPr>
          <p:cNvPr id="12" name="Picture 11">
            <a:extLst>
              <a:ext uri="{FF2B5EF4-FFF2-40B4-BE49-F238E27FC236}">
                <a16:creationId xmlns:a16="http://schemas.microsoft.com/office/drawing/2014/main" id="{0DC6217C-0076-4866-BDED-6A2EBF9E4FA6}"/>
              </a:ext>
            </a:extLst>
          </p:cNvPr>
          <p:cNvPicPr>
            <a:picLocks noChangeAspect="1"/>
          </p:cNvPicPr>
          <p:nvPr/>
        </p:nvPicPr>
        <p:blipFill>
          <a:blip r:embed="rId3"/>
          <a:stretch>
            <a:fillRect/>
          </a:stretch>
        </p:blipFill>
        <p:spPr>
          <a:xfrm>
            <a:off x="9005992" y="735284"/>
            <a:ext cx="3048407" cy="2368396"/>
          </a:xfrm>
          <a:prstGeom prst="rect">
            <a:avLst/>
          </a:prstGeom>
        </p:spPr>
      </p:pic>
      <p:sp>
        <p:nvSpPr>
          <p:cNvPr id="13" name="TextBox 12">
            <a:extLst>
              <a:ext uri="{FF2B5EF4-FFF2-40B4-BE49-F238E27FC236}">
                <a16:creationId xmlns:a16="http://schemas.microsoft.com/office/drawing/2014/main" id="{C214154C-2900-4A1F-889E-D1C5468E2BC0}"/>
              </a:ext>
            </a:extLst>
          </p:cNvPr>
          <p:cNvSpPr txBox="1"/>
          <p:nvPr/>
        </p:nvSpPr>
        <p:spPr>
          <a:xfrm>
            <a:off x="8921211" y="3218167"/>
            <a:ext cx="1713441" cy="246221"/>
          </a:xfrm>
          <a:prstGeom prst="rect">
            <a:avLst/>
          </a:prstGeom>
          <a:noFill/>
        </p:spPr>
        <p:txBody>
          <a:bodyPr wrap="square">
            <a:spAutoFit/>
          </a:bodyPr>
          <a:lstStyle/>
          <a:p>
            <a:r>
              <a:rPr lang="en-US" sz="1000" b="1" dirty="0" err="1">
                <a:effectLst/>
                <a:latin typeface="Calibri" panose="020F0502020204030204" pitchFamily="34" charset="0"/>
                <a:ea typeface="SimSun" panose="02010600030101010101" pitchFamily="2" charset="-122"/>
                <a:cs typeface="Calibri" panose="020F0502020204030204" pitchFamily="34" charset="0"/>
              </a:rPr>
              <a:t>Adcon</a:t>
            </a:r>
            <a:r>
              <a:rPr lang="en-US" sz="1000" b="1" dirty="0">
                <a:effectLst/>
                <a:latin typeface="Calibri" panose="020F0502020204030204" pitchFamily="34" charset="0"/>
                <a:ea typeface="SimSun" panose="02010600030101010101" pitchFamily="2" charset="-122"/>
                <a:cs typeface="Calibri" panose="020F0502020204030204" pitchFamily="34" charset="0"/>
              </a:rPr>
              <a:t> Station</a:t>
            </a:r>
          </a:p>
        </p:txBody>
      </p:sp>
      <p:pic>
        <p:nvPicPr>
          <p:cNvPr id="14" name="Picture 13">
            <a:extLst>
              <a:ext uri="{FF2B5EF4-FFF2-40B4-BE49-F238E27FC236}">
                <a16:creationId xmlns:a16="http://schemas.microsoft.com/office/drawing/2014/main" id="{EA0BAB84-CDEE-4D64-884B-2788F1BE91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8125" y="3507398"/>
            <a:ext cx="2629808" cy="2306804"/>
          </a:xfrm>
          <a:prstGeom prst="rect">
            <a:avLst/>
          </a:prstGeom>
          <a:noFill/>
          <a:ln>
            <a:noFill/>
          </a:ln>
        </p:spPr>
      </p:pic>
      <p:sp>
        <p:nvSpPr>
          <p:cNvPr id="15" name="TextBox 14">
            <a:extLst>
              <a:ext uri="{FF2B5EF4-FFF2-40B4-BE49-F238E27FC236}">
                <a16:creationId xmlns:a16="http://schemas.microsoft.com/office/drawing/2014/main" id="{ABBABEB8-5123-44EE-A744-4ADE07AE3767}"/>
              </a:ext>
            </a:extLst>
          </p:cNvPr>
          <p:cNvSpPr txBox="1"/>
          <p:nvPr/>
        </p:nvSpPr>
        <p:spPr>
          <a:xfrm>
            <a:off x="7334466" y="5857212"/>
            <a:ext cx="2395459" cy="246221"/>
          </a:xfrm>
          <a:prstGeom prst="rect">
            <a:avLst/>
          </a:prstGeom>
          <a:noFill/>
        </p:spPr>
        <p:txBody>
          <a:bodyPr wrap="square">
            <a:spAutoFit/>
          </a:bodyPr>
          <a:lstStyle/>
          <a:p>
            <a:r>
              <a:rPr lang="en-US" sz="1000" b="1" dirty="0">
                <a:effectLst/>
                <a:latin typeface="Calibri" panose="020F0502020204030204" pitchFamily="34" charset="0"/>
                <a:ea typeface="SimSun" panose="02010600030101010101" pitchFamily="2" charset="-122"/>
                <a:cs typeface="Calibri" panose="020F0502020204030204" pitchFamily="34" charset="0"/>
              </a:rPr>
              <a:t>Sending data to Kafka server operation</a:t>
            </a:r>
            <a:endParaRPr lang="en-US" sz="1000" b="1" dirty="0">
              <a:latin typeface="Calibri" panose="020F0502020204030204" pitchFamily="34" charset="0"/>
              <a:cs typeface="Calibri" panose="020F0502020204030204" pitchFamily="34" charset="0"/>
            </a:endParaRPr>
          </a:p>
        </p:txBody>
      </p:sp>
      <p:sp>
        <p:nvSpPr>
          <p:cNvPr id="18" name="Footer Placeholder 5">
            <a:extLst>
              <a:ext uri="{FF2B5EF4-FFF2-40B4-BE49-F238E27FC236}">
                <a16:creationId xmlns:a16="http://schemas.microsoft.com/office/drawing/2014/main" id="{B144DFC5-1CE9-43A7-B824-82E0B9E4C5E0}"/>
              </a:ext>
            </a:extLst>
          </p:cNvPr>
          <p:cNvSpPr txBox="1">
            <a:spLocks/>
          </p:cNvSpPr>
          <p:nvPr/>
        </p:nvSpPr>
        <p:spPr>
          <a:xfrm>
            <a:off x="2358369" y="6116270"/>
            <a:ext cx="7802000" cy="56905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1">
                    <a:alpha val="7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179879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Autofit/>
          </a:bodyPr>
          <a:lstStyle/>
          <a:p>
            <a:r>
              <a:rPr lang="en-US" sz="2000" dirty="0">
                <a:effectLst/>
                <a:latin typeface="Calibri" panose="020F0502020204030204" pitchFamily="34" charset="0"/>
                <a:ea typeface="SimSun" panose="02010600030101010101" pitchFamily="2" charset="-122"/>
                <a:cs typeface="Calibri" panose="020F0502020204030204" pitchFamily="34" charset="0"/>
              </a:rPr>
              <a:t>Distributed Edge Computing IoT </a:t>
            </a:r>
            <a:endParaRPr lang="en-US" sz="2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701723"/>
          </a:xfrm>
        </p:spPr>
        <p:txBody>
          <a:bodyPr>
            <a:normAutofit/>
          </a:bodyPr>
          <a:lstStyle/>
          <a:p>
            <a:pPr algn="just"/>
            <a:r>
              <a:rPr lang="en-US" dirty="0">
                <a:effectLst/>
                <a:latin typeface="Calibri" panose="020F0502020204030204" pitchFamily="34" charset="0"/>
                <a:ea typeface="SimSun" panose="02010600030101010101" pitchFamily="2" charset="-122"/>
                <a:cs typeface="Calibri" panose="020F0502020204030204" pitchFamily="34" charset="0"/>
              </a:rPr>
              <a:t>The proposed solution for the efficient implementation of the Digital Twin, </a:t>
            </a:r>
            <a:r>
              <a:rPr lang="en-US" dirty="0" err="1">
                <a:effectLst/>
                <a:latin typeface="Calibri" panose="020F0502020204030204" pitchFamily="34" charset="0"/>
                <a:ea typeface="SimSun" panose="02010600030101010101" pitchFamily="2" charset="-122"/>
                <a:cs typeface="Calibri" panose="020F0502020204030204" pitchFamily="34" charset="0"/>
              </a:rPr>
              <a:t>DECIoT</a:t>
            </a:r>
            <a:r>
              <a:rPr lang="en-US" dirty="0">
                <a:effectLst/>
                <a:latin typeface="Calibri" panose="020F0502020204030204" pitchFamily="34" charset="0"/>
                <a:ea typeface="SimSun" panose="02010600030101010101" pitchFamily="2" charset="-122"/>
                <a:cs typeface="Calibri" panose="020F0502020204030204" pitchFamily="34" charset="0"/>
              </a:rPr>
              <a:t>, at the edge and connectivity layer of the </a:t>
            </a:r>
            <a:r>
              <a:rPr lang="en-US" dirty="0" err="1">
                <a:effectLst/>
                <a:latin typeface="Calibri" panose="020F0502020204030204" pitchFamily="34" charset="0"/>
                <a:ea typeface="SimSun" panose="02010600030101010101" pitchFamily="2" charset="-122"/>
                <a:cs typeface="Calibri" panose="020F0502020204030204" pitchFamily="34" charset="0"/>
              </a:rPr>
              <a:t>SoS</a:t>
            </a:r>
            <a:r>
              <a:rPr lang="en-US" dirty="0">
                <a:effectLst/>
                <a:latin typeface="Calibri" panose="020F0502020204030204" pitchFamily="34" charset="0"/>
                <a:ea typeface="SimSun" panose="02010600030101010101" pitchFamily="2" charset="-122"/>
                <a:cs typeface="Calibri" panose="020F0502020204030204" pitchFamily="34" charset="0"/>
              </a:rPr>
              <a:t> is based on state-of-the-art edge computing and analytics technologies.</a:t>
            </a:r>
          </a:p>
          <a:p>
            <a:pPr algn="just"/>
            <a:r>
              <a:rPr lang="en-US" dirty="0">
                <a:effectLst/>
                <a:latin typeface="Calibri" panose="020F0502020204030204" pitchFamily="34" charset="0"/>
                <a:ea typeface="SimSun" panose="02010600030101010101" pitchFamily="2" charset="-122"/>
                <a:cs typeface="Calibri" panose="020F0502020204030204" pitchFamily="34" charset="0"/>
              </a:rPr>
              <a:t>The </a:t>
            </a:r>
            <a:r>
              <a:rPr lang="en-US" dirty="0" err="1">
                <a:effectLst/>
                <a:latin typeface="Calibri" panose="020F0502020204030204" pitchFamily="34" charset="0"/>
                <a:ea typeface="SimSun" panose="02010600030101010101" pitchFamily="2" charset="-122"/>
                <a:cs typeface="Calibri" panose="020F0502020204030204" pitchFamily="34" charset="0"/>
              </a:rPr>
              <a:t>DECIoT</a:t>
            </a:r>
            <a:r>
              <a:rPr lang="en-US" dirty="0">
                <a:effectLst/>
                <a:latin typeface="Calibri" panose="020F0502020204030204" pitchFamily="34" charset="0"/>
                <a:ea typeface="SimSun" panose="02010600030101010101" pitchFamily="2" charset="-122"/>
                <a:cs typeface="Calibri" panose="020F0502020204030204" pitchFamily="34" charset="0"/>
              </a:rPr>
              <a:t> Digital Twin will build upon a collection of open-source micro-services that span from the edge of the physical realm on the Device Services Layer, with the Core Services Layer at the center. They also communicate through a common API.</a:t>
            </a:r>
            <a:endParaRPr lang="en-US" spc="-5"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a:xfrm>
            <a:off x="10634652" y="6217920"/>
            <a:ext cx="666622" cy="456350"/>
          </a:xfrm>
        </p:spPr>
        <p:txBody>
          <a:bodyPr/>
          <a:lstStyle/>
          <a:p>
            <a:fld id="{653D8EAB-7142-4B5B-8B24-AE84620EF85F}" type="slidenum">
              <a:rPr lang="en-US" smtClean="0"/>
              <a:t>12</a:t>
            </a:fld>
            <a:endParaRPr lang="en-US" dirty="0"/>
          </a:p>
        </p:txBody>
      </p:sp>
      <p:sp>
        <p:nvSpPr>
          <p:cNvPr id="13" name="TextBox 12">
            <a:extLst>
              <a:ext uri="{FF2B5EF4-FFF2-40B4-BE49-F238E27FC236}">
                <a16:creationId xmlns:a16="http://schemas.microsoft.com/office/drawing/2014/main" id="{C214154C-2900-4A1F-889E-D1C5468E2BC0}"/>
              </a:ext>
            </a:extLst>
          </p:cNvPr>
          <p:cNvSpPr txBox="1"/>
          <p:nvPr/>
        </p:nvSpPr>
        <p:spPr>
          <a:xfrm>
            <a:off x="6840003" y="5411949"/>
            <a:ext cx="3417031" cy="246221"/>
          </a:xfrm>
          <a:prstGeom prst="rect">
            <a:avLst/>
          </a:prstGeom>
          <a:noFill/>
        </p:spPr>
        <p:txBody>
          <a:bodyPr wrap="square">
            <a:spAutoFit/>
          </a:bodyPr>
          <a:lstStyle/>
          <a:p>
            <a:r>
              <a:rPr lang="en-US" sz="1000" b="1" dirty="0" err="1">
                <a:effectLst/>
                <a:latin typeface="Calibri" panose="020F0502020204030204" pitchFamily="34" charset="0"/>
                <a:ea typeface="SimSun" panose="02010600030101010101" pitchFamily="2" charset="-122"/>
                <a:cs typeface="Calibri" panose="020F0502020204030204" pitchFamily="34" charset="0"/>
              </a:rPr>
              <a:t>DECIoT</a:t>
            </a:r>
            <a:r>
              <a:rPr lang="en-US" sz="1000" b="1" dirty="0">
                <a:effectLst/>
                <a:latin typeface="Calibri" panose="020F0502020204030204" pitchFamily="34" charset="0"/>
                <a:ea typeface="SimSun" panose="02010600030101010101" pitchFamily="2" charset="-122"/>
                <a:cs typeface="Calibri" panose="020F0502020204030204" pitchFamily="34" charset="0"/>
              </a:rPr>
              <a:t> based on the Edge-X Foundry platform architecture</a:t>
            </a:r>
          </a:p>
        </p:txBody>
      </p:sp>
      <p:pic>
        <p:nvPicPr>
          <p:cNvPr id="16" name="Picture 15" descr="Graphical user interface&#10;&#10;Description automatically generated">
            <a:extLst>
              <a:ext uri="{FF2B5EF4-FFF2-40B4-BE49-F238E27FC236}">
                <a16:creationId xmlns:a16="http://schemas.microsoft.com/office/drawing/2014/main" id="{BE373F63-B19E-4DA3-958F-4DDDE3A6BF1E}"/>
              </a:ext>
            </a:extLst>
          </p:cNvPr>
          <p:cNvPicPr>
            <a:picLocks noChangeAspect="1"/>
          </p:cNvPicPr>
          <p:nvPr/>
        </p:nvPicPr>
        <p:blipFill>
          <a:blip r:embed="rId2"/>
          <a:stretch>
            <a:fillRect/>
          </a:stretch>
        </p:blipFill>
        <p:spPr>
          <a:xfrm>
            <a:off x="5237018" y="1193394"/>
            <a:ext cx="6683433" cy="4218555"/>
          </a:xfrm>
          <a:prstGeom prst="rect">
            <a:avLst/>
          </a:prstGeom>
        </p:spPr>
      </p:pic>
      <p:pic>
        <p:nvPicPr>
          <p:cNvPr id="7" name="Picture 6">
            <a:extLst>
              <a:ext uri="{FF2B5EF4-FFF2-40B4-BE49-F238E27FC236}">
                <a16:creationId xmlns:a16="http://schemas.microsoft.com/office/drawing/2014/main" id="{C9092000-9A48-4DCD-B77A-6001AEDD3C1D}"/>
              </a:ext>
            </a:extLst>
          </p:cNvPr>
          <p:cNvPicPr>
            <a:picLocks noChangeAspect="1"/>
          </p:cNvPicPr>
          <p:nvPr/>
        </p:nvPicPr>
        <p:blipFill>
          <a:blip r:embed="rId3"/>
          <a:stretch>
            <a:fillRect/>
          </a:stretch>
        </p:blipFill>
        <p:spPr>
          <a:xfrm>
            <a:off x="2310600" y="6119930"/>
            <a:ext cx="7803556" cy="652329"/>
          </a:xfrm>
          <a:prstGeom prst="rect">
            <a:avLst/>
          </a:prstGeom>
        </p:spPr>
      </p:pic>
    </p:spTree>
    <p:extLst>
      <p:ext uri="{BB962C8B-B14F-4D97-AF65-F5344CB8AC3E}">
        <p14:creationId xmlns:p14="http://schemas.microsoft.com/office/powerpoint/2010/main" val="1949151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Autofit/>
          </a:bodyPr>
          <a:lstStyle/>
          <a:p>
            <a:pPr marR="0" lvl="0" algn="ctr" fontAlgn="base">
              <a:spcBef>
                <a:spcPts val="800"/>
              </a:spcBef>
              <a:spcAft>
                <a:spcPts val="400"/>
              </a:spcAft>
              <a:buSzPts val="1000"/>
              <a:tabLst>
                <a:tab pos="137160" algn="l"/>
                <a:tab pos="365760" algn="l"/>
              </a:tabLst>
            </a:pPr>
            <a:r>
              <a:rPr lang="en-US" sz="2000" dirty="0">
                <a:latin typeface="Calibri" panose="020F0502020204030204" pitchFamily="34" charset="0"/>
                <a:cs typeface="Calibri" panose="020F0502020204030204" pitchFamily="34" charset="0"/>
              </a:rPr>
              <a:t>BEIA’s Real-Time early Warning Platforms</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021585"/>
          </a:xfrm>
        </p:spPr>
        <p:txBody>
          <a:bodyPr>
            <a:noAutofit/>
          </a:bodyPr>
          <a:lstStyle/>
          <a:p>
            <a:pPr algn="just"/>
            <a:r>
              <a:rPr lang="en-US" dirty="0">
                <a:effectLst/>
                <a:latin typeface="Calibri" panose="020F0502020204030204" pitchFamily="34" charset="0"/>
                <a:ea typeface="SimSun" panose="02010600030101010101" pitchFamily="2" charset="-122"/>
                <a:cs typeface="Calibri" panose="020F0502020204030204" pitchFamily="34" charset="0"/>
              </a:rPr>
              <a:t>A real-time telemetry system for emergency situations represents a complex architecture </a:t>
            </a:r>
            <a:r>
              <a:rPr lang="en-GB" dirty="0">
                <a:effectLst/>
                <a:latin typeface="Calibri" panose="020F0502020204030204" pitchFamily="34" charset="0"/>
                <a:ea typeface="SimSun" panose="02010600030101010101" pitchFamily="2" charset="-122"/>
                <a:cs typeface="Calibri" panose="020F0502020204030204" pitchFamily="34" charset="0"/>
              </a:rPr>
              <a:t>that</a:t>
            </a:r>
            <a:r>
              <a:rPr lang="en-US" dirty="0">
                <a:effectLst/>
                <a:latin typeface="Calibri" panose="020F0502020204030204" pitchFamily="34" charset="0"/>
                <a:ea typeface="SimSun" panose="02010600030101010101" pitchFamily="2" charset="-122"/>
                <a:cs typeface="Calibri" panose="020F0502020204030204" pitchFamily="34" charset="0"/>
              </a:rPr>
              <a:t> raises problems when it needs to be implemented in various environments and scaled up in those situations</a:t>
            </a:r>
          </a:p>
          <a:p>
            <a:pPr algn="just"/>
            <a:r>
              <a:rPr lang="en-US" dirty="0">
                <a:effectLst/>
                <a:latin typeface="Calibri" panose="020F0502020204030204" pitchFamily="34" charset="0"/>
                <a:ea typeface="SimSun" panose="02010600030101010101" pitchFamily="2" charset="-122"/>
                <a:cs typeface="Calibri" panose="020F0502020204030204" pitchFamily="34" charset="0"/>
              </a:rPr>
              <a:t>The Elastic disaster early warning system application represents a “cloudified” early warning solution for natural disasters. </a:t>
            </a:r>
          </a:p>
          <a:p>
            <a:pPr algn="just"/>
            <a:r>
              <a:rPr lang="en-US" dirty="0">
                <a:effectLst/>
                <a:latin typeface="Calibri" panose="020F0502020204030204" pitchFamily="34" charset="0"/>
                <a:ea typeface="SimSun" panose="02010600030101010101" pitchFamily="2" charset="-122"/>
                <a:cs typeface="Calibri" panose="020F0502020204030204" pitchFamily="34" charset="0"/>
              </a:rPr>
              <a:t>The application collects data from real-time sensors, processes the information, and provides warning services for the public.</a:t>
            </a:r>
            <a:endParaRPr lang="en-US" spc="-5"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a:xfrm>
            <a:off x="10634652" y="6217920"/>
            <a:ext cx="666622" cy="456350"/>
          </a:xfrm>
        </p:spPr>
        <p:txBody>
          <a:bodyPr/>
          <a:lstStyle/>
          <a:p>
            <a:fld id="{653D8EAB-7142-4B5B-8B24-AE84620EF85F}" type="slidenum">
              <a:rPr lang="en-US" smtClean="0"/>
              <a:t>13</a:t>
            </a:fld>
            <a:endParaRPr lang="en-US" dirty="0"/>
          </a:p>
        </p:txBody>
      </p:sp>
      <p:sp>
        <p:nvSpPr>
          <p:cNvPr id="13" name="TextBox 12">
            <a:extLst>
              <a:ext uri="{FF2B5EF4-FFF2-40B4-BE49-F238E27FC236}">
                <a16:creationId xmlns:a16="http://schemas.microsoft.com/office/drawing/2014/main" id="{C214154C-2900-4A1F-889E-D1C5468E2BC0}"/>
              </a:ext>
            </a:extLst>
          </p:cNvPr>
          <p:cNvSpPr txBox="1"/>
          <p:nvPr/>
        </p:nvSpPr>
        <p:spPr>
          <a:xfrm>
            <a:off x="6840003" y="5411949"/>
            <a:ext cx="4280466" cy="246221"/>
          </a:xfrm>
          <a:prstGeom prst="rect">
            <a:avLst/>
          </a:prstGeom>
          <a:noFill/>
        </p:spPr>
        <p:txBody>
          <a:bodyPr wrap="square">
            <a:spAutoFit/>
          </a:bodyPr>
          <a:lstStyle/>
          <a:p>
            <a:r>
              <a:rPr lang="en-US" sz="1000" b="1" dirty="0">
                <a:effectLst/>
                <a:latin typeface="Calibri" panose="020F0502020204030204" pitchFamily="34" charset="0"/>
                <a:ea typeface="SimSun" panose="02010600030101010101" pitchFamily="2" charset="-122"/>
                <a:cs typeface="Calibri" panose="020F0502020204030204" pitchFamily="34" charset="0"/>
              </a:rPr>
              <a:t>Functional architecture of </a:t>
            </a:r>
            <a:r>
              <a:rPr lang="en-US" sz="1000" b="1" dirty="0" err="1">
                <a:effectLst/>
                <a:latin typeface="Calibri" panose="020F0502020204030204" pitchFamily="34" charset="0"/>
                <a:ea typeface="SimSun" panose="02010600030101010101" pitchFamily="2" charset="-122"/>
                <a:cs typeface="Calibri" panose="020F0502020204030204" pitchFamily="34" charset="0"/>
              </a:rPr>
              <a:t>Beia’s</a:t>
            </a:r>
            <a:r>
              <a:rPr lang="en-US" sz="1000" b="1" dirty="0">
                <a:effectLst/>
                <a:latin typeface="Calibri" panose="020F0502020204030204" pitchFamily="34" charset="0"/>
                <a:ea typeface="SimSun" panose="02010600030101010101" pitchFamily="2" charset="-122"/>
                <a:cs typeface="Calibri" panose="020F0502020204030204" pitchFamily="34" charset="0"/>
              </a:rPr>
              <a:t> real-time early warning platform</a:t>
            </a:r>
          </a:p>
        </p:txBody>
      </p:sp>
      <p:pic>
        <p:nvPicPr>
          <p:cNvPr id="8" name="Picture 7">
            <a:extLst>
              <a:ext uri="{FF2B5EF4-FFF2-40B4-BE49-F238E27FC236}">
                <a16:creationId xmlns:a16="http://schemas.microsoft.com/office/drawing/2014/main" id="{F9E91C5C-E0D2-4B88-8FED-F5ACC91E2C2A}"/>
              </a:ext>
            </a:extLst>
          </p:cNvPr>
          <p:cNvPicPr>
            <a:picLocks noChangeAspect="1"/>
          </p:cNvPicPr>
          <p:nvPr/>
        </p:nvPicPr>
        <p:blipFill>
          <a:blip r:embed="rId2"/>
          <a:stretch>
            <a:fillRect/>
          </a:stretch>
        </p:blipFill>
        <p:spPr>
          <a:xfrm>
            <a:off x="6568046" y="1199830"/>
            <a:ext cx="4733227" cy="4021585"/>
          </a:xfrm>
          <a:prstGeom prst="rect">
            <a:avLst/>
          </a:prstGeom>
        </p:spPr>
      </p:pic>
      <p:pic>
        <p:nvPicPr>
          <p:cNvPr id="7" name="Picture 6">
            <a:extLst>
              <a:ext uri="{FF2B5EF4-FFF2-40B4-BE49-F238E27FC236}">
                <a16:creationId xmlns:a16="http://schemas.microsoft.com/office/drawing/2014/main" id="{5B35AE6A-9066-4C50-A1A1-B73C4D8966FF}"/>
              </a:ext>
            </a:extLst>
          </p:cNvPr>
          <p:cNvPicPr>
            <a:picLocks noChangeAspect="1"/>
          </p:cNvPicPr>
          <p:nvPr/>
        </p:nvPicPr>
        <p:blipFill>
          <a:blip r:embed="rId3"/>
          <a:stretch>
            <a:fillRect/>
          </a:stretch>
        </p:blipFill>
        <p:spPr>
          <a:xfrm>
            <a:off x="2194221" y="6021941"/>
            <a:ext cx="7803556" cy="652329"/>
          </a:xfrm>
          <a:prstGeom prst="rect">
            <a:avLst/>
          </a:prstGeom>
        </p:spPr>
      </p:pic>
    </p:spTree>
    <p:extLst>
      <p:ext uri="{BB962C8B-B14F-4D97-AF65-F5344CB8AC3E}">
        <p14:creationId xmlns:p14="http://schemas.microsoft.com/office/powerpoint/2010/main" val="36055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Autofit/>
          </a:bodyPr>
          <a:lstStyle/>
          <a:p>
            <a:pPr marR="0" lvl="0" algn="ctr" fontAlgn="base">
              <a:spcBef>
                <a:spcPts val="800"/>
              </a:spcBef>
              <a:spcAft>
                <a:spcPts val="400"/>
              </a:spcAft>
              <a:buSzPts val="1000"/>
              <a:tabLst>
                <a:tab pos="137160" algn="l"/>
                <a:tab pos="365760" algn="l"/>
              </a:tabLst>
            </a:pPr>
            <a:r>
              <a:rPr lang="en-US" sz="2000" dirty="0">
                <a:latin typeface="Calibri" panose="020F0502020204030204" pitchFamily="34" charset="0"/>
                <a:cs typeface="Calibri" panose="020F0502020204030204" pitchFamily="34" charset="0"/>
              </a:rPr>
              <a:t>CONCLUSIONS</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3" y="1572622"/>
            <a:ext cx="11160659" cy="4021585"/>
          </a:xfrm>
        </p:spPr>
        <p:txBody>
          <a:bodyPr>
            <a:noAutofit/>
          </a:bodyPr>
          <a:lstStyle/>
          <a:p>
            <a:pPr algn="just"/>
            <a:r>
              <a:rPr lang="en-US" sz="1800" dirty="0">
                <a:effectLst/>
                <a:latin typeface="Calibri" panose="020F0502020204030204" pitchFamily="34" charset="0"/>
                <a:ea typeface="SimSun" panose="02010600030101010101" pitchFamily="2" charset="-122"/>
                <a:cs typeface="Calibri" panose="020F0502020204030204" pitchFamily="34" charset="0"/>
              </a:rPr>
              <a:t>Complement legacy monitoring systems with the adaptation of state-of-the-art and beyond, low-cost surveillance technologies, and solutions that enhance Smart City preparedness and defense capability in both cyber and physical space are discussed in the article. </a:t>
            </a:r>
          </a:p>
          <a:p>
            <a:pPr algn="just"/>
            <a:r>
              <a:rPr lang="x-none" sz="1800" spc="-5" dirty="0">
                <a:effectLst/>
                <a:latin typeface="Calibri" panose="020F0502020204030204" pitchFamily="34" charset="0"/>
                <a:ea typeface="SimSun" panose="02010600030101010101" pitchFamily="2" charset="-122"/>
                <a:cs typeface="Calibri" panose="020F0502020204030204" pitchFamily="34" charset="0"/>
              </a:rPr>
              <a:t>Hazards are detected such as structural health of public buildings, environmental conditions, such as temperature and rainfall, and traffic monitoring of city roads at low cost and real-time early warning system are presented along with the cyber-physical security risk and reliance assessment.</a:t>
            </a:r>
            <a:endParaRPr lang="en-US" sz="1800" spc="-5"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sz="1800" spc="-5" dirty="0">
                <a:effectLst/>
                <a:latin typeface="Calibri" panose="020F0502020204030204" pitchFamily="34" charset="0"/>
                <a:ea typeface="SimSun" panose="02010600030101010101" pitchFamily="2" charset="-122"/>
                <a:cs typeface="Calibri" panose="020F0502020204030204" pitchFamily="34" charset="0"/>
              </a:rPr>
              <a:t>The work described in this article has the scope to implement a real-time warning system to detect unusual events in a city.</a:t>
            </a:r>
          </a:p>
          <a:p>
            <a:pPr marL="0" indent="0" algn="just">
              <a:buNone/>
            </a:pPr>
            <a:endParaRPr lang="en-US" sz="1800" dirty="0">
              <a:effectLst/>
              <a:latin typeface="Times New Roman" panose="02020603050405020304" pitchFamily="18" charset="0"/>
              <a:ea typeface="SimSun" panose="02010600030101010101" pitchFamily="2" charset="-122"/>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a:xfrm>
            <a:off x="10634652" y="6217920"/>
            <a:ext cx="666622" cy="456350"/>
          </a:xfrm>
        </p:spPr>
        <p:txBody>
          <a:bodyPr/>
          <a:lstStyle/>
          <a:p>
            <a:fld id="{653D8EAB-7142-4B5B-8B24-AE84620EF85F}" type="slidenum">
              <a:rPr lang="en-US" smtClean="0"/>
              <a:t>14</a:t>
            </a:fld>
            <a:endParaRPr lang="en-US" dirty="0"/>
          </a:p>
        </p:txBody>
      </p:sp>
      <p:pic>
        <p:nvPicPr>
          <p:cNvPr id="6" name="Picture 5">
            <a:extLst>
              <a:ext uri="{FF2B5EF4-FFF2-40B4-BE49-F238E27FC236}">
                <a16:creationId xmlns:a16="http://schemas.microsoft.com/office/drawing/2014/main" id="{1BA75873-B896-4C9D-844B-535F7DA1F338}"/>
              </a:ext>
            </a:extLst>
          </p:cNvPr>
          <p:cNvPicPr>
            <a:picLocks noChangeAspect="1"/>
          </p:cNvPicPr>
          <p:nvPr/>
        </p:nvPicPr>
        <p:blipFill>
          <a:blip r:embed="rId2"/>
          <a:stretch>
            <a:fillRect/>
          </a:stretch>
        </p:blipFill>
        <p:spPr>
          <a:xfrm>
            <a:off x="2194221" y="6021941"/>
            <a:ext cx="7803556" cy="652329"/>
          </a:xfrm>
          <a:prstGeom prst="rect">
            <a:avLst/>
          </a:prstGeom>
        </p:spPr>
      </p:pic>
    </p:spTree>
    <p:extLst>
      <p:ext uri="{BB962C8B-B14F-4D97-AF65-F5344CB8AC3E}">
        <p14:creationId xmlns:p14="http://schemas.microsoft.com/office/powerpoint/2010/main" val="303855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Autofit/>
          </a:bodyPr>
          <a:lstStyle/>
          <a:p>
            <a:pPr marR="0" lvl="0" algn="ctr" fontAlgn="base">
              <a:spcBef>
                <a:spcPts val="800"/>
              </a:spcBef>
              <a:spcAft>
                <a:spcPts val="400"/>
              </a:spcAft>
              <a:buSzPts val="1000"/>
              <a:tabLst>
                <a:tab pos="137160" algn="l"/>
                <a:tab pos="365760" algn="l"/>
              </a:tabLst>
            </a:pPr>
            <a:r>
              <a:rPr lang="en-US" sz="2000" dirty="0">
                <a:latin typeface="Calibri" panose="020F0502020204030204" pitchFamily="34" charset="0"/>
                <a:cs typeface="Calibri" panose="020F0502020204030204" pitchFamily="34" charset="0"/>
              </a:rPr>
              <a:t>Acknowledgment</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82151" y="2332645"/>
            <a:ext cx="11284948" cy="2390275"/>
          </a:xfrm>
        </p:spPr>
        <p:txBody>
          <a:bodyPr>
            <a:noAutofit/>
          </a:bodyPr>
          <a:lstStyle/>
          <a:p>
            <a:pPr algn="just"/>
            <a:r>
              <a:rPr lang="x-none" sz="1800" spc="-5" dirty="0">
                <a:effectLst/>
                <a:latin typeface="Calibri" panose="020F0502020204030204" pitchFamily="34" charset="0"/>
                <a:ea typeface="SimSun" panose="02010600030101010101" pitchFamily="2" charset="-122"/>
                <a:cs typeface="Calibri" panose="020F0502020204030204" pitchFamily="34" charset="0"/>
              </a:rPr>
              <a:t>This paper was partially supported by UEFISCDI Romania and MCI through Eureka ITEA projects</a:t>
            </a:r>
            <a:r>
              <a:rPr lang="en-US" sz="1800" spc="-5" dirty="0">
                <a:effectLst/>
                <a:latin typeface="Calibri" panose="020F0502020204030204" pitchFamily="34" charset="0"/>
                <a:ea typeface="SimSun" panose="02010600030101010101" pitchFamily="2" charset="-122"/>
                <a:cs typeface="Calibri" panose="020F0502020204030204" pitchFamily="34" charset="0"/>
              </a:rPr>
              <a:t> PREVENTION, HYDRO3D,</a:t>
            </a:r>
            <a:r>
              <a:rPr lang="x-none" sz="1800" spc="-5" dirty="0">
                <a:effectLst/>
                <a:latin typeface="Calibri" panose="020F0502020204030204" pitchFamily="34" charset="0"/>
                <a:ea typeface="SimSun" panose="02010600030101010101" pitchFamily="2" charset="-122"/>
                <a:cs typeface="Calibri" panose="020F0502020204030204" pitchFamily="34" charset="0"/>
              </a:rPr>
              <a:t> PARFAIT and SOLOMON and funded in part by European Union's Horizon 2020 research and innovation program under grant agreements No. 872698 (HUBCAP) and No. 883522 (S4AllCities). </a:t>
            </a:r>
            <a:r>
              <a:rPr lang="en-US" sz="1800" spc="-5" dirty="0">
                <a:effectLst/>
                <a:latin typeface="Calibri" panose="020F0502020204030204" pitchFamily="34" charset="0"/>
                <a:ea typeface="SimSun" panose="02010600030101010101" pitchFamily="2" charset="-122"/>
                <a:cs typeface="Calibri" panose="020F0502020204030204" pitchFamily="34" charset="0"/>
              </a:rPr>
              <a:t>The research leading to these results has received funding from the NO Grants 2014-2021, under Project contract no. 42/2021, RO-NO-2019-0499 -” A Massive MIMO Enabled IoT Platform with Networking Slicing for Beyond 5G </a:t>
            </a:r>
            <a:r>
              <a:rPr lang="en-US" sz="1800" spc="-5" dirty="0" err="1">
                <a:effectLst/>
                <a:latin typeface="Calibri" panose="020F0502020204030204" pitchFamily="34" charset="0"/>
                <a:ea typeface="SimSun" panose="02010600030101010101" pitchFamily="2" charset="-122"/>
                <a:cs typeface="Calibri" panose="020F0502020204030204" pitchFamily="34" charset="0"/>
              </a:rPr>
              <a:t>IoV</a:t>
            </a:r>
            <a:r>
              <a:rPr lang="en-US" sz="1800" spc="-5" dirty="0">
                <a:effectLst/>
                <a:latin typeface="Calibri" panose="020F0502020204030204" pitchFamily="34" charset="0"/>
                <a:ea typeface="SimSun" panose="02010600030101010101" pitchFamily="2" charset="-122"/>
                <a:cs typeface="Calibri" panose="020F0502020204030204" pitchFamily="34" charset="0"/>
              </a:rPr>
              <a:t>/V2X and Maritime Services” - SOLID-B5G.</a:t>
            </a:r>
          </a:p>
          <a:p>
            <a:pPr algn="just"/>
            <a:endParaRPr lang="en-US" sz="1800" dirty="0">
              <a:effectLst/>
              <a:latin typeface="Times New Roman" panose="02020603050405020304" pitchFamily="18" charset="0"/>
              <a:ea typeface="SimSun" panose="02010600030101010101" pitchFamily="2" charset="-122"/>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a:xfrm>
            <a:off x="10634652" y="6217920"/>
            <a:ext cx="666622" cy="456350"/>
          </a:xfrm>
        </p:spPr>
        <p:txBody>
          <a:bodyPr/>
          <a:lstStyle/>
          <a:p>
            <a:fld id="{653D8EAB-7142-4B5B-8B24-AE84620EF85F}" type="slidenum">
              <a:rPr lang="en-US" smtClean="0"/>
              <a:t>15</a:t>
            </a:fld>
            <a:endParaRPr lang="en-US" dirty="0"/>
          </a:p>
        </p:txBody>
      </p:sp>
      <p:pic>
        <p:nvPicPr>
          <p:cNvPr id="9" name="Picture 8">
            <a:extLst>
              <a:ext uri="{FF2B5EF4-FFF2-40B4-BE49-F238E27FC236}">
                <a16:creationId xmlns:a16="http://schemas.microsoft.com/office/drawing/2014/main" id="{5BBDB8DE-32AA-4647-89BE-4A42198B7ED0}"/>
              </a:ext>
            </a:extLst>
          </p:cNvPr>
          <p:cNvPicPr>
            <a:picLocks noChangeAspect="1"/>
          </p:cNvPicPr>
          <p:nvPr/>
        </p:nvPicPr>
        <p:blipFill>
          <a:blip r:embed="rId2"/>
          <a:stretch>
            <a:fillRect/>
          </a:stretch>
        </p:blipFill>
        <p:spPr>
          <a:xfrm>
            <a:off x="2194221" y="6021941"/>
            <a:ext cx="7803556" cy="652329"/>
          </a:xfrm>
          <a:prstGeom prst="rect">
            <a:avLst/>
          </a:prstGeom>
        </p:spPr>
      </p:pic>
    </p:spTree>
    <p:extLst>
      <p:ext uri="{BB962C8B-B14F-4D97-AF65-F5344CB8AC3E}">
        <p14:creationId xmlns:p14="http://schemas.microsoft.com/office/powerpoint/2010/main" val="324098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B656-B72E-4CEF-9D2D-F3CA11D19F36}"/>
              </a:ext>
            </a:extLst>
          </p:cNvPr>
          <p:cNvSpPr>
            <a:spLocks noGrp="1"/>
          </p:cNvSpPr>
          <p:nvPr>
            <p:ph type="title"/>
          </p:nvPr>
        </p:nvSpPr>
        <p:spPr>
          <a:xfrm>
            <a:off x="2390934" y="1932358"/>
            <a:ext cx="7729728" cy="1188720"/>
          </a:xfrm>
        </p:spPr>
        <p:txBody>
          <a:bodyPr>
            <a:normAutofit fontScale="90000"/>
          </a:bodyPr>
          <a:lstStyle/>
          <a:p>
            <a:r>
              <a:rPr lang="en-US" dirty="0"/>
              <a:t>Thank you for your </a:t>
            </a:r>
            <a:r>
              <a:rPr lang="en-US" dirty="0" err="1"/>
              <a:t>atention</a:t>
            </a:r>
            <a:r>
              <a:rPr lang="en-US" dirty="0"/>
              <a:t>.</a:t>
            </a:r>
            <a:br>
              <a:rPr lang="en-US" dirty="0"/>
            </a:br>
            <a:br>
              <a:rPr lang="en-US" dirty="0"/>
            </a:br>
            <a:r>
              <a:rPr lang="en-US" dirty="0"/>
              <a:t>Any questions?</a:t>
            </a:r>
          </a:p>
        </p:txBody>
      </p:sp>
      <p:sp>
        <p:nvSpPr>
          <p:cNvPr id="5" name="Slide Number Placeholder 4">
            <a:extLst>
              <a:ext uri="{FF2B5EF4-FFF2-40B4-BE49-F238E27FC236}">
                <a16:creationId xmlns:a16="http://schemas.microsoft.com/office/drawing/2014/main" id="{F895AEBC-7616-4A28-8303-9940C72840C0}"/>
              </a:ext>
            </a:extLst>
          </p:cNvPr>
          <p:cNvSpPr>
            <a:spLocks noGrp="1"/>
          </p:cNvSpPr>
          <p:nvPr>
            <p:ph type="sldNum" sz="quarter" idx="12"/>
          </p:nvPr>
        </p:nvSpPr>
        <p:spPr>
          <a:xfrm>
            <a:off x="10758921" y="6217920"/>
            <a:ext cx="675517" cy="529109"/>
          </a:xfrm>
        </p:spPr>
        <p:txBody>
          <a:bodyPr/>
          <a:lstStyle/>
          <a:p>
            <a:fld id="{653D8EAB-7142-4B5B-8B24-AE84620EF85F}" type="slidenum">
              <a:rPr lang="en-US" smtClean="0"/>
              <a:t>16</a:t>
            </a:fld>
            <a:endParaRPr lang="en-US" dirty="0"/>
          </a:p>
        </p:txBody>
      </p:sp>
      <p:sp>
        <p:nvSpPr>
          <p:cNvPr id="6" name="TextBox 5">
            <a:extLst>
              <a:ext uri="{FF2B5EF4-FFF2-40B4-BE49-F238E27FC236}">
                <a16:creationId xmlns:a16="http://schemas.microsoft.com/office/drawing/2014/main" id="{521620FA-23F3-430B-BD12-AA5F18230EB6}"/>
              </a:ext>
            </a:extLst>
          </p:cNvPr>
          <p:cNvSpPr txBox="1"/>
          <p:nvPr/>
        </p:nvSpPr>
        <p:spPr>
          <a:xfrm>
            <a:off x="6658252" y="4163627"/>
            <a:ext cx="4776187" cy="1477328"/>
          </a:xfrm>
          <a:prstGeom prst="rect">
            <a:avLst/>
          </a:prstGeom>
          <a:noFill/>
        </p:spPr>
        <p:txBody>
          <a:bodyPr wrap="square" rtlCol="0">
            <a:spAutoFit/>
          </a:bodyPr>
          <a:lstStyle/>
          <a:p>
            <a:r>
              <a:rPr lang="en-US" dirty="0"/>
              <a:t>For further references, please contact:</a:t>
            </a:r>
          </a:p>
          <a:p>
            <a:r>
              <a:rPr lang="en-US" dirty="0"/>
              <a:t>	</a:t>
            </a:r>
            <a:r>
              <a:rPr lang="en-US" dirty="0">
                <a:hlinkClick r:id="rId2"/>
              </a:rPr>
              <a:t>george@beia.ro</a:t>
            </a:r>
            <a:endParaRPr lang="en-US" dirty="0"/>
          </a:p>
          <a:p>
            <a:r>
              <a:rPr lang="en-US" dirty="0"/>
              <a:t>	</a:t>
            </a:r>
            <a:r>
              <a:rPr lang="en-US" dirty="0">
                <a:hlinkClick r:id="rId3"/>
              </a:rPr>
              <a:t>cristian.beceanu@beia.ro</a:t>
            </a:r>
            <a:endParaRPr lang="en-US" dirty="0"/>
          </a:p>
          <a:p>
            <a:r>
              <a:rPr lang="en-US" dirty="0"/>
              <a:t>	</a:t>
            </a:r>
            <a:r>
              <a:rPr lang="en-US" dirty="0">
                <a:hlinkClick r:id="rId4"/>
              </a:rPr>
              <a:t>george.iordache@beia.ro</a:t>
            </a:r>
            <a:endParaRPr lang="en-US" dirty="0"/>
          </a:p>
          <a:p>
            <a:endParaRPr lang="en-US" dirty="0"/>
          </a:p>
        </p:txBody>
      </p:sp>
      <p:pic>
        <p:nvPicPr>
          <p:cNvPr id="9" name="Picture 8">
            <a:extLst>
              <a:ext uri="{FF2B5EF4-FFF2-40B4-BE49-F238E27FC236}">
                <a16:creationId xmlns:a16="http://schemas.microsoft.com/office/drawing/2014/main" id="{2ED69812-29DD-4F7F-809A-74C39A952873}"/>
              </a:ext>
            </a:extLst>
          </p:cNvPr>
          <p:cNvPicPr>
            <a:picLocks noChangeAspect="1"/>
          </p:cNvPicPr>
          <p:nvPr/>
        </p:nvPicPr>
        <p:blipFill>
          <a:blip r:embed="rId5"/>
          <a:stretch>
            <a:fillRect/>
          </a:stretch>
        </p:blipFill>
        <p:spPr>
          <a:xfrm>
            <a:off x="2194221" y="6021941"/>
            <a:ext cx="7803556" cy="652329"/>
          </a:xfrm>
          <a:prstGeom prst="rect">
            <a:avLst/>
          </a:prstGeom>
        </p:spPr>
      </p:pic>
    </p:spTree>
    <p:extLst>
      <p:ext uri="{BB962C8B-B14F-4D97-AF65-F5344CB8AC3E}">
        <p14:creationId xmlns:p14="http://schemas.microsoft.com/office/powerpoint/2010/main" val="287550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E19D-C5F9-40F6-AF23-D0AAD561E460}"/>
              </a:ext>
            </a:extLst>
          </p:cNvPr>
          <p:cNvSpPr>
            <a:spLocks noGrp="1"/>
          </p:cNvSpPr>
          <p:nvPr>
            <p:ph type="title"/>
          </p:nvPr>
        </p:nvSpPr>
        <p:spPr/>
        <p:txBody>
          <a:bodyPr/>
          <a:lstStyle/>
          <a:p>
            <a:r>
              <a:rPr lang="ro-RO" dirty="0" err="1"/>
              <a:t>Article</a:t>
            </a:r>
            <a:r>
              <a:rPr lang="ro-RO" dirty="0"/>
              <a:t> Context-THE S4Allcities Project</a:t>
            </a:r>
          </a:p>
        </p:txBody>
      </p:sp>
      <p:sp>
        <p:nvSpPr>
          <p:cNvPr id="3" name="Content Placeholder 2">
            <a:extLst>
              <a:ext uri="{FF2B5EF4-FFF2-40B4-BE49-F238E27FC236}">
                <a16:creationId xmlns:a16="http://schemas.microsoft.com/office/drawing/2014/main" id="{AA5E748E-0FE2-4804-BB66-3B21E28339CD}"/>
              </a:ext>
            </a:extLst>
          </p:cNvPr>
          <p:cNvSpPr>
            <a:spLocks noGrp="1"/>
          </p:cNvSpPr>
          <p:nvPr>
            <p:ph idx="1"/>
          </p:nvPr>
        </p:nvSpPr>
        <p:spPr>
          <a:xfrm>
            <a:off x="559724" y="2583849"/>
            <a:ext cx="11072552" cy="3101983"/>
          </a:xfrm>
        </p:spPr>
        <p:txBody>
          <a:bodyPr>
            <a:normAutofit/>
          </a:bodyPr>
          <a:lstStyle/>
          <a:p>
            <a:pPr algn="just"/>
            <a:r>
              <a:rPr lang="en-US" sz="2400" dirty="0">
                <a:effectLst/>
                <a:latin typeface="Calibri" panose="020F0502020204030204" pitchFamily="34" charset="0"/>
                <a:ea typeface="SimSun" panose="02010600030101010101" pitchFamily="2" charset="-122"/>
                <a:cs typeface="Calibri" panose="020F0502020204030204" pitchFamily="34" charset="0"/>
              </a:rPr>
              <a:t>The project we implement, “Smart Spaces Safety and Security for All Cities” (S4ALLCITIES), is  dealing with Systems of Systems Architecture to deploy and validate its intelligent components and functionalities on actual environment, ensuring the delivery of solutions and services in line with smart cities emerging requirements, focused on: risk-based open smart spaces security management; cyber security shielding; and behavior tracking; real-time estimation of cyber-physical risks in multiple locations and measures activation for effective crisis management</a:t>
            </a:r>
            <a:r>
              <a:rPr lang="ro-RO" sz="2400" dirty="0">
                <a:effectLst/>
                <a:latin typeface="Calibri" panose="020F0502020204030204" pitchFamily="34" charset="0"/>
                <a:ea typeface="SimSun" panose="02010600030101010101" pitchFamily="2" charset="-122"/>
                <a:cs typeface="Calibri" panose="020F0502020204030204" pitchFamily="34" charset="0"/>
              </a:rPr>
              <a:t>.</a:t>
            </a:r>
            <a:endParaRPr lang="ro-RO" sz="2400" dirty="0"/>
          </a:p>
        </p:txBody>
      </p:sp>
      <p:sp>
        <p:nvSpPr>
          <p:cNvPr id="5" name="Slide Number Placeholder 4">
            <a:extLst>
              <a:ext uri="{FF2B5EF4-FFF2-40B4-BE49-F238E27FC236}">
                <a16:creationId xmlns:a16="http://schemas.microsoft.com/office/drawing/2014/main" id="{7C7198AC-4044-4272-850B-898D3118EB3E}"/>
              </a:ext>
            </a:extLst>
          </p:cNvPr>
          <p:cNvSpPr>
            <a:spLocks noGrp="1"/>
          </p:cNvSpPr>
          <p:nvPr>
            <p:ph type="sldNum" sz="quarter" idx="12"/>
          </p:nvPr>
        </p:nvSpPr>
        <p:spPr/>
        <p:txBody>
          <a:bodyPr/>
          <a:lstStyle/>
          <a:p>
            <a:fld id="{653D8EAB-7142-4B5B-8B24-AE84620EF85F}" type="slidenum">
              <a:rPr lang="en-US" smtClean="0"/>
              <a:t>2</a:t>
            </a:fld>
            <a:endParaRPr lang="en-US"/>
          </a:p>
        </p:txBody>
      </p:sp>
      <p:sp>
        <p:nvSpPr>
          <p:cNvPr id="6" name="Footer Placeholder 5">
            <a:extLst>
              <a:ext uri="{FF2B5EF4-FFF2-40B4-BE49-F238E27FC236}">
                <a16:creationId xmlns:a16="http://schemas.microsoft.com/office/drawing/2014/main" id="{ABE2C5C2-23D2-4A45-BD19-0B01A93558AE}"/>
              </a:ext>
            </a:extLst>
          </p:cNvPr>
          <p:cNvSpPr txBox="1">
            <a:spLocks/>
          </p:cNvSpPr>
          <p:nvPr/>
        </p:nvSpPr>
        <p:spPr>
          <a:xfrm>
            <a:off x="2428618" y="6116270"/>
            <a:ext cx="7802000" cy="56905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1">
                    <a:alpha val="7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44884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ADD0-B03A-4E5E-B3BF-D461B284FA75}"/>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Biography – Cristian </a:t>
            </a:r>
            <a:r>
              <a:rPr lang="en-US" dirty="0" err="1">
                <a:latin typeface="Calibri" panose="020F0502020204030204" pitchFamily="34" charset="0"/>
                <a:cs typeface="Calibri" panose="020F0502020204030204" pitchFamily="34" charset="0"/>
              </a:rPr>
              <a:t>beceanu</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0498B7-A9C8-4FEA-9D20-E51388F8EE00}"/>
              </a:ext>
            </a:extLst>
          </p:cNvPr>
          <p:cNvSpPr>
            <a:spLocks noGrp="1"/>
          </p:cNvSpPr>
          <p:nvPr>
            <p:ph idx="1"/>
          </p:nvPr>
        </p:nvSpPr>
        <p:spPr/>
        <p:txBody>
          <a:bodyPr/>
          <a:lstStyle/>
          <a:p>
            <a:pPr algn="just">
              <a:lnSpc>
                <a:spcPct val="90000"/>
              </a:lnSpc>
            </a:pPr>
            <a:r>
              <a:rPr lang="en-US" dirty="0">
                <a:latin typeface="Calibri" panose="020F0502020204030204" pitchFamily="34" charset="0"/>
                <a:cs typeface="Calibri" panose="020F0502020204030204" pitchFamily="34" charset="0"/>
              </a:rPr>
              <a:t>Graduated at  “University </a:t>
            </a:r>
            <a:r>
              <a:rPr lang="en-US" dirty="0" err="1">
                <a:latin typeface="Calibri" panose="020F0502020204030204" pitchFamily="34" charset="0"/>
                <a:cs typeface="Calibri" panose="020F0502020204030204" pitchFamily="34" charset="0"/>
              </a:rPr>
              <a:t>Politehnica</a:t>
            </a:r>
            <a:r>
              <a:rPr lang="en-US" dirty="0">
                <a:latin typeface="Calibri" panose="020F0502020204030204" pitchFamily="34" charset="0"/>
                <a:cs typeface="Calibri" panose="020F0502020204030204" pitchFamily="34" charset="0"/>
              </a:rPr>
              <a:t> Bucharest”</a:t>
            </a:r>
            <a:r>
              <a:rPr lang="en-GB" dirty="0">
                <a:latin typeface="Calibri" panose="020F0502020204030204" pitchFamily="34" charset="0"/>
                <a:cs typeface="Calibri" panose="020F0502020204030204" pitchFamily="34" charset="0"/>
              </a:rPr>
              <a:t>, Faculty of Power Engineering</a:t>
            </a:r>
            <a:r>
              <a:rPr lang="en-US" dirty="0">
                <a:latin typeface="Calibri" panose="020F0502020204030204" pitchFamily="34" charset="0"/>
                <a:cs typeface="Calibri" panose="020F0502020204030204" pitchFamily="34" charset="0"/>
              </a:rPr>
              <a:t>, specialization Power Systems</a:t>
            </a:r>
          </a:p>
          <a:p>
            <a:pPr algn="just">
              <a:lnSpc>
                <a:spcPct val="90000"/>
              </a:lnSpc>
            </a:pPr>
            <a:r>
              <a:rPr lang="en-US" dirty="0">
                <a:latin typeface="Calibri" panose="020F0502020204030204" pitchFamily="34" charset="0"/>
                <a:cs typeface="Calibri" panose="020F0502020204030204" pitchFamily="34" charset="0"/>
              </a:rPr>
              <a:t>From 2017, research assistant at Beia Consult International, R&amp;D department</a:t>
            </a:r>
          </a:p>
          <a:p>
            <a:pPr algn="just">
              <a:lnSpc>
                <a:spcPct val="90000"/>
              </a:lnSpc>
            </a:pPr>
            <a:r>
              <a:rPr lang="en-US" dirty="0">
                <a:latin typeface="Calibri" panose="020F0502020204030204" pitchFamily="34" charset="0"/>
                <a:cs typeface="Calibri" panose="020F0502020204030204" pitchFamily="34" charset="0"/>
              </a:rPr>
              <a:t>Involved in several projects and proposals H2020,ITEA and CELTIC.</a:t>
            </a:r>
          </a:p>
          <a:p>
            <a:pPr algn="just">
              <a:lnSpc>
                <a:spcPct val="90000"/>
              </a:lnSpc>
            </a:pPr>
            <a:endParaRPr lang="en-US" sz="1800" dirty="0">
              <a:solidFill>
                <a:schemeClr val="tx1"/>
              </a:solidFill>
              <a:effectLst>
                <a:glow rad="228600">
                  <a:schemeClr val="bg1">
                    <a:alpha val="40000"/>
                  </a:schemeClr>
                </a:glow>
              </a:effectLst>
              <a:latin typeface="Calibri(Body)"/>
            </a:endParaRPr>
          </a:p>
          <a:p>
            <a:endParaRPr lang="en-US" dirty="0"/>
          </a:p>
        </p:txBody>
      </p:sp>
      <p:sp>
        <p:nvSpPr>
          <p:cNvPr id="5" name="Slide Number Placeholder 4">
            <a:extLst>
              <a:ext uri="{FF2B5EF4-FFF2-40B4-BE49-F238E27FC236}">
                <a16:creationId xmlns:a16="http://schemas.microsoft.com/office/drawing/2014/main" id="{8283A36D-A13B-415E-B621-92350488A455}"/>
              </a:ext>
            </a:extLst>
          </p:cNvPr>
          <p:cNvSpPr>
            <a:spLocks noGrp="1"/>
          </p:cNvSpPr>
          <p:nvPr>
            <p:ph type="sldNum" sz="quarter" idx="12"/>
          </p:nvPr>
        </p:nvSpPr>
        <p:spPr/>
        <p:txBody>
          <a:bodyPr/>
          <a:lstStyle/>
          <a:p>
            <a:fld id="{653D8EAB-7142-4B5B-8B24-AE84620EF85F}" type="slidenum">
              <a:rPr lang="en-US" smtClean="0"/>
              <a:t>3</a:t>
            </a:fld>
            <a:endParaRPr lang="en-US"/>
          </a:p>
        </p:txBody>
      </p:sp>
      <p:sp>
        <p:nvSpPr>
          <p:cNvPr id="7" name="Footer Placeholder 5">
            <a:extLst>
              <a:ext uri="{FF2B5EF4-FFF2-40B4-BE49-F238E27FC236}">
                <a16:creationId xmlns:a16="http://schemas.microsoft.com/office/drawing/2014/main" id="{985EABB2-B139-4A62-AF4F-C22A4D868D27}"/>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4109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F556-80FA-47F8-AE65-CC27D0843B9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BEIA CONSULT INTERNATIONAL</a:t>
            </a:r>
          </a:p>
        </p:txBody>
      </p:sp>
      <p:sp>
        <p:nvSpPr>
          <p:cNvPr id="3" name="Content Placeholder 2">
            <a:extLst>
              <a:ext uri="{FF2B5EF4-FFF2-40B4-BE49-F238E27FC236}">
                <a16:creationId xmlns:a16="http://schemas.microsoft.com/office/drawing/2014/main" id="{AC3D98FA-A504-4BEA-875D-A4949116123E}"/>
              </a:ext>
            </a:extLst>
          </p:cNvPr>
          <p:cNvSpPr>
            <a:spLocks noGrp="1"/>
          </p:cNvSpPr>
          <p:nvPr>
            <p:ph idx="1"/>
          </p:nvPr>
        </p:nvSpPr>
        <p:spPr/>
        <p:txBody>
          <a:bodyPr>
            <a:normAutofit fontScale="85000" lnSpcReduction="20000"/>
          </a:bodyPr>
          <a:lstStyle/>
          <a:p>
            <a:pPr algn="just">
              <a:lnSpc>
                <a:spcPct val="90000"/>
              </a:lnSpc>
            </a:pPr>
            <a:r>
              <a:rPr lang="en-US" dirty="0">
                <a:solidFill>
                  <a:schemeClr val="tx1"/>
                </a:solidFill>
                <a:latin typeface="Calibri" panose="020F0502020204030204" pitchFamily="34" charset="0"/>
                <a:cs typeface="Calibri" panose="020F0502020204030204" pitchFamily="34" charset="0"/>
              </a:rPr>
              <a:t>BEIA</a:t>
            </a:r>
            <a:r>
              <a:rPr lang="en-US" dirty="0">
                <a:latin typeface="Calibri" panose="020F0502020204030204" pitchFamily="34" charset="0"/>
                <a:cs typeface="Calibri" panose="020F0502020204030204" pitchFamily="34" charset="0"/>
              </a:rPr>
              <a:t> is an SME with an experience of more than 25 years in over 5,000 turnkey projects for telephone and advanced communications solutions;</a:t>
            </a:r>
          </a:p>
          <a:p>
            <a:pPr algn="just">
              <a:lnSpc>
                <a:spcPct val="90000"/>
              </a:lnSpc>
            </a:pPr>
            <a:r>
              <a:rPr lang="en-US" dirty="0">
                <a:latin typeface="Calibri" panose="020F0502020204030204" pitchFamily="34" charset="0"/>
                <a:cs typeface="Calibri" panose="020F0502020204030204" pitchFamily="34" charset="0"/>
              </a:rPr>
              <a:t>Ongoing projects: H2020 - Horizon 2020 is the EU's largest research and innovation program with nearly € 80 billion available over 7 years (2014-2020);</a:t>
            </a:r>
          </a:p>
          <a:p>
            <a:pPr algn="just">
              <a:lnSpc>
                <a:spcPct val="90000"/>
              </a:lnSpc>
            </a:pPr>
            <a:r>
              <a:rPr lang="en-US" b="1" dirty="0" err="1">
                <a:solidFill>
                  <a:schemeClr val="tx1"/>
                </a:solidFill>
                <a:latin typeface="Calibri" panose="020F0502020204030204" pitchFamily="34" charset="0"/>
                <a:cs typeface="Calibri" panose="020F0502020204030204" pitchFamily="34" charset="0"/>
              </a:rPr>
              <a:t>CitiSim</a:t>
            </a:r>
            <a:r>
              <a:rPr lang="en-US" dirty="0">
                <a:latin typeface="Calibri" panose="020F0502020204030204" pitchFamily="34" charset="0"/>
                <a:cs typeface="Calibri" panose="020F0502020204030204" pitchFamily="34" charset="0"/>
              </a:rPr>
              <a:t>: Integrates sensors and other data sources for continuously monitoring multiple variables of the city in a single platform;</a:t>
            </a:r>
          </a:p>
          <a:p>
            <a:pPr algn="just">
              <a:lnSpc>
                <a:spcPct val="90000"/>
              </a:lnSpc>
            </a:pPr>
            <a:r>
              <a:rPr lang="en-US" b="1" dirty="0" err="1">
                <a:latin typeface="Calibri" panose="020F0502020204030204" pitchFamily="34" charset="0"/>
                <a:cs typeface="Calibri" panose="020F0502020204030204" pitchFamily="34" charset="0"/>
              </a:rPr>
              <a:t>SealedGrid</a:t>
            </a:r>
            <a:r>
              <a:rPr lang="en-US" dirty="0">
                <a:latin typeface="Calibri" panose="020F0502020204030204" pitchFamily="34" charset="0"/>
                <a:cs typeface="Calibri" panose="020F0502020204030204" pitchFamily="34" charset="0"/>
              </a:rPr>
              <a:t>: Scalable, </a:t>
            </a:r>
            <a:r>
              <a:rPr lang="en-US" dirty="0" err="1">
                <a:latin typeface="Calibri" panose="020F0502020204030204" pitchFamily="34" charset="0"/>
                <a:cs typeface="Calibri" panose="020F0502020204030204" pitchFamily="34" charset="0"/>
              </a:rPr>
              <a:t>trustEd</a:t>
            </a:r>
            <a:r>
              <a:rPr lang="en-US" dirty="0">
                <a:latin typeface="Calibri" panose="020F0502020204030204" pitchFamily="34" charset="0"/>
                <a:cs typeface="Calibri" panose="020F0502020204030204" pitchFamily="34" charset="0"/>
              </a:rPr>
              <a:t>, and </a:t>
            </a:r>
            <a:r>
              <a:rPr lang="en-US" dirty="0" err="1">
                <a:latin typeface="Calibri" panose="020F0502020204030204" pitchFamily="34" charset="0"/>
                <a:cs typeface="Calibri" panose="020F0502020204030204" pitchFamily="34" charset="0"/>
              </a:rPr>
              <a:t>interoperAble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pLatform</a:t>
            </a:r>
            <a:r>
              <a:rPr lang="en-US" dirty="0">
                <a:latin typeface="Calibri" panose="020F0502020204030204" pitchFamily="34" charset="0"/>
                <a:cs typeface="Calibri" panose="020F0502020204030204" pitchFamily="34" charset="0"/>
              </a:rPr>
              <a:t> for </a:t>
            </a:r>
            <a:r>
              <a:rPr lang="en-US" dirty="0" err="1">
                <a:latin typeface="Calibri" panose="020F0502020204030204" pitchFamily="34" charset="0"/>
                <a:cs typeface="Calibri" panose="020F0502020204030204" pitchFamily="34" charset="0"/>
              </a:rPr>
              <a:t>sEcureD</a:t>
            </a:r>
            <a:r>
              <a:rPr lang="en-US" dirty="0">
                <a:latin typeface="Calibri" panose="020F0502020204030204" pitchFamily="34" charset="0"/>
                <a:cs typeface="Calibri" panose="020F0502020204030204" pitchFamily="34" charset="0"/>
              </a:rPr>
              <a:t> smart GRID. The platform will combine, for the very first time, technologies like Blockchain;</a:t>
            </a:r>
          </a:p>
          <a:p>
            <a:pPr algn="just">
              <a:lnSpc>
                <a:spcPct val="90000"/>
              </a:lnSpc>
            </a:pPr>
            <a:r>
              <a:rPr lang="en-US" b="1" dirty="0">
                <a:latin typeface="Calibri" panose="020F0502020204030204" pitchFamily="34" charset="0"/>
                <a:cs typeface="Calibri" panose="020F0502020204030204" pitchFamily="34" charset="0"/>
              </a:rPr>
              <a:t>PARFAIT</a:t>
            </a:r>
            <a:r>
              <a:rPr lang="en-US" dirty="0">
                <a:latin typeface="Calibri" panose="020F0502020204030204" pitchFamily="34" charset="0"/>
                <a:cs typeface="Calibri" panose="020F0502020204030204" pitchFamily="34" charset="0"/>
              </a:rPr>
              <a:t>: Personal </a:t>
            </a:r>
            <a:r>
              <a:rPr lang="en-US" dirty="0" err="1">
                <a:latin typeface="Calibri" panose="020F0502020204030204" pitchFamily="34" charset="0"/>
                <a:cs typeface="Calibri" panose="020F0502020204030204" pitchFamily="34" charset="0"/>
              </a:rPr>
              <a:t>dAta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pRotection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FrAmework</a:t>
            </a:r>
            <a:r>
              <a:rPr lang="en-US" dirty="0">
                <a:latin typeface="Calibri" panose="020F0502020204030204" pitchFamily="34" charset="0"/>
                <a:cs typeface="Calibri" panose="020F0502020204030204" pitchFamily="34" charset="0"/>
              </a:rPr>
              <a:t> for IoT interoperability Personal </a:t>
            </a:r>
            <a:r>
              <a:rPr lang="en-US" dirty="0" err="1">
                <a:latin typeface="Calibri" panose="020F0502020204030204" pitchFamily="34" charset="0"/>
                <a:cs typeface="Calibri" panose="020F0502020204030204" pitchFamily="34" charset="0"/>
              </a:rPr>
              <a:t>dAta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pRotection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FrAmework</a:t>
            </a:r>
            <a:r>
              <a:rPr lang="en-US" dirty="0">
                <a:latin typeface="Calibri" panose="020F0502020204030204" pitchFamily="34" charset="0"/>
                <a:cs typeface="Calibri" panose="020F0502020204030204" pitchFamily="34" charset="0"/>
              </a:rPr>
              <a:t> for IoT interoperability, along with security and privacy of personal data;</a:t>
            </a:r>
          </a:p>
          <a:p>
            <a:pPr algn="just">
              <a:lnSpc>
                <a:spcPct val="90000"/>
              </a:lnSpc>
            </a:pPr>
            <a:r>
              <a:rPr lang="en-US" b="1" dirty="0">
                <a:latin typeface="Calibri" panose="020F0502020204030204" pitchFamily="34" charset="0"/>
                <a:cs typeface="Calibri" panose="020F0502020204030204" pitchFamily="34" charset="0"/>
              </a:rPr>
              <a:t>S</a:t>
            </a:r>
            <a:r>
              <a:rPr lang="ro-RO" b="1" dirty="0">
                <a:latin typeface="Calibri" panose="020F0502020204030204" pitchFamily="34" charset="0"/>
                <a:cs typeface="Calibri" panose="020F0502020204030204" pitchFamily="34" charset="0"/>
              </a:rPr>
              <a:t>AFECARE</a:t>
            </a:r>
            <a:r>
              <a:rPr lang="ro-RO"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SAFEguard</a:t>
            </a:r>
            <a:r>
              <a:rPr lang="en-US" dirty="0">
                <a:latin typeface="Calibri" panose="020F0502020204030204" pitchFamily="34" charset="0"/>
                <a:cs typeface="Calibri" panose="020F0502020204030204" pitchFamily="34" charset="0"/>
              </a:rPr>
              <a:t> of Critical </a:t>
            </a:r>
            <a:r>
              <a:rPr lang="en-US" dirty="0" err="1">
                <a:latin typeface="Calibri" panose="020F0502020204030204" pitchFamily="34" charset="0"/>
                <a:cs typeface="Calibri" panose="020F0502020204030204" pitchFamily="34" charset="0"/>
              </a:rPr>
              <a:t>heAlth</a:t>
            </a:r>
            <a:r>
              <a:rPr lang="en-US" dirty="0">
                <a:latin typeface="Calibri" panose="020F0502020204030204" pitchFamily="34" charset="0"/>
                <a:cs typeface="Calibri" panose="020F0502020204030204" pitchFamily="34" charset="0"/>
              </a:rPr>
              <a:t> infrastructure.</a:t>
            </a:r>
            <a:endParaRPr lang="ro-RO" dirty="0">
              <a:latin typeface="Calibri" panose="020F0502020204030204" pitchFamily="34" charset="0"/>
              <a:cs typeface="Calibri" panose="020F0502020204030204" pitchFamily="34" charset="0"/>
            </a:endParaRPr>
          </a:p>
          <a:p>
            <a:pPr algn="just">
              <a:lnSpc>
                <a:spcPct val="90000"/>
              </a:lnSpc>
            </a:pPr>
            <a:r>
              <a:rPr lang="ro-RO" b="1" dirty="0">
                <a:latin typeface="Calibri" panose="020F0502020204030204" pitchFamily="34" charset="0"/>
                <a:cs typeface="Calibri" panose="020F0502020204030204" pitchFamily="34" charset="0"/>
              </a:rPr>
              <a:t>VIRTUOSE</a:t>
            </a:r>
            <a:r>
              <a:rPr lang="ro-RO"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ro-RO" dirty="0">
                <a:latin typeface="Calibri" panose="020F0502020204030204" pitchFamily="34" charset="0"/>
                <a:cs typeface="Calibri" panose="020F0502020204030204" pitchFamily="34" charset="0"/>
              </a:rPr>
              <a:t> Virtualized Video Services</a:t>
            </a:r>
            <a:r>
              <a:rPr lang="en-US" dirty="0">
                <a:latin typeface="Calibri" panose="020F0502020204030204" pitchFamily="34" charset="0"/>
                <a:cs typeface="Calibri" panose="020F0502020204030204" pitchFamily="34" charset="0"/>
              </a:rPr>
              <a:t>.</a:t>
            </a:r>
            <a:endParaRPr lang="ro-RO"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B86213A1-3CF5-4A37-BD77-64869699FDE0}"/>
              </a:ext>
            </a:extLst>
          </p:cNvPr>
          <p:cNvSpPr>
            <a:spLocks noGrp="1"/>
          </p:cNvSpPr>
          <p:nvPr>
            <p:ph type="sldNum" sz="quarter" idx="12"/>
          </p:nvPr>
        </p:nvSpPr>
        <p:spPr/>
        <p:txBody>
          <a:bodyPr/>
          <a:lstStyle/>
          <a:p>
            <a:fld id="{653D8EAB-7142-4B5B-8B24-AE84620EF85F}" type="slidenum">
              <a:rPr lang="en-US" smtClean="0"/>
              <a:t>4</a:t>
            </a:fld>
            <a:endParaRPr lang="en-US"/>
          </a:p>
        </p:txBody>
      </p:sp>
      <p:sp>
        <p:nvSpPr>
          <p:cNvPr id="6" name="Footer Placeholder 5">
            <a:extLst>
              <a:ext uri="{FF2B5EF4-FFF2-40B4-BE49-F238E27FC236}">
                <a16:creationId xmlns:a16="http://schemas.microsoft.com/office/drawing/2014/main" id="{E93C5956-D469-487A-8046-E91332A3989D}"/>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407910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850828" y="2749104"/>
            <a:ext cx="3880970" cy="1188720"/>
          </a:xfrm>
        </p:spPr>
        <p:txBody>
          <a:bodyPr/>
          <a:lstStyle/>
          <a:p>
            <a:r>
              <a:rPr lang="en-US"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208332" y="1278384"/>
            <a:ext cx="4356095" cy="4021585"/>
          </a:xfrm>
        </p:spPr>
        <p:txBody>
          <a:bodyPr/>
          <a:lstStyle/>
          <a:p>
            <a:endParaRPr lang="en-US" dirty="0"/>
          </a:p>
          <a:p>
            <a:r>
              <a:rPr lang="en-US" dirty="0"/>
              <a:t>Abstract</a:t>
            </a:r>
          </a:p>
          <a:p>
            <a:r>
              <a:rPr lang="en-US" dirty="0"/>
              <a:t>Introduction</a:t>
            </a:r>
          </a:p>
          <a:p>
            <a:r>
              <a:rPr lang="en-US" dirty="0"/>
              <a:t>Related work</a:t>
            </a:r>
          </a:p>
          <a:p>
            <a:r>
              <a:rPr lang="en-US" dirty="0"/>
              <a:t>Distributed Edge Computing IoT </a:t>
            </a:r>
          </a:p>
          <a:p>
            <a:r>
              <a:rPr lang="en-US" dirty="0" err="1"/>
              <a:t>Beia’s</a:t>
            </a:r>
            <a:r>
              <a:rPr lang="en-US" dirty="0"/>
              <a:t> Real-Time early Warning Platforms</a:t>
            </a:r>
          </a:p>
          <a:p>
            <a:r>
              <a:rPr lang="en-US" dirty="0"/>
              <a:t>Conclusions</a:t>
            </a:r>
          </a:p>
          <a:p>
            <a:endParaRPr lang="en-US" dirty="0">
              <a:latin typeface="Times New Roman" panose="02020603050405020304" pitchFamily="18" charset="0"/>
              <a:ea typeface="SimSun" panose="02010600030101010101" pitchFamily="2" charset="-122"/>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5</a:t>
            </a:fld>
            <a:endParaRPr lang="en-US"/>
          </a:p>
        </p:txBody>
      </p:sp>
      <p:sp>
        <p:nvSpPr>
          <p:cNvPr id="6" name="Rectangle: Rounded Corners 5">
            <a:extLst>
              <a:ext uri="{FF2B5EF4-FFF2-40B4-BE49-F238E27FC236}">
                <a16:creationId xmlns:a16="http://schemas.microsoft.com/office/drawing/2014/main" id="{496E8805-8887-44E1-9DC3-F3D4730192B4}"/>
              </a:ext>
            </a:extLst>
          </p:cNvPr>
          <p:cNvSpPr/>
          <p:nvPr/>
        </p:nvSpPr>
        <p:spPr>
          <a:xfrm>
            <a:off x="5936549" y="998737"/>
            <a:ext cx="4739862" cy="4301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5">
            <a:extLst>
              <a:ext uri="{FF2B5EF4-FFF2-40B4-BE49-F238E27FC236}">
                <a16:creationId xmlns:a16="http://schemas.microsoft.com/office/drawing/2014/main" id="{79B50504-D619-4BFE-8CDD-D60EDE2778A0}"/>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190377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Abstract</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3" y="1418207"/>
            <a:ext cx="10755247" cy="4021585"/>
          </a:xfrm>
        </p:spPr>
        <p:txBody>
          <a:bodyPr/>
          <a:lstStyle/>
          <a:p>
            <a:pPr algn="just"/>
            <a:endParaRPr lang="en-US" dirty="0"/>
          </a:p>
          <a:p>
            <a:pPr algn="just"/>
            <a:endParaRPr lang="en-US" dirty="0">
              <a:latin typeface="Times New Roman" panose="02020603050405020304" pitchFamily="18" charset="0"/>
              <a:ea typeface="SimSun" panose="02010600030101010101" pitchFamily="2" charset="-122"/>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6</a:t>
            </a:fld>
            <a:endParaRPr lang="en-US"/>
          </a:p>
        </p:txBody>
      </p:sp>
      <p:sp>
        <p:nvSpPr>
          <p:cNvPr id="7" name="TextBox 6">
            <a:extLst>
              <a:ext uri="{FF2B5EF4-FFF2-40B4-BE49-F238E27FC236}">
                <a16:creationId xmlns:a16="http://schemas.microsoft.com/office/drawing/2014/main" id="{0DC1076B-745D-4B9A-9438-3697FAFCEB4D}"/>
              </a:ext>
            </a:extLst>
          </p:cNvPr>
          <p:cNvSpPr txBox="1"/>
          <p:nvPr/>
        </p:nvSpPr>
        <p:spPr>
          <a:xfrm>
            <a:off x="798990" y="1722268"/>
            <a:ext cx="10555550" cy="1600438"/>
          </a:xfrm>
          <a:prstGeom prst="rect">
            <a:avLst/>
          </a:prstGeom>
          <a:noFill/>
        </p:spPr>
        <p:txBody>
          <a:bodyPr wrap="square" rtlCol="0">
            <a:spAutoFit/>
          </a:bodyPr>
          <a:lstStyle/>
          <a:p>
            <a:pPr algn="just"/>
            <a:r>
              <a:rPr lang="en-US" sz="2000" b="1" dirty="0">
                <a:latin typeface="Times New Roman" panose="02020603050405020304" pitchFamily="18" charset="0"/>
                <a:ea typeface="SimSun" panose="02010600030101010101" pitchFamily="2" charset="-122"/>
              </a:rPr>
              <a:t>	</a:t>
            </a:r>
            <a:r>
              <a:rPr lang="en-US" sz="2000" dirty="0">
                <a:effectLst/>
                <a:latin typeface="Calibri" panose="020F0502020204030204" pitchFamily="34" charset="0"/>
                <a:ea typeface="SimSun" panose="02010600030101010101" pitchFamily="2" charset="-122"/>
                <a:cs typeface="Calibri" panose="020F0502020204030204" pitchFamily="34" charset="0"/>
              </a:rPr>
              <a:t>In this paper, we propose to integrate advanced technological solutions in a market-oriented unified Cyber–Physical Security Management framework, aiming at raising the resilience of cities’ infrastructures, services, ICT, IoT, and fostering intelligence and information sharing among city’s security. </a:t>
            </a:r>
          </a:p>
          <a:p>
            <a:endParaRPr lang="en-US" dirty="0"/>
          </a:p>
        </p:txBody>
      </p:sp>
      <p:sp>
        <p:nvSpPr>
          <p:cNvPr id="9" name="Footer Placeholder 5">
            <a:extLst>
              <a:ext uri="{FF2B5EF4-FFF2-40B4-BE49-F238E27FC236}">
                <a16:creationId xmlns:a16="http://schemas.microsoft.com/office/drawing/2014/main" id="{B948CF79-E504-4F0A-8780-294D6EBD79D0}"/>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301730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Introduction</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3" y="1418207"/>
            <a:ext cx="10755247" cy="4021585"/>
          </a:xfrm>
        </p:spPr>
        <p:txBody>
          <a:bodyPr/>
          <a:lstStyle/>
          <a:p>
            <a:pPr algn="just"/>
            <a:endParaRPr lang="en-US" dirty="0"/>
          </a:p>
          <a:p>
            <a:pPr algn="just"/>
            <a:endParaRPr lang="en-US" dirty="0">
              <a:latin typeface="Times New Roman" panose="02020603050405020304" pitchFamily="18" charset="0"/>
              <a:ea typeface="SimSun" panose="02010600030101010101" pitchFamily="2" charset="-122"/>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7</a:t>
            </a:fld>
            <a:endParaRPr lang="en-US"/>
          </a:p>
        </p:txBody>
      </p:sp>
      <p:sp>
        <p:nvSpPr>
          <p:cNvPr id="7" name="TextBox 6">
            <a:extLst>
              <a:ext uri="{FF2B5EF4-FFF2-40B4-BE49-F238E27FC236}">
                <a16:creationId xmlns:a16="http://schemas.microsoft.com/office/drawing/2014/main" id="{0DC1076B-745D-4B9A-9438-3697FAFCEB4D}"/>
              </a:ext>
            </a:extLst>
          </p:cNvPr>
          <p:cNvSpPr txBox="1"/>
          <p:nvPr/>
        </p:nvSpPr>
        <p:spPr>
          <a:xfrm>
            <a:off x="798990" y="1722268"/>
            <a:ext cx="10555550" cy="2862322"/>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latin typeface="Calibri" panose="020F0502020204030204" pitchFamily="34" charset="0"/>
                <a:ea typeface="SimSun" panose="02010600030101010101" pitchFamily="2" charset="-122"/>
                <a:cs typeface="Calibri" panose="020F0502020204030204" pitchFamily="34" charset="0"/>
              </a:rPr>
              <a:t>	</a:t>
            </a:r>
            <a:r>
              <a:rPr lang="en-US" sz="1800" dirty="0">
                <a:effectLst/>
                <a:latin typeface="Calibri" panose="020F0502020204030204" pitchFamily="34" charset="0"/>
                <a:ea typeface="SimSun" panose="02010600030101010101" pitchFamily="2" charset="-122"/>
                <a:cs typeface="Calibri" panose="020F0502020204030204" pitchFamily="34" charset="0"/>
              </a:rPr>
              <a:t>In this paper, we present a protective system, S4AllCities, with a dedicated cyber protection module that adds a module to protect against the new threats to adversarial attacks (tampering with IA). </a:t>
            </a:r>
          </a:p>
          <a:p>
            <a:pPr marL="285750" indent="-285750" algn="just">
              <a:buFont typeface="Arial" panose="020B0604020202020204" pitchFamily="34" charset="0"/>
              <a:buChar char="•"/>
            </a:pPr>
            <a:endParaRPr lang="en-US" sz="1800" dirty="0">
              <a:effectLst/>
              <a:latin typeface="Calibri" panose="020F0502020204030204" pitchFamily="34" charset="0"/>
              <a:ea typeface="SimSun" panose="02010600030101010101" pitchFamily="2" charset="-122"/>
              <a:cs typeface="Calibri" panose="020F0502020204030204" pitchFamily="34"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SimSun" panose="02010600030101010101" pitchFamily="2" charset="-122"/>
                <a:cs typeface="Calibri" panose="020F0502020204030204" pitchFamily="34" charset="0"/>
              </a:rPr>
              <a:t>   The system proposes advanced technological concepts and methodologies for implementing City Digital Intelligence and makes it accessible in real-time to authorized and authenticated Security Practitioners </a:t>
            </a:r>
          </a:p>
          <a:p>
            <a:pPr marL="285750" indent="-285750" algn="just">
              <a:buFont typeface="Arial" panose="020B0604020202020204" pitchFamily="34" charset="0"/>
              <a:buChar char="•"/>
            </a:pPr>
            <a:endParaRPr lang="en-US" dirty="0">
              <a:latin typeface="Calibri" panose="020F0502020204030204" pitchFamily="34" charset="0"/>
              <a:ea typeface="SimSun" panose="02010600030101010101" pitchFamily="2" charset="-122"/>
              <a:cs typeface="Calibri" panose="020F0502020204030204" pitchFamily="34" charset="0"/>
            </a:endParaRPr>
          </a:p>
          <a:p>
            <a:pPr marL="285750" indent="-285750" algn="just">
              <a:buFont typeface="Arial" panose="020B0604020202020204" pitchFamily="34" charset="0"/>
              <a:buChar char="•"/>
            </a:pPr>
            <a:r>
              <a:rPr lang="en-US" sz="1800" dirty="0">
                <a:effectLst/>
                <a:latin typeface="Calibri" panose="020F0502020204030204" pitchFamily="34" charset="0"/>
                <a:ea typeface="SimSun" panose="02010600030101010101" pitchFamily="2" charset="-122"/>
                <a:cs typeface="Calibri" panose="020F0502020204030204" pitchFamily="34" charset="0"/>
              </a:rPr>
              <a:t>The project S4AllCities benefits from t</a:t>
            </a:r>
            <a:r>
              <a:rPr lang="ro-RO" sz="1800" dirty="0">
                <a:effectLst/>
                <a:latin typeface="Calibri" panose="020F0502020204030204" pitchFamily="34" charset="0"/>
                <a:ea typeface="SimSun" panose="02010600030101010101" pitchFamily="2" charset="-122"/>
                <a:cs typeface="Calibri" panose="020F0502020204030204" pitchFamily="34" charset="0"/>
              </a:rPr>
              <a:t>he </a:t>
            </a:r>
            <a:r>
              <a:rPr lang="en-US" sz="1800" dirty="0">
                <a:effectLst/>
                <a:latin typeface="Calibri" panose="020F0502020204030204" pitchFamily="34" charset="0"/>
                <a:ea typeface="SimSun" panose="02010600030101010101" pitchFamily="2" charset="-122"/>
                <a:cs typeface="Calibri" panose="020F0502020204030204" pitchFamily="34" charset="0"/>
              </a:rPr>
              <a:t>System of Systems architecture which interconnects intelligent modules based on novel Digital Twins concepts that capture the digital intelligence of the city processes and actors upon its smart spaces with greater awareness and augmented reality</a:t>
            </a:r>
            <a:endParaRPr lang="en-US" dirty="0">
              <a:latin typeface="Calibri" panose="020F0502020204030204" pitchFamily="34" charset="0"/>
              <a:ea typeface="SimSun" panose="02010600030101010101" pitchFamily="2" charset="-122"/>
              <a:cs typeface="Calibri" panose="020F0502020204030204" pitchFamily="34" charset="0"/>
            </a:endParaRPr>
          </a:p>
          <a:p>
            <a:pPr marL="285750" indent="-285750" algn="just">
              <a:buFont typeface="Arial" panose="020B0604020202020204" pitchFamily="34" charset="0"/>
              <a:buChar char="•"/>
            </a:pPr>
            <a:endParaRPr lang="en-US" dirty="0"/>
          </a:p>
        </p:txBody>
      </p:sp>
      <p:sp>
        <p:nvSpPr>
          <p:cNvPr id="9" name="Footer Placeholder 5">
            <a:extLst>
              <a:ext uri="{FF2B5EF4-FFF2-40B4-BE49-F238E27FC236}">
                <a16:creationId xmlns:a16="http://schemas.microsoft.com/office/drawing/2014/main" id="{1F3C09E8-7158-45E6-A082-6A65B06ECE23}"/>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68311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Related work</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021585"/>
          </a:xfrm>
        </p:spPr>
        <p:txBody>
          <a:bodyPr/>
          <a:lstStyle/>
          <a:p>
            <a:pPr algn="just"/>
            <a:endParaRPr lang="en-US" dirty="0"/>
          </a:p>
          <a:p>
            <a:pPr marL="0" indent="0" algn="just">
              <a:buNone/>
            </a:pPr>
            <a:r>
              <a:rPr lang="en-US" dirty="0">
                <a:effectLst/>
                <a:latin typeface="Calibri" panose="020F0502020204030204" pitchFamily="34" charset="0"/>
                <a:ea typeface="SimSun" panose="02010600030101010101" pitchFamily="2" charset="-122"/>
                <a:cs typeface="Calibri" panose="020F0502020204030204" pitchFamily="34" charset="0"/>
              </a:rPr>
              <a:t>	System of Systems (</a:t>
            </a:r>
            <a:r>
              <a:rPr lang="en-US" dirty="0" err="1">
                <a:effectLst/>
                <a:latin typeface="Calibri" panose="020F0502020204030204" pitchFamily="34" charset="0"/>
                <a:ea typeface="SimSun" panose="02010600030101010101" pitchFamily="2" charset="-122"/>
                <a:cs typeface="Calibri" panose="020F0502020204030204" pitchFamily="34" charset="0"/>
              </a:rPr>
              <a:t>SoS</a:t>
            </a:r>
            <a:r>
              <a:rPr lang="en-US" dirty="0">
                <a:effectLst/>
                <a:latin typeface="Calibri" panose="020F0502020204030204" pitchFamily="34" charset="0"/>
                <a:ea typeface="SimSun" panose="02010600030101010101" pitchFamily="2" charset="-122"/>
                <a:cs typeface="Calibri" panose="020F0502020204030204" pitchFamily="34" charset="0"/>
              </a:rPr>
              <a:t>) as an “All Cities” digital processes simulator is built with integrated distributed software-based elements. These are independent but under a governance of a common overarching data model. This “</a:t>
            </a:r>
            <a:r>
              <a:rPr lang="en-US" dirty="0" err="1">
                <a:effectLst/>
                <a:latin typeface="Calibri" panose="020F0502020204030204" pitchFamily="34" charset="0"/>
                <a:ea typeface="SimSun" panose="02010600030101010101" pitchFamily="2" charset="-122"/>
                <a:cs typeface="Calibri" panose="020F0502020204030204" pitchFamily="34" charset="0"/>
              </a:rPr>
              <a:t>lego</a:t>
            </a:r>
            <a:r>
              <a:rPr lang="en-US" dirty="0">
                <a:effectLst/>
                <a:latin typeface="Calibri" panose="020F0502020204030204" pitchFamily="34" charset="0"/>
                <a:ea typeface="SimSun" panose="02010600030101010101" pitchFamily="2" charset="-122"/>
                <a:cs typeface="Calibri" panose="020F0502020204030204" pitchFamily="34" charset="0"/>
              </a:rPr>
              <a:t>-like” modular approach enables complete flexibility and reusability of the </a:t>
            </a:r>
            <a:r>
              <a:rPr lang="en-US" dirty="0" err="1">
                <a:effectLst/>
                <a:latin typeface="Calibri" panose="020F0502020204030204" pitchFamily="34" charset="0"/>
                <a:ea typeface="SimSun" panose="02010600030101010101" pitchFamily="2" charset="-122"/>
                <a:cs typeface="Calibri" panose="020F0502020204030204" pitchFamily="34" charset="0"/>
              </a:rPr>
              <a:t>SoS</a:t>
            </a:r>
            <a:r>
              <a:rPr lang="en-US" dirty="0">
                <a:effectLst/>
                <a:latin typeface="Calibri" panose="020F0502020204030204" pitchFamily="34" charset="0"/>
                <a:ea typeface="SimSun" panose="02010600030101010101" pitchFamily="2" charset="-122"/>
                <a:cs typeface="Calibri" panose="020F0502020204030204" pitchFamily="34" charset="0"/>
              </a:rPr>
              <a:t> in conjunction with city legacy smart systems under diverse threat scenarios in all cities’ smart spaces and beyond</a:t>
            </a:r>
            <a:endParaRPr lang="en-US" dirty="0">
              <a:latin typeface="Calibri" panose="020F0502020204030204" pitchFamily="34" charset="0"/>
              <a:ea typeface="SimSun" panose="02010600030101010101" pitchFamily="2" charset="-122"/>
              <a:cs typeface="Calibri" panose="020F0502020204030204" pitchFamily="34" charset="0"/>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8</a:t>
            </a:fld>
            <a:endParaRPr lang="en-US"/>
          </a:p>
        </p:txBody>
      </p:sp>
      <p:sp>
        <p:nvSpPr>
          <p:cNvPr id="7" name="TextBox 6">
            <a:extLst>
              <a:ext uri="{FF2B5EF4-FFF2-40B4-BE49-F238E27FC236}">
                <a16:creationId xmlns:a16="http://schemas.microsoft.com/office/drawing/2014/main" id="{0DC1076B-745D-4B9A-9438-3697FAFCEB4D}"/>
              </a:ext>
            </a:extLst>
          </p:cNvPr>
          <p:cNvSpPr txBox="1"/>
          <p:nvPr/>
        </p:nvSpPr>
        <p:spPr>
          <a:xfrm>
            <a:off x="637764" y="1314854"/>
            <a:ext cx="3685662" cy="684803"/>
          </a:xfrm>
          <a:prstGeom prst="rect">
            <a:avLst/>
          </a:prstGeom>
          <a:noFill/>
        </p:spPr>
        <p:txBody>
          <a:bodyPr wrap="square" rtlCol="0">
            <a:spAutoFit/>
          </a:bodyPr>
          <a:lstStyle/>
          <a:p>
            <a:pPr marR="0" lvl="1" fontAlgn="base">
              <a:spcBef>
                <a:spcPts val="600"/>
              </a:spcBef>
              <a:spcAft>
                <a:spcPts val="300"/>
              </a:spcAft>
              <a:buSzPts val="1000"/>
              <a:tabLst>
                <a:tab pos="228600" algn="l"/>
                <a:tab pos="182880" algn="l"/>
              </a:tabLst>
            </a:pPr>
            <a:r>
              <a:rPr lang="en-US" sz="1800" b="1" i="1" u="none" strike="noStrike" dirty="0">
                <a:ln>
                  <a:noFill/>
                </a:ln>
                <a:effectLst>
                  <a:outerShdw sx="0" sy="0">
                    <a:srgbClr val="000000"/>
                  </a:outerShdw>
                </a:effectLst>
                <a:latin typeface="Calibri" panose="020F0502020204030204" pitchFamily="34" charset="0"/>
                <a:cs typeface="Calibri" panose="020F0502020204030204" pitchFamily="34" charset="0"/>
              </a:rPr>
              <a:t>System of Systems Architecture</a:t>
            </a:r>
          </a:p>
          <a:p>
            <a:pPr marL="285750" indent="-285750" algn="just">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3946BC99-249B-4940-9DB6-BCB660BA190D}"/>
              </a:ext>
            </a:extLst>
          </p:cNvPr>
          <p:cNvSpPr txBox="1"/>
          <p:nvPr/>
        </p:nvSpPr>
        <p:spPr>
          <a:xfrm>
            <a:off x="6097480" y="5308888"/>
            <a:ext cx="6094520" cy="307777"/>
          </a:xfrm>
          <a:prstGeom prst="rect">
            <a:avLst/>
          </a:prstGeom>
          <a:noFill/>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High-level system architecture.</a:t>
            </a:r>
            <a:endParaRPr lang="en-US" sz="14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A78F437-D1E3-4599-BDBE-1A910DEDF030}"/>
              </a:ext>
            </a:extLst>
          </p:cNvPr>
          <p:cNvPicPr>
            <a:picLocks noChangeAspect="1"/>
          </p:cNvPicPr>
          <p:nvPr/>
        </p:nvPicPr>
        <p:blipFill>
          <a:blip r:embed="rId2"/>
          <a:stretch>
            <a:fillRect/>
          </a:stretch>
        </p:blipFill>
        <p:spPr>
          <a:xfrm>
            <a:off x="5178434" y="1101831"/>
            <a:ext cx="6492180" cy="4207057"/>
          </a:xfrm>
          <a:prstGeom prst="rect">
            <a:avLst/>
          </a:prstGeom>
        </p:spPr>
      </p:pic>
      <p:sp>
        <p:nvSpPr>
          <p:cNvPr id="12" name="Footer Placeholder 5">
            <a:extLst>
              <a:ext uri="{FF2B5EF4-FFF2-40B4-BE49-F238E27FC236}">
                <a16:creationId xmlns:a16="http://schemas.microsoft.com/office/drawing/2014/main" id="{6DCD35F0-97CA-43B6-A1F4-1382C3F41E27}"/>
              </a:ext>
            </a:extLst>
          </p:cNvPr>
          <p:cNvSpPr>
            <a:spLocks noGrp="1"/>
          </p:cNvSpPr>
          <p:nvPr>
            <p:ph type="ftr" sz="quarter" idx="11"/>
          </p:nvPr>
        </p:nvSpPr>
        <p:spPr>
          <a:xfrm>
            <a:off x="2295614" y="6217920"/>
            <a:ext cx="7802000" cy="569059"/>
          </a:xfrm>
        </p:spPr>
        <p:txBody>
          <a:body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207162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C4C6-C839-4D4B-BA88-94D66A36A1B7}"/>
              </a:ext>
            </a:extLst>
          </p:cNvPr>
          <p:cNvSpPr>
            <a:spLocks noGrp="1"/>
          </p:cNvSpPr>
          <p:nvPr>
            <p:ph type="title"/>
          </p:nvPr>
        </p:nvSpPr>
        <p:spPr>
          <a:xfrm>
            <a:off x="4168831" y="385349"/>
            <a:ext cx="3854337" cy="699870"/>
          </a:xfrm>
        </p:spPr>
        <p:txBody>
          <a:bodyPr>
            <a:normAutofit fontScale="90000"/>
          </a:bodyPr>
          <a:lstStyle/>
          <a:p>
            <a:r>
              <a:rPr lang="en-US" dirty="0">
                <a:latin typeface="Calibri" panose="020F0502020204030204" pitchFamily="34" charset="0"/>
                <a:cs typeface="Calibri" panose="020F0502020204030204" pitchFamily="34" charset="0"/>
              </a:rPr>
              <a:t>Related work</a:t>
            </a:r>
          </a:p>
        </p:txBody>
      </p:sp>
      <p:sp>
        <p:nvSpPr>
          <p:cNvPr id="3" name="Content Placeholder 2">
            <a:extLst>
              <a:ext uri="{FF2B5EF4-FFF2-40B4-BE49-F238E27FC236}">
                <a16:creationId xmlns:a16="http://schemas.microsoft.com/office/drawing/2014/main" id="{281C33ED-2854-4C16-9AB6-51BF51E835FB}"/>
              </a:ext>
            </a:extLst>
          </p:cNvPr>
          <p:cNvSpPr>
            <a:spLocks noGrp="1"/>
          </p:cNvSpPr>
          <p:nvPr>
            <p:ph idx="1"/>
          </p:nvPr>
        </p:nvSpPr>
        <p:spPr>
          <a:xfrm>
            <a:off x="637764" y="1418207"/>
            <a:ext cx="4280466" cy="4021585"/>
          </a:xfrm>
        </p:spPr>
        <p:txBody>
          <a:bodyPr/>
          <a:lstStyle/>
          <a:p>
            <a:pPr algn="just"/>
            <a:endParaRPr lang="en-US" dirty="0"/>
          </a:p>
          <a:p>
            <a:pPr marL="0" marR="0" indent="0" algn="just">
              <a:lnSpc>
                <a:spcPct val="95000"/>
              </a:lnSpc>
              <a:spcBef>
                <a:spcPts val="0"/>
              </a:spcBef>
              <a:spcAft>
                <a:spcPts val="600"/>
              </a:spcAft>
              <a:buNone/>
              <a:tabLst>
                <a:tab pos="182880" algn="l"/>
              </a:tabLst>
            </a:pPr>
            <a:endParaRPr lang="en-US" sz="1800" spc="-5" dirty="0">
              <a:effectLst/>
              <a:latin typeface="Calibri" panose="020F0502020204030204" pitchFamily="34" charset="0"/>
              <a:ea typeface="SimSun" panose="02010600030101010101" pitchFamily="2" charset="-122"/>
              <a:cs typeface="Calibri" panose="020F0502020204030204" pitchFamily="34" charset="0"/>
            </a:endParaRPr>
          </a:p>
          <a:p>
            <a:pPr marL="0" marR="0" indent="0" algn="just">
              <a:lnSpc>
                <a:spcPct val="95000"/>
              </a:lnSpc>
              <a:spcBef>
                <a:spcPts val="0"/>
              </a:spcBef>
              <a:spcAft>
                <a:spcPts val="600"/>
              </a:spcAft>
              <a:buNone/>
              <a:tabLst>
                <a:tab pos="182880" algn="l"/>
              </a:tabLst>
            </a:pPr>
            <a:r>
              <a:rPr lang="en-US" spc="-5" dirty="0">
                <a:latin typeface="Times New Roman" panose="02020603050405020304" pitchFamily="18" charset="0"/>
                <a:ea typeface="SimSun" panose="02010600030101010101" pitchFamily="2" charset="-122"/>
              </a:rPr>
              <a:t>	</a:t>
            </a:r>
            <a:r>
              <a:rPr lang="x-none" sz="1800" spc="-5" dirty="0">
                <a:effectLst/>
                <a:latin typeface="Calibri" panose="020F0502020204030204" pitchFamily="34" charset="0"/>
                <a:ea typeface="SimSun" panose="02010600030101010101" pitchFamily="2" charset="-122"/>
                <a:cs typeface="Calibri" panose="020F0502020204030204" pitchFamily="34" charset="0"/>
              </a:rPr>
              <a:t>A continuously growing number of urban cities have optical fibre networks supporting communications at their disposal. These optical fibre installations can also be utilized to convey low-data optical signals from many deployed sensors that are usually positioned in critical infrastructure locations. The technologies which are introduced are based on Fibre Bragg Grating (FBG) sensors that exhibit low-cost and high accuracy.</a:t>
            </a:r>
            <a:endParaRPr lang="en-US" sz="1800" spc="-5" dirty="0">
              <a:effectLst/>
              <a:latin typeface="Calibri" panose="020F0502020204030204" pitchFamily="34" charset="0"/>
              <a:ea typeface="SimSun" panose="02010600030101010101" pitchFamily="2" charset="-122"/>
              <a:cs typeface="Calibri" panose="020F0502020204030204" pitchFamily="34" charset="0"/>
            </a:endParaRPr>
          </a:p>
        </p:txBody>
      </p:sp>
      <p:sp>
        <p:nvSpPr>
          <p:cNvPr id="5" name="Slide Number Placeholder 4">
            <a:extLst>
              <a:ext uri="{FF2B5EF4-FFF2-40B4-BE49-F238E27FC236}">
                <a16:creationId xmlns:a16="http://schemas.microsoft.com/office/drawing/2014/main" id="{9C679482-E0E8-472F-9072-0DA3F6582C86}"/>
              </a:ext>
            </a:extLst>
          </p:cNvPr>
          <p:cNvSpPr>
            <a:spLocks noGrp="1"/>
          </p:cNvSpPr>
          <p:nvPr>
            <p:ph type="sldNum" sz="quarter" idx="12"/>
          </p:nvPr>
        </p:nvSpPr>
        <p:spPr/>
        <p:txBody>
          <a:bodyPr/>
          <a:lstStyle/>
          <a:p>
            <a:fld id="{653D8EAB-7142-4B5B-8B24-AE84620EF85F}" type="slidenum">
              <a:rPr lang="en-US" smtClean="0"/>
              <a:t>9</a:t>
            </a:fld>
            <a:endParaRPr lang="en-US"/>
          </a:p>
        </p:txBody>
      </p:sp>
      <p:sp>
        <p:nvSpPr>
          <p:cNvPr id="7" name="TextBox 6">
            <a:extLst>
              <a:ext uri="{FF2B5EF4-FFF2-40B4-BE49-F238E27FC236}">
                <a16:creationId xmlns:a16="http://schemas.microsoft.com/office/drawing/2014/main" id="{0DC1076B-745D-4B9A-9438-3697FAFCEB4D}"/>
              </a:ext>
            </a:extLst>
          </p:cNvPr>
          <p:cNvSpPr txBox="1"/>
          <p:nvPr/>
        </p:nvSpPr>
        <p:spPr>
          <a:xfrm>
            <a:off x="186431" y="1345632"/>
            <a:ext cx="5408721" cy="654025"/>
          </a:xfrm>
          <a:prstGeom prst="rect">
            <a:avLst/>
          </a:prstGeom>
          <a:noFill/>
        </p:spPr>
        <p:txBody>
          <a:bodyPr wrap="square" rtlCol="0">
            <a:spAutoFit/>
          </a:bodyPr>
          <a:lstStyle/>
          <a:p>
            <a:pPr marR="0" lvl="1" fontAlgn="base">
              <a:spcBef>
                <a:spcPts val="600"/>
              </a:spcBef>
              <a:spcAft>
                <a:spcPts val="300"/>
              </a:spcAft>
              <a:buSzPts val="1000"/>
              <a:tabLst>
                <a:tab pos="228600" algn="l"/>
              </a:tabLst>
            </a:pPr>
            <a:r>
              <a:rPr lang="en-US" sz="1600" b="1" i="1" u="none" strike="noStrike" dirty="0">
                <a:ln>
                  <a:noFill/>
                </a:ln>
                <a:effectLst>
                  <a:outerShdw sx="0" sy="0">
                    <a:srgbClr val="000000"/>
                  </a:outerShdw>
                </a:effectLst>
                <a:latin typeface="Calibri" panose="020F0502020204030204" pitchFamily="34" charset="0"/>
                <a:cs typeface="Calibri" panose="020F0502020204030204" pitchFamily="34" charset="0"/>
              </a:rPr>
              <a:t>Smart City Surveillance Through Low-Cost </a:t>
            </a:r>
            <a:r>
              <a:rPr lang="en-US" sz="1600" b="1" i="1" u="none" strike="noStrike" dirty="0" err="1">
                <a:ln>
                  <a:noFill/>
                </a:ln>
                <a:effectLst>
                  <a:outerShdw sx="0" sy="0">
                    <a:srgbClr val="000000"/>
                  </a:outerShdw>
                </a:effectLst>
                <a:latin typeface="Calibri" panose="020F0502020204030204" pitchFamily="34" charset="0"/>
                <a:cs typeface="Calibri" panose="020F0502020204030204" pitchFamily="34" charset="0"/>
              </a:rPr>
              <a:t>Fibre</a:t>
            </a:r>
            <a:r>
              <a:rPr lang="en-US" sz="1600" b="1" i="1" u="none" strike="noStrike" dirty="0">
                <a:ln>
                  <a:noFill/>
                </a:ln>
                <a:effectLst>
                  <a:outerShdw sx="0" sy="0">
                    <a:srgbClr val="000000"/>
                  </a:outerShdw>
                </a:effectLst>
                <a:latin typeface="Calibri" panose="020F0502020204030204" pitchFamily="34" charset="0"/>
                <a:cs typeface="Calibri" panose="020F0502020204030204" pitchFamily="34" charset="0"/>
              </a:rPr>
              <a:t> Sensors</a:t>
            </a:r>
          </a:p>
          <a:p>
            <a:pPr algn="just"/>
            <a:endParaRPr lang="en-US" dirty="0"/>
          </a:p>
        </p:txBody>
      </p:sp>
      <p:sp>
        <p:nvSpPr>
          <p:cNvPr id="9" name="TextBox 8">
            <a:extLst>
              <a:ext uri="{FF2B5EF4-FFF2-40B4-BE49-F238E27FC236}">
                <a16:creationId xmlns:a16="http://schemas.microsoft.com/office/drawing/2014/main" id="{3946BC99-249B-4940-9DB6-BCB660BA190D}"/>
              </a:ext>
            </a:extLst>
          </p:cNvPr>
          <p:cNvSpPr txBox="1"/>
          <p:nvPr/>
        </p:nvSpPr>
        <p:spPr>
          <a:xfrm>
            <a:off x="6097480" y="5032990"/>
            <a:ext cx="6094520" cy="307777"/>
          </a:xfrm>
          <a:prstGeom prst="rect">
            <a:avLst/>
          </a:prstGeom>
          <a:noFill/>
        </p:spPr>
        <p:txBody>
          <a:bodyPr wrap="square">
            <a:spAutoFit/>
          </a:bodyPr>
          <a:lstStyle/>
          <a:p>
            <a:r>
              <a:rPr lang="en-US" sz="1400" dirty="0">
                <a:effectLst/>
                <a:latin typeface="Calibri" panose="020F0502020204030204" pitchFamily="34" charset="0"/>
                <a:ea typeface="SimSun" panose="02010600030101010101" pitchFamily="2" charset="-122"/>
                <a:cs typeface="Calibri" panose="020F0502020204030204" pitchFamily="34" charset="0"/>
              </a:rPr>
              <a:t>Concept of optical interrogation of heterogeneous sensors.</a:t>
            </a:r>
            <a:endParaRPr lang="en-US" sz="1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ECB925B-2D0E-4234-8506-519ADA7DCF43}"/>
              </a:ext>
            </a:extLst>
          </p:cNvPr>
          <p:cNvPicPr>
            <a:picLocks noChangeAspect="1"/>
          </p:cNvPicPr>
          <p:nvPr/>
        </p:nvPicPr>
        <p:blipFill>
          <a:blip r:embed="rId2"/>
          <a:stretch>
            <a:fillRect/>
          </a:stretch>
        </p:blipFill>
        <p:spPr>
          <a:xfrm>
            <a:off x="5643903" y="1999657"/>
            <a:ext cx="5480779" cy="2908044"/>
          </a:xfrm>
          <a:prstGeom prst="rect">
            <a:avLst/>
          </a:prstGeom>
        </p:spPr>
      </p:pic>
      <p:sp>
        <p:nvSpPr>
          <p:cNvPr id="10" name="Footer Placeholder 5">
            <a:extLst>
              <a:ext uri="{FF2B5EF4-FFF2-40B4-BE49-F238E27FC236}">
                <a16:creationId xmlns:a16="http://schemas.microsoft.com/office/drawing/2014/main" id="{6FC619C6-AB47-4600-89B4-187C90A51ED3}"/>
              </a:ext>
            </a:extLst>
          </p:cNvPr>
          <p:cNvSpPr txBox="1">
            <a:spLocks/>
          </p:cNvSpPr>
          <p:nvPr/>
        </p:nvSpPr>
        <p:spPr>
          <a:xfrm>
            <a:off x="2358369" y="6116270"/>
            <a:ext cx="7802000" cy="56905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1">
                    <a:alpha val="70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ro-RO" dirty="0"/>
          </a:p>
          <a:p>
            <a:r>
              <a:rPr lang="en-US" dirty="0"/>
              <a:t>Safety and Security of Citizens in Smart Cities </a:t>
            </a:r>
            <a:endParaRPr lang="ro-RO" dirty="0"/>
          </a:p>
          <a:p>
            <a:r>
              <a:rPr lang="en-US" dirty="0"/>
              <a:t>2021 </a:t>
            </a:r>
            <a:r>
              <a:rPr lang="en-US" dirty="0" err="1"/>
              <a:t>RoEduNet</a:t>
            </a:r>
            <a:r>
              <a:rPr lang="en-US" dirty="0"/>
              <a:t> Conference: Networking in Education and Research, 4-6 November 2021, Iasi</a:t>
            </a:r>
          </a:p>
        </p:txBody>
      </p:sp>
    </p:spTree>
    <p:extLst>
      <p:ext uri="{BB962C8B-B14F-4D97-AF65-F5344CB8AC3E}">
        <p14:creationId xmlns:p14="http://schemas.microsoft.com/office/powerpoint/2010/main" val="18948998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1454</TotalTime>
  <Words>1561</Words>
  <Application>Microsoft Office PowerPoint</Application>
  <PresentationFormat>Widescreen</PresentationFormat>
  <Paragraphs>127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Calibri(Body)</vt:lpstr>
      <vt:lpstr>Gill Sans MT</vt:lpstr>
      <vt:lpstr>Times New Roman</vt:lpstr>
      <vt:lpstr>Parcel</vt:lpstr>
      <vt:lpstr>  Safety and Security of Citizens in Smart Cities   </vt:lpstr>
      <vt:lpstr>Article Context-THE S4Allcities Project</vt:lpstr>
      <vt:lpstr>Biography – Cristian beceanu</vt:lpstr>
      <vt:lpstr>BEIA CONSULT INTERNATIONAL</vt:lpstr>
      <vt:lpstr>summary</vt:lpstr>
      <vt:lpstr>Abstract</vt:lpstr>
      <vt:lpstr>Introduction</vt:lpstr>
      <vt:lpstr>Related work</vt:lpstr>
      <vt:lpstr>Related work</vt:lpstr>
      <vt:lpstr>Related work</vt:lpstr>
      <vt:lpstr>Related work</vt:lpstr>
      <vt:lpstr>Distributed Edge Computing IoT </vt:lpstr>
      <vt:lpstr>BEIA’s Real-Time early Warning Platforms</vt:lpstr>
      <vt:lpstr>CONCLUSIONS</vt:lpstr>
      <vt:lpstr>Acknowledgment</vt:lpstr>
      <vt:lpstr>Thank you for your atention.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Safety and Security of Citizens in Smart Cities   </dc:title>
  <dc:creator>Robert-Ionuţ VĂTĂŞOIU (102896)</dc:creator>
  <cp:lastModifiedBy>cristian.beceanu@beia.ro</cp:lastModifiedBy>
  <cp:revision>5</cp:revision>
  <dcterms:created xsi:type="dcterms:W3CDTF">2021-11-01T08:59:59Z</dcterms:created>
  <dcterms:modified xsi:type="dcterms:W3CDTF">2021-11-03T13:09:30Z</dcterms:modified>
</cp:coreProperties>
</file>