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257" r:id="rId5"/>
    <p:sldId id="261" r:id="rId6"/>
    <p:sldId id="264" r:id="rId7"/>
    <p:sldId id="265" r:id="rId8"/>
    <p:sldId id="270" r:id="rId9"/>
    <p:sldId id="266" r:id="rId10"/>
    <p:sldId id="267" r:id="rId11"/>
    <p:sldId id="268" r:id="rId12"/>
    <p:sldId id="269" r:id="rId13"/>
    <p:sldId id="272" r:id="rId14"/>
    <p:sldId id="27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7C3"/>
    <a:srgbClr val="FFFFFF"/>
    <a:srgbClr val="149ADF"/>
    <a:srgbClr val="2732AB"/>
    <a:srgbClr val="344529"/>
    <a:srgbClr val="2B3922"/>
    <a:srgbClr val="2E3722"/>
    <a:srgbClr val="FCF7F1"/>
    <a:srgbClr val="B8D233"/>
    <a:srgbClr val="5CC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59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066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894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3885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6001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465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52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126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88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2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1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2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2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91BC683-01D4-4AEF-8201-9C857F7C01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7750"/>
              </p:ext>
            </p:extLst>
          </p:nvPr>
        </p:nvGraphicFramePr>
        <p:xfrm>
          <a:off x="-151888" y="-55419"/>
          <a:ext cx="12343887" cy="69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" r:id="rId4" imgW="16253640" imgH="9142560" progId="Photoshop.Image.15">
                  <p:embed/>
                </p:oleObj>
              </mc:Choice>
              <mc:Fallback>
                <p:oleObj name="Image" r:id="rId4" imgW="16253640" imgH="9142560" progId="Photoshop.Image.15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354C276-F4C2-4A04-9492-3702D1EF4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1888" y="-55419"/>
                        <a:ext cx="12343887" cy="69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29F7DAB-18F4-436A-A0D8-61013DEB6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1424" y="1"/>
            <a:ext cx="3258129" cy="6858000"/>
            <a:chOff x="141424" y="1"/>
            <a:chExt cx="3258129" cy="685800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AA2A446D-5444-4251-A0C1-1C33937BB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1"/>
              <a:ext cx="858884" cy="2780957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013EF53-9F7F-40D2-9E88-917DCF643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1"/>
              <a:ext cx="835810" cy="2671495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10AE139-2815-4F3D-A56C-2608DB3D7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5830"/>
              <a:ext cx="2175413" cy="4272171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C52B438-B53F-4BCB-A9A8-183E8815A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078" y="2695292"/>
              <a:ext cx="2690743" cy="4162709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7375C8-AF41-41DF-8F04-72401D4B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5233" y="2690532"/>
              <a:ext cx="2904320" cy="4167469"/>
            </a:xfrm>
            <a:custGeom>
              <a:avLst/>
              <a:gdLst>
                <a:gd name="connsiteX0" fmla="*/ 0 w 2904320"/>
                <a:gd name="connsiteY0" fmla="*/ 0 h 4167469"/>
                <a:gd name="connsiteX1" fmla="*/ 288431 w 2904320"/>
                <a:gd name="connsiteY1" fmla="*/ 90425 h 4167469"/>
                <a:gd name="connsiteX2" fmla="*/ 2904320 w 2904320"/>
                <a:gd name="connsiteY2" fmla="*/ 3220465 h 4167469"/>
                <a:gd name="connsiteX3" fmla="*/ 2904320 w 2904320"/>
                <a:gd name="connsiteY3" fmla="*/ 4167469 h 4167469"/>
                <a:gd name="connsiteX4" fmla="*/ 2694589 w 2904320"/>
                <a:gd name="connsiteY4" fmla="*/ 4167469 h 4167469"/>
                <a:gd name="connsiteX5" fmla="*/ 3846 w 2904320"/>
                <a:gd name="connsiteY5" fmla="*/ 4759 h 416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320" h="4167469">
                  <a:moveTo>
                    <a:pt x="0" y="0"/>
                  </a:moveTo>
                  <a:lnTo>
                    <a:pt x="288431" y="90425"/>
                  </a:lnTo>
                  <a:lnTo>
                    <a:pt x="2904320" y="3220465"/>
                  </a:lnTo>
                  <a:lnTo>
                    <a:pt x="2904320" y="4167469"/>
                  </a:lnTo>
                  <a:lnTo>
                    <a:pt x="2694589" y="4167469"/>
                  </a:lnTo>
                  <a:lnTo>
                    <a:pt x="3846" y="47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B37C1D7-483C-4CD7-85AB-F4EEA6E57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424" y="2581071"/>
              <a:ext cx="2894568" cy="427693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11" name="Picture 10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35C8FD40-B9DA-40A3-A68A-57173DB87D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30" t="1948" r="1692" b="-1948"/>
          <a:stretch/>
        </p:blipFill>
        <p:spPr>
          <a:xfrm>
            <a:off x="804105" y="825279"/>
            <a:ext cx="3406394" cy="1989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12AFA2-DAD8-4807-BC8B-48BC7E0427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4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3" y="5981482"/>
            <a:ext cx="1967075" cy="5843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723D50-DA9A-48E7-A860-67B1859A8815}"/>
              </a:ext>
            </a:extLst>
          </p:cNvPr>
          <p:cNvSpPr txBox="1"/>
          <p:nvPr/>
        </p:nvSpPr>
        <p:spPr>
          <a:xfrm>
            <a:off x="9225677" y="5986822"/>
            <a:ext cx="118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rgbClr val="0070C0"/>
                </a:solidFill>
                <a:latin typeface="Arial Black" panose="020B0A04020102020204" pitchFamily="34" charset="0"/>
              </a:rPr>
              <a:t>DECIDE</a:t>
            </a:r>
          </a:p>
          <a:p>
            <a:pPr algn="ctr"/>
            <a:r>
              <a:rPr lang="ro-RO" sz="1400" dirty="0">
                <a:solidFill>
                  <a:srgbClr val="0070C0"/>
                </a:solidFill>
                <a:latin typeface="Arial Black" panose="020B0A04020102020204" pitchFamily="34" charset="0"/>
              </a:rPr>
              <a:t>.USV.RO</a:t>
            </a:r>
            <a:endParaRPr lang="en-US" sz="1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1592456"/>
            <a:ext cx="7746754" cy="152327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2800" i="0" u="none" strike="noStrike" baseline="0" dirty="0">
                <a:latin typeface="Times New Roman" panose="02020603050405020304" pitchFamily="18" charset="0"/>
              </a:rPr>
            </a:br>
            <a:r>
              <a:rPr lang="en-US" sz="2700" i="0" u="none" strike="noStrike" baseline="0" dirty="0">
                <a:latin typeface="Copperplate Gothic Bold" panose="020E07050202060204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MOVING FORWARD PASSWORDLESS AUTHENTICATION: </a:t>
            </a:r>
            <a:br>
              <a:rPr lang="ro-RO" sz="2700" i="0" u="none" strike="noStrike" baseline="0" dirty="0">
                <a:latin typeface="Copperplate Gothic Bold" panose="020E07050202060204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-US" sz="2700" i="0" u="none" strike="noStrike" baseline="0" dirty="0">
                <a:latin typeface="Copperplate Gothic Bold" panose="020E07050202060204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CHALLENGES AND IMPLEMENTATIONS FOR THE PRIVATE CLOUD </a:t>
            </a:r>
            <a:endParaRPr lang="en-US" sz="2700" dirty="0">
              <a:latin typeface="Copperplate Gothic Bold" panose="020E07050202060204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1650FA-DDCD-4EA8-9191-171FF2D37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49" y="4503906"/>
            <a:ext cx="7533445" cy="1185404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i="0" u="none" strike="noStrike" baseline="0" dirty="0">
              <a:latin typeface="Times New Roman" panose="02020603050405020304" pitchFamily="18" charset="0"/>
            </a:endParaRPr>
          </a:p>
          <a:p>
            <a:pPr algn="ctr"/>
            <a:r>
              <a:rPr lang="en-US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Ionel Gordin, Adrian </a:t>
            </a:r>
            <a:r>
              <a:rPr lang="en-US" sz="1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Graur</a:t>
            </a:r>
            <a:r>
              <a:rPr lang="en-US" sz="1800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Sorin Vlad, Cezar Ion </a:t>
            </a:r>
            <a:r>
              <a:rPr lang="en-US" sz="1800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Adomniței</a:t>
            </a:r>
            <a:endParaRPr lang="ro-RO" sz="1800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ionel.gordin@usv.ro, adrian.graur@usv.ro, sorinv@usm.ro, cezar.adomnitei@usm.ro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9A3E44-7D96-4E73-9757-9000C11B96D4}"/>
              </a:ext>
            </a:extLst>
          </p:cNvPr>
          <p:cNvSpPr txBox="1"/>
          <p:nvPr/>
        </p:nvSpPr>
        <p:spPr>
          <a:xfrm>
            <a:off x="1995055" y="239371"/>
            <a:ext cx="939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20th </a:t>
            </a:r>
            <a:r>
              <a:rPr lang="en-US" b="1" i="0" dirty="0" err="1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RoEduNet</a:t>
            </a:r>
            <a:r>
              <a:rPr lang="en-US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 Conference</a:t>
            </a:r>
            <a:r>
              <a:rPr lang="ro-RO" b="1" i="0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 - </a:t>
            </a:r>
            <a:r>
              <a:rPr lang="en-US" b="1" i="1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Networking in Education and Research</a:t>
            </a:r>
            <a:r>
              <a:rPr lang="ro-RO" b="1" i="1" dirty="0">
                <a:solidFill>
                  <a:srgbClr val="CB6D04"/>
                </a:solidFill>
                <a:effectLst/>
                <a:latin typeface="Roboto Light" panose="020B0604020202020204" pitchFamily="2" charset="0"/>
              </a:rPr>
              <a:t> - 2021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7086C-F11A-4630-BEA8-99CFE97072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6" y="-280571"/>
            <a:ext cx="2502821" cy="250125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8E6D6A-5F98-4D75-BDBE-D57E5EDDF4A3}"/>
              </a:ext>
            </a:extLst>
          </p:cNvPr>
          <p:cNvSpPr txBox="1">
            <a:spLocks/>
          </p:cNvSpPr>
          <p:nvPr/>
        </p:nvSpPr>
        <p:spPr>
          <a:xfrm>
            <a:off x="1510004" y="515796"/>
            <a:ext cx="338593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CONCLUSION</a:t>
            </a:r>
            <a:br>
              <a:rPr lang="en-US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168E6-186E-49A2-A8F2-303F12C50AB7}"/>
              </a:ext>
            </a:extLst>
          </p:cNvPr>
          <p:cNvSpPr txBox="1"/>
          <p:nvPr/>
        </p:nvSpPr>
        <p:spPr>
          <a:xfrm>
            <a:off x="1819468" y="1841359"/>
            <a:ext cx="9694506" cy="4202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Passwordless authentication is more convenient than classical authentication because the password now is removed and replaced with something we have, and it cannot be forgotten.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sers can access their workstation, application, or network by just using their fingerprint, eye scan or voice recognition[7].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Current article presents as a novelty, a passwordless implementation solution for OpenStack private cloud. The solution can be implemented with minimal configuration changes also on other private cloud environments[4].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Passwordless authentication is performed with the help of a plugin module that integrates with OpenStack Identity service (part of Keystone component).</a:t>
            </a:r>
            <a:endParaRPr lang="en-US" sz="1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comparison between classic authentication and passwordless is made at the end of the article with the purpose of understanding the advantages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disadvantages of this authentication system[8].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8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38E6D6A-5F98-4D75-BDBE-D57E5EDDF4A3}"/>
              </a:ext>
            </a:extLst>
          </p:cNvPr>
          <p:cNvSpPr txBox="1">
            <a:spLocks/>
          </p:cNvSpPr>
          <p:nvPr/>
        </p:nvSpPr>
        <p:spPr>
          <a:xfrm>
            <a:off x="4477139" y="67927"/>
            <a:ext cx="338593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br>
              <a:rPr lang="en-US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168E6-186E-49A2-A8F2-303F12C50AB7}"/>
              </a:ext>
            </a:extLst>
          </p:cNvPr>
          <p:cNvSpPr txBox="1"/>
          <p:nvPr/>
        </p:nvSpPr>
        <p:spPr>
          <a:xfrm>
            <a:off x="1828799" y="980260"/>
            <a:ext cx="9694506" cy="5747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[1]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Verizon, “Results and analysis,” Verizon, 2019. [Online]. Available: https://enterprise.verizon.com/resources/reports/dbir/2019/results-and-analysis/.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[2] “FIDO Alliance Specifications Overview,” FIDO, [Online]. Available: https://fidoalliance.org/specifications/. </a:t>
            </a:r>
          </a:p>
          <a:p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[3] “FIDO2/WebAuthn Overview,”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Yunico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[Online]. Available: https://developers.yubico.com/WebAuthn/WebAuthn_Developer_Guide/Overview.html. </a:t>
            </a:r>
          </a:p>
          <a:p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[4] R. Laborde, A.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Oglaza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S.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Wazan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F.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Barrere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Benzekri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D. W. Chadwick and R.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Venant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"A User-Centric Identity Management Framework based on the W3C Verifiable Credentials and the FIDO Universal Authentication Framework," in IEEE 17th Annual Consumer Communications &amp; Networking Conference (CCNC), Las Vegas, NV, USA, 2020. </a:t>
            </a:r>
          </a:p>
          <a:p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[5] I. Gordin, A.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Graur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A. Potorac, "Two-factor authentication framework for private cloud," in International Conference on System Theory Control and Computing,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Sinaia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Romania 2019. </a:t>
            </a:r>
          </a:p>
          <a:p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[6] V.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Boroviak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"Biometrics (fingerprint) auth in your web apps," [Online]. Available: https://itnext.io/biometrics-fingerprint-auth-in-your-web-apps-d5599522d0b3. </a:t>
            </a:r>
          </a:p>
          <a:p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[7] S. G.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Lyastani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M. Schilling, M. Neumayr, M. Backes and S.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Bugiel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"Is FIDO2 the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Kingslayer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of User Authentication? A Comparative Usability Study of FIDO2 Passwordless Authentication," in IEEE Symposium on Security and Privacy (SP), San Francisco, CA, USA, 2020. </a:t>
            </a:r>
          </a:p>
          <a:p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[8] A. Roy, N. Memon and A. Ross, "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MasterPrint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Exploring the Vulnerability of Partial Fingerprint-Based Authentication Systems," IEEE transactions on information forensics and security, vol. 12, no. 9, pp. 2013 -2025, 2017. </a:t>
            </a:r>
          </a:p>
          <a:p>
            <a:r>
              <a:rPr lang="en-US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endParaRPr lang="en-US" sz="105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05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5" name="Picture 4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067A029A-565C-4705-B5E9-77D6A6FB0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8630" t="1948" r="1692" b="-1948"/>
          <a:stretch/>
        </p:blipFill>
        <p:spPr>
          <a:xfrm>
            <a:off x="8420292" y="382251"/>
            <a:ext cx="3406394" cy="19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0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C8745A-5686-4813-A448-27522CA4BB85}"/>
              </a:ext>
            </a:extLst>
          </p:cNvPr>
          <p:cNvSpPr txBox="1"/>
          <p:nvPr/>
        </p:nvSpPr>
        <p:spPr>
          <a:xfrm>
            <a:off x="4226767" y="4593661"/>
            <a:ext cx="7172131" cy="1777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dobe Garamond Pro Bold" panose="02020702060506020403" pitchFamily="18" charset="0"/>
              </a:rPr>
              <a:t>ACKNOWLEDGEMENT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latin typeface="Adobe Garamond Pro Bold" panose="02020702060506020403" pitchFamily="18" charset="0"/>
              </a:rPr>
              <a:t>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1800" cap="none" dirty="0">
                <a:solidFill>
                  <a:schemeClr val="tx2"/>
                </a:solidFill>
              </a:rPr>
              <a:t>This research project is supported by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1800" cap="none" dirty="0">
                <a:solidFill>
                  <a:schemeClr val="tx2"/>
                </a:solidFill>
              </a:rPr>
              <a:t>project</a:t>
            </a:r>
            <a:r>
              <a:rPr lang="en-US" sz="1800" b="1" cap="none" dirty="0">
                <a:solidFill>
                  <a:schemeClr val="tx2"/>
                </a:solidFill>
              </a:rPr>
              <a:t> </a:t>
            </a:r>
            <a:r>
              <a:rPr lang="en-US" sz="2000" b="1" cap="none" dirty="0">
                <a:solidFill>
                  <a:schemeClr val="accent1">
                    <a:lumMod val="50000"/>
                  </a:schemeClr>
                </a:solidFill>
              </a:rPr>
              <a:t>DECIDE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1800" cap="none" dirty="0">
                <a:solidFill>
                  <a:schemeClr val="tx2"/>
                </a:solidFill>
              </a:rPr>
              <a:t>Project is co-financed by the European Social Fund through the Human Capital Operational Program 2014-2020. (</a:t>
            </a:r>
            <a:r>
              <a:rPr lang="en-US" sz="1800" u="sng" cap="none" dirty="0">
                <a:solidFill>
                  <a:schemeClr val="accent1">
                    <a:lumMod val="50000"/>
                  </a:schemeClr>
                </a:solidFill>
              </a:rPr>
              <a:t>http://www.decide.usv.ro</a:t>
            </a:r>
            <a:r>
              <a:rPr lang="en-US" cap="none" dirty="0"/>
              <a:t>) </a:t>
            </a:r>
          </a:p>
        </p:txBody>
      </p:sp>
      <p:pic>
        <p:nvPicPr>
          <p:cNvPr id="4" name="Picture 3" descr="A picture containing text, pen, writing implement, stationary&#10;&#10;Description automatically generated">
            <a:extLst>
              <a:ext uri="{FF2B5EF4-FFF2-40B4-BE49-F238E27FC236}">
                <a16:creationId xmlns:a16="http://schemas.microsoft.com/office/drawing/2014/main" id="{CC29C3E1-304E-4D36-8481-7BA9EA08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929" y="641046"/>
            <a:ext cx="5761703" cy="32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032271-9025-4F6B-BC24-2C998D93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601" y="742751"/>
            <a:ext cx="5033818" cy="517971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  <a:b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264B38-BB06-4675-A8EB-5B051B4A3502}"/>
              </a:ext>
            </a:extLst>
          </p:cNvPr>
          <p:cNvSpPr txBox="1"/>
          <p:nvPr/>
        </p:nvSpPr>
        <p:spPr>
          <a:xfrm>
            <a:off x="1717964" y="150625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latin typeface="Gill Sans MT" panose="020B0502020104020203" pitchFamily="34" charset="0"/>
              </a:rPr>
              <a:t>Passwordless </a:t>
            </a:r>
            <a:r>
              <a:rPr lang="ro-RO" sz="1800" b="1" dirty="0" err="1">
                <a:latin typeface="Gill Sans MT" panose="020B0502020104020203" pitchFamily="34" charset="0"/>
              </a:rPr>
              <a:t>authentication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072BB7-8F3A-41FD-8BD3-B4E5C15BA742}"/>
              </a:ext>
            </a:extLst>
          </p:cNvPr>
          <p:cNvSpPr txBox="1"/>
          <p:nvPr/>
        </p:nvSpPr>
        <p:spPr>
          <a:xfrm>
            <a:off x="1717964" y="2099666"/>
            <a:ext cx="8552155" cy="337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FIDO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(2014)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stands for Fast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IDentity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Online and represents an open standard developed by an industry consortium comprised of technology firms and other service providers. </a:t>
            </a:r>
            <a:endParaRPr lang="ro-RO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o-RO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FIDO2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(2018)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architecture is composed of two core components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WebAuthn API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used by browsers, including Chrome, Edge, Mozilla, and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WebKit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o-RO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Client to Authenticator (CTAP)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protocol that provides FIDO 2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capable devices an interface for external authenticators via NFC, Bluetooth or USB[2]. 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84667CE-B704-477E-9B56-1AD859E73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7645" t="14779" r="80267" b="35730"/>
          <a:stretch/>
        </p:blipFill>
        <p:spPr>
          <a:xfrm rot="16200000">
            <a:off x="9256715" y="1089758"/>
            <a:ext cx="712064" cy="130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AA7848-7A16-4EB6-A850-90C795082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159" y="1182131"/>
            <a:ext cx="5859053" cy="3859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103127-06AE-4708-B3A2-29EBB2BC1057}"/>
              </a:ext>
            </a:extLst>
          </p:cNvPr>
          <p:cNvSpPr txBox="1"/>
          <p:nvPr/>
        </p:nvSpPr>
        <p:spPr>
          <a:xfrm>
            <a:off x="3541321" y="4333501"/>
            <a:ext cx="779549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1. Passwordless authentication vs other type of authentications </a:t>
            </a:r>
          </a:p>
        </p:txBody>
      </p:sp>
    </p:spTree>
    <p:extLst>
      <p:ext uri="{BB962C8B-B14F-4D97-AF65-F5344CB8AC3E}">
        <p14:creationId xmlns:p14="http://schemas.microsoft.com/office/powerpoint/2010/main" val="16798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F3CE54-368B-40B3-A8C7-C099BD06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19" y="2937328"/>
            <a:ext cx="7506226" cy="298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C4A809-F62A-441E-9142-8F267BE4E591}"/>
              </a:ext>
            </a:extLst>
          </p:cNvPr>
          <p:cNvSpPr txBox="1"/>
          <p:nvPr/>
        </p:nvSpPr>
        <p:spPr>
          <a:xfrm>
            <a:off x="3846988" y="5462012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2. FIDO2 / WebAuthn application architecture [3]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E898E-AD7D-4B4C-9262-887F1D602EA1}"/>
              </a:ext>
            </a:extLst>
          </p:cNvPr>
          <p:cNvSpPr txBox="1"/>
          <p:nvPr/>
        </p:nvSpPr>
        <p:spPr>
          <a:xfrm>
            <a:off x="4121910" y="287992"/>
            <a:ext cx="51060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FIDO2 /W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EB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UTHN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VERVIEW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2A165-B26B-4691-BCA5-4C672174D846}"/>
              </a:ext>
            </a:extLst>
          </p:cNvPr>
          <p:cNvSpPr txBox="1"/>
          <p:nvPr/>
        </p:nvSpPr>
        <p:spPr>
          <a:xfrm>
            <a:off x="1923704" y="934323"/>
            <a:ext cx="95671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FIDO2/WebAuthn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provides strong authentication that is resistant to phishing and server breach attacks. </a:t>
            </a:r>
            <a:endParaRPr lang="ro-RO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WebAuthn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(Web Authentication) is the browser standard and API for authenticating users to web-based applications and services using public-key cryptography.</a:t>
            </a:r>
            <a:r>
              <a:rPr lang="ro-RO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FIDO</a:t>
            </a:r>
            <a:r>
              <a:rPr lang="ro-RO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authentication is made to be decentralized. Users are verified locally by an authenticator. An online service validates the user credentials before allowing user access.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4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Diagram&#10;&#10;Description automatically generated">
            <a:extLst>
              <a:ext uri="{FF2B5EF4-FFF2-40B4-BE49-F238E27FC236}">
                <a16:creationId xmlns:a16="http://schemas.microsoft.com/office/drawing/2014/main" id="{3F8C7AEB-0FD0-4A03-82A5-17750793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58" y="3856236"/>
            <a:ext cx="5972975" cy="2876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E898E-AD7D-4B4C-9262-887F1D602EA1}"/>
              </a:ext>
            </a:extLst>
          </p:cNvPr>
          <p:cNvSpPr txBox="1"/>
          <p:nvPr/>
        </p:nvSpPr>
        <p:spPr>
          <a:xfrm>
            <a:off x="4121911" y="287992"/>
            <a:ext cx="54046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II. FIDO2 /W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EB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UTHN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VERVIEW 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2A165-B26B-4691-BCA5-4C672174D846}"/>
              </a:ext>
            </a:extLst>
          </p:cNvPr>
          <p:cNvSpPr txBox="1"/>
          <p:nvPr/>
        </p:nvSpPr>
        <p:spPr>
          <a:xfrm>
            <a:off x="1914374" y="1186250"/>
            <a:ext cx="956717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implement FIDO2 protocol there are several 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anges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that must be made to the cloud authentication interface</a:t>
            </a:r>
            <a:r>
              <a:rPr lang="ro-RO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Modify Register and Login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 permit passwordless authentication based on fingerprint scan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FIDO user Registration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develop user registration plugin module</a:t>
            </a: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Log in -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develop user login plugin module</a:t>
            </a:r>
            <a:endParaRPr lang="en-US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AutoNum type="arabicPeriod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Adding a FIDO Server – </a:t>
            </a:r>
            <a:r>
              <a:rPr lang="en-US" sz="1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integrating OpenStack Identity service (IAM) with FIDO2 authentication Server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en-US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buAutoNum type="arabicPeriod"/>
            </a:pP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249150-3948-44DF-9E0D-1271FA32D2B4}"/>
              </a:ext>
            </a:extLst>
          </p:cNvPr>
          <p:cNvSpPr txBox="1"/>
          <p:nvPr/>
        </p:nvSpPr>
        <p:spPr>
          <a:xfrm>
            <a:off x="4456923" y="620067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3. FIDO2 / WebAuthn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integration with OpenStack</a:t>
            </a:r>
            <a:endParaRPr lang="en-US" sz="1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9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8A155-2B7C-4C22-AE19-B6DCE8205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73" y="1025946"/>
            <a:ext cx="4814868" cy="40592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D0BD4F-8929-4B11-AF27-942F3AD23FEF}"/>
              </a:ext>
            </a:extLst>
          </p:cNvPr>
          <p:cNvSpPr txBox="1"/>
          <p:nvPr/>
        </p:nvSpPr>
        <p:spPr>
          <a:xfrm>
            <a:off x="6666722" y="4546574"/>
            <a:ext cx="5022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4. The browser/server data flow while registering the fingerprint [6]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16CDA-B8EA-4ED1-885F-AE0B9198409D}"/>
              </a:ext>
            </a:extLst>
          </p:cNvPr>
          <p:cNvSpPr txBox="1"/>
          <p:nvPr/>
        </p:nvSpPr>
        <p:spPr>
          <a:xfrm>
            <a:off x="3617945" y="24036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FIDO 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APPLICATION FOR PRIVATE CLOUD 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7241D-6F49-4500-883D-22DA4779DD34}"/>
              </a:ext>
            </a:extLst>
          </p:cNvPr>
          <p:cNvSpPr txBox="1"/>
          <p:nvPr/>
        </p:nvSpPr>
        <p:spPr>
          <a:xfrm>
            <a:off x="1418253" y="1053516"/>
            <a:ext cx="49231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Actions performed during fingerprint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registration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GET get-challenge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browser sends an empty request containing the necessary cookie (the ID of the registering device).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generate-and-store-challenge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server generates a new challenge string for corresponding cookie and then saves it to the devices table.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create-public-key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browser invokes WebAuthn API to create a new public key. User scans their finger.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POST save-public-key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the new public key data is sent to the server for validation and storage.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validate-and-store-public-key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validate and store the public key data inside the devices record.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6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D0BD4F-8929-4B11-AF27-942F3AD23FEF}"/>
              </a:ext>
            </a:extLst>
          </p:cNvPr>
          <p:cNvSpPr txBox="1"/>
          <p:nvPr/>
        </p:nvSpPr>
        <p:spPr>
          <a:xfrm>
            <a:off x="7119257" y="4444853"/>
            <a:ext cx="398026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5. The browser/server data flow while verifying the fingerprint and authorizing the user [6]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807FE-6BA8-4690-941C-D4F60436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6" y="1248813"/>
            <a:ext cx="5061856" cy="3855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492A6-70E0-4A03-B26C-46F6869E981B}"/>
              </a:ext>
            </a:extLst>
          </p:cNvPr>
          <p:cNvSpPr txBox="1"/>
          <p:nvPr/>
        </p:nvSpPr>
        <p:spPr>
          <a:xfrm>
            <a:off x="1488233" y="961899"/>
            <a:ext cx="536860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Actions performed during fingerprint 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verification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GET get-challenge-and-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publicKey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browser sends an empty request containing the necessary cookie (device ID). </a:t>
            </a:r>
          </a:p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The server generates a new challenge string for that cookie and saves it instead of the existing challenge to the devices table. It returns both the new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challenge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</a:t>
            </a:r>
            <a:r>
              <a:rPr lang="en-US" sz="16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publicKey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l">
              <a:lnSpc>
                <a:spcPct val="150000"/>
              </a:lnSpc>
            </a:pPr>
            <a:endParaRPr lang="en-US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verify-public-key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browser invokes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WebAuth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API to create public key verification data. User scans their finger. </a:t>
            </a:r>
          </a:p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d)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POST sign-in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the resulted data is sent to the server for verification. </a:t>
            </a:r>
          </a:p>
          <a:p>
            <a:pPr>
              <a:lnSpc>
                <a:spcPct val="150000"/>
              </a:lnSpc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e) </a:t>
            </a:r>
            <a:r>
              <a:rPr lang="en-US" sz="16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verify-signature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— server authorizes the signature using the previously stored attestation Object and issues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authorisation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token.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275F3-47CE-44BF-914B-F7A64D152EFA}"/>
              </a:ext>
            </a:extLst>
          </p:cNvPr>
          <p:cNvSpPr txBox="1"/>
          <p:nvPr/>
        </p:nvSpPr>
        <p:spPr>
          <a:xfrm>
            <a:off x="3617945" y="240364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FIDO 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APPLICATION FOR PRIVATE CLOUD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649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D0BD4F-8929-4B11-AF27-942F3AD23FEF}"/>
              </a:ext>
            </a:extLst>
          </p:cNvPr>
          <p:cNvSpPr txBox="1"/>
          <p:nvPr/>
        </p:nvSpPr>
        <p:spPr>
          <a:xfrm>
            <a:off x="4488839" y="5172993"/>
            <a:ext cx="533548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Fig. 6. </a:t>
            </a:r>
            <a:r>
              <a:rPr lang="en-US" sz="1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Openstack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passwordless authentication structure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258F7-F916-4698-8C23-9A2B4865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55" y="2483467"/>
            <a:ext cx="6004823" cy="373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395E14-167B-4E13-9B11-108EA6D3D4AF}"/>
              </a:ext>
            </a:extLst>
          </p:cNvPr>
          <p:cNvSpPr txBox="1"/>
          <p:nvPr/>
        </p:nvSpPr>
        <p:spPr>
          <a:xfrm>
            <a:off x="1772816" y="775529"/>
            <a:ext cx="96478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Integration of FIDO server in OpenStack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environment can be performed with the help of Identity and Access Management module (IAM).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Identity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service generates the necessary authentication tokens that permit access to the OpenStack services REST APIs. Clients receive this token and the corresponding URL endpoints for other service APIs when a successful authentication is made.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DB1F7-4C6B-4800-A8F0-4A9531C124A0}"/>
              </a:ext>
            </a:extLst>
          </p:cNvPr>
          <p:cNvSpPr txBox="1"/>
          <p:nvPr/>
        </p:nvSpPr>
        <p:spPr>
          <a:xfrm>
            <a:off x="3547965" y="17599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III. FIDO 2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APPLICATION FOR PRIVATE CLOUD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153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E44771-FEBC-4CE0-AA73-870B76ACF976}"/>
              </a:ext>
            </a:extLst>
          </p:cNvPr>
          <p:cNvSpPr txBox="1"/>
          <p:nvPr/>
        </p:nvSpPr>
        <p:spPr>
          <a:xfrm>
            <a:off x="2940727" y="425219"/>
            <a:ext cx="7037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IV.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DVANTAGES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/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DISAVANTAGES OF PASSWORDLESS SOLUTIONS FOR PRIVATE CLOUD 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0915D-6B01-4135-8A5E-9374B194FE44}"/>
              </a:ext>
            </a:extLst>
          </p:cNvPr>
          <p:cNvSpPr txBox="1"/>
          <p:nvPr/>
        </p:nvSpPr>
        <p:spPr>
          <a:xfrm>
            <a:off x="1840815" y="190635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ADVANTAGES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FD60C-D857-4E2E-84C5-44663A7CBAF4}"/>
              </a:ext>
            </a:extLst>
          </p:cNvPr>
          <p:cNvSpPr txBox="1"/>
          <p:nvPr/>
        </p:nvSpPr>
        <p:spPr>
          <a:xfrm>
            <a:off x="2815748" y="2561169"/>
            <a:ext cx="32381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high security and assurance </a:t>
            </a:r>
            <a:endParaRPr lang="ro-RO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fast and convenient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nontransferable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reduced administration overhead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almost spoof-proof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2659F-339B-473A-B70E-362C4366A433}"/>
              </a:ext>
            </a:extLst>
          </p:cNvPr>
          <p:cNvSpPr txBox="1"/>
          <p:nvPr/>
        </p:nvSpPr>
        <p:spPr>
          <a:xfrm>
            <a:off x="6511845" y="189879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DISADVANTAGES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4F452-F19A-4C89-BC47-21690CEF35ED}"/>
              </a:ext>
            </a:extLst>
          </p:cNvPr>
          <p:cNvSpPr txBox="1"/>
          <p:nvPr/>
        </p:nvSpPr>
        <p:spPr>
          <a:xfrm>
            <a:off x="7468490" y="2475726"/>
            <a:ext cx="435819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higher cost</a:t>
            </a:r>
            <a:endParaRPr lang="ro-RO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tracking and data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false positives and inaccuracy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troubleshooting and getting acquainted </a:t>
            </a:r>
            <a:endParaRPr lang="ro-RO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   with new technology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6019F5B-F64E-4BE6-B181-1EF7DC0DF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15" y="3117640"/>
            <a:ext cx="810770" cy="804674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26D647D-2CA5-4E58-A399-FAFEAFB8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845" y="3142024"/>
            <a:ext cx="792482" cy="780290"/>
          </a:xfrm>
          <a:prstGeom prst="rect">
            <a:avLst/>
          </a:prstGeom>
        </p:spPr>
      </p:pic>
      <p:pic>
        <p:nvPicPr>
          <p:cNvPr id="18" name="Picture 17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41DAB8CD-D4A7-4E26-BE3B-35B65DC658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8630" t="1948" r="1692" b="-1948"/>
          <a:stretch/>
        </p:blipFill>
        <p:spPr>
          <a:xfrm>
            <a:off x="8420292" y="382251"/>
            <a:ext cx="3406394" cy="198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22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1498</TotalTime>
  <Words>1264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Garamond Pro Bold</vt:lpstr>
      <vt:lpstr>Arial</vt:lpstr>
      <vt:lpstr>Arial Black</vt:lpstr>
      <vt:lpstr>Century Gothic</vt:lpstr>
      <vt:lpstr>Copperplate Gothic Bold</vt:lpstr>
      <vt:lpstr>Corbel</vt:lpstr>
      <vt:lpstr>Gill Sans MT</vt:lpstr>
      <vt:lpstr>Roboto Light</vt:lpstr>
      <vt:lpstr>Tahoma</vt:lpstr>
      <vt:lpstr>Times New Roman</vt:lpstr>
      <vt:lpstr>Wingdings</vt:lpstr>
      <vt:lpstr>Parallax</vt:lpstr>
      <vt:lpstr>Image</vt:lpstr>
      <vt:lpstr> MOVING FORWARD PASSWORDLESS AUTHENTICATION:  CHALLENGES AND IMPLEMENTATIONS FOR THE PRIVATE CLOUD </vt:lpstr>
      <vt:lpstr>I. 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MOVING FORWARD PASSWORDLESS AUTHENTICATION:  CHALLENGES AND IMPLEMENTATIONS FOR THE PRIVATE CLOUD </dc:title>
  <dc:creator>Ionel Gordin</dc:creator>
  <cp:lastModifiedBy>Ionel Gordin</cp:lastModifiedBy>
  <cp:revision>9</cp:revision>
  <dcterms:created xsi:type="dcterms:W3CDTF">2021-11-02T09:31:27Z</dcterms:created>
  <dcterms:modified xsi:type="dcterms:W3CDTF">2021-11-04T13:09:26Z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