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908BC58-0643-43C0-B284-C7F102A0FA81}">
  <a:tblStyle styleId="{9908BC58-0643-43C0-B284-C7F102A0FA8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f88e5ad2ce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f88e5ad2ce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f88e5ad2ce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f88e5ad2ce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f88e5ad2ce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f88e5ad2ce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f88e5ad2ce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f88e5ad2ce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9a647d5f8e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9a647d5f8e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f88e5ad2ce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f88e5ad2ce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f88e5ad2ce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f88e5ad2ce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f88e5ad2ce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f88e5ad2ce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9a304790d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9a304790d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f88e5ad2ce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f88e5ad2ce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f88e5ad2ce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f88e5ad2ce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f88e5ad2c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88e5ad2c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f88e5ad2c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f88e5ad2c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f88e5ad2c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f88e5ad2c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f88e5ad2ce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f88e5ad2ce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f88e5ad2ce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f88e5ad2ce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38150"/>
            <a:ext cx="8520600" cy="248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ro" sz="1100"/>
              <a:t>	 	 	 	</a:t>
            </a:r>
            <a:endParaRPr sz="1100"/>
          </a:p>
          <a:p>
            <a:pPr indent="0" lvl="0" marL="0" rtl="0" algn="ctr">
              <a:lnSpc>
                <a:spcPct val="115000"/>
              </a:lnSpc>
              <a:spcBef>
                <a:spcPts val="1200"/>
              </a:spcBef>
              <a:spcAft>
                <a:spcPts val="0"/>
              </a:spcAft>
              <a:buClr>
                <a:schemeClr val="dk1"/>
              </a:buClr>
              <a:buSzPts val="1100"/>
              <a:buFont typeface="Arial"/>
              <a:buNone/>
            </a:pPr>
            <a:r>
              <a:rPr b="1" lang="ro" sz="2800"/>
              <a:t>Edge computing for autonomous vehicles. A scoping review</a:t>
            </a:r>
            <a:endParaRPr sz="3600"/>
          </a:p>
        </p:txBody>
      </p:sp>
      <p:sp>
        <p:nvSpPr>
          <p:cNvPr id="55" name="Google Shape;55;p13"/>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1175175" y="88250"/>
            <a:ext cx="7110600" cy="572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ro">
                <a:solidFill>
                  <a:srgbClr val="FFFFFF"/>
                </a:solidFill>
              </a:rPr>
              <a:t>2021 RoEduNet Conference: Networking in Education and Research</a:t>
            </a:r>
            <a:endParaRPr>
              <a:solidFill>
                <a:srgbClr val="FFFFFF"/>
              </a:solidFill>
            </a:endParaRPr>
          </a:p>
          <a:p>
            <a:pPr indent="0" lvl="0" marL="0" rtl="0" algn="ctr">
              <a:spcBef>
                <a:spcPts val="0"/>
              </a:spcBef>
              <a:spcAft>
                <a:spcPts val="0"/>
              </a:spcAft>
              <a:buNone/>
            </a:pPr>
            <a:r>
              <a:rPr lang="ro">
                <a:solidFill>
                  <a:srgbClr val="FFFFFF"/>
                </a:solidFill>
              </a:rPr>
              <a:t>November 2021</a:t>
            </a:r>
            <a:endParaRPr>
              <a:solidFill>
                <a:srgbClr val="FFFFFF"/>
              </a:solidFill>
            </a:endParaRPr>
          </a:p>
        </p:txBody>
      </p:sp>
      <p:sp>
        <p:nvSpPr>
          <p:cNvPr id="57" name="Google Shape;57;p13"/>
          <p:cNvSpPr txBox="1"/>
          <p:nvPr>
            <p:ph idx="1" type="subTitle"/>
          </p:nvPr>
        </p:nvSpPr>
        <p:spPr>
          <a:xfrm>
            <a:off x="347825" y="3356250"/>
            <a:ext cx="3401100" cy="127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1800">
                <a:solidFill>
                  <a:srgbClr val="000000"/>
                </a:solidFill>
              </a:rPr>
              <a:t>ing. Cristian Sandu</a:t>
            </a:r>
            <a:endParaRPr sz="1800">
              <a:solidFill>
                <a:srgbClr val="000000"/>
              </a:solidFill>
            </a:endParaRPr>
          </a:p>
          <a:p>
            <a:pPr indent="0" lvl="0" marL="0" rtl="0" algn="l">
              <a:spcBef>
                <a:spcPts val="0"/>
              </a:spcBef>
              <a:spcAft>
                <a:spcPts val="0"/>
              </a:spcAft>
              <a:buNone/>
            </a:pPr>
            <a:r>
              <a:rPr lang="ro" sz="1800">
                <a:solidFill>
                  <a:srgbClr val="000000"/>
                </a:solidFill>
              </a:rPr>
              <a:t>Prof. dr. ing. Ioan </a:t>
            </a:r>
            <a:r>
              <a:rPr lang="ro" sz="1800">
                <a:solidFill>
                  <a:schemeClr val="dk1"/>
                </a:solidFill>
              </a:rPr>
              <a:t>Şuşnea</a:t>
            </a:r>
            <a:endParaRPr sz="18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2"/>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2"/>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pic>
        <p:nvPicPr>
          <p:cNvPr id="125" name="Google Shape;125;p22"/>
          <p:cNvPicPr preferRelativeResize="0"/>
          <p:nvPr/>
        </p:nvPicPr>
        <p:blipFill>
          <a:blip r:embed="rId3">
            <a:alphaModFix/>
          </a:blip>
          <a:stretch>
            <a:fillRect/>
          </a:stretch>
        </p:blipFill>
        <p:spPr>
          <a:xfrm>
            <a:off x="4528075" y="860025"/>
            <a:ext cx="4438273" cy="4094050"/>
          </a:xfrm>
          <a:prstGeom prst="rect">
            <a:avLst/>
          </a:prstGeom>
          <a:noFill/>
          <a:ln>
            <a:noFill/>
          </a:ln>
        </p:spPr>
      </p:pic>
      <p:sp>
        <p:nvSpPr>
          <p:cNvPr id="126" name="Google Shape;126;p22"/>
          <p:cNvSpPr txBox="1"/>
          <p:nvPr>
            <p:ph idx="1" type="body"/>
          </p:nvPr>
        </p:nvSpPr>
        <p:spPr>
          <a:xfrm>
            <a:off x="219200" y="918525"/>
            <a:ext cx="40926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The Request Queue</a:t>
            </a:r>
            <a:r>
              <a:rPr b="1" lang="ro" sz="1700">
                <a:solidFill>
                  <a:schemeClr val="dk1"/>
                </a:solidFill>
              </a:rPr>
              <a:t> 	 	</a:t>
            </a:r>
            <a:endParaRPr b="1" sz="1700">
              <a:solidFill>
                <a:schemeClr val="dk1"/>
              </a:solidFill>
            </a:endParaRPr>
          </a:p>
          <a:p>
            <a:pPr indent="0" lvl="0" marL="0" rtl="0" algn="l">
              <a:lnSpc>
                <a:spcPct val="103000"/>
              </a:lnSpc>
              <a:spcBef>
                <a:spcPts val="1600"/>
              </a:spcBef>
              <a:spcAft>
                <a:spcPts val="0"/>
              </a:spcAft>
              <a:buNone/>
            </a:pPr>
            <a:r>
              <a:rPr b="1" lang="ro" sz="1700">
                <a:solidFill>
                  <a:schemeClr val="dk1"/>
                </a:solidFill>
              </a:rPr>
              <a:t>This component is necessary because the framework must handle requests from a large number of vehicles. </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Placing them in a queue, that could later on use some form of mechanism for prioritization is important to ensure the system will take care of all the requests and will avoid concurrency issues and locking of resources.</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3"/>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3"/>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pic>
        <p:nvPicPr>
          <p:cNvPr id="133" name="Google Shape;133;p23"/>
          <p:cNvPicPr preferRelativeResize="0"/>
          <p:nvPr/>
        </p:nvPicPr>
        <p:blipFill>
          <a:blip r:embed="rId3">
            <a:alphaModFix/>
          </a:blip>
          <a:stretch>
            <a:fillRect/>
          </a:stretch>
        </p:blipFill>
        <p:spPr>
          <a:xfrm>
            <a:off x="4528075" y="860025"/>
            <a:ext cx="4438273" cy="4094050"/>
          </a:xfrm>
          <a:prstGeom prst="rect">
            <a:avLst/>
          </a:prstGeom>
          <a:noFill/>
          <a:ln>
            <a:noFill/>
          </a:ln>
        </p:spPr>
      </p:pic>
      <p:sp>
        <p:nvSpPr>
          <p:cNvPr id="134" name="Google Shape;134;p23"/>
          <p:cNvSpPr txBox="1"/>
          <p:nvPr>
            <p:ph idx="1" type="body"/>
          </p:nvPr>
        </p:nvSpPr>
        <p:spPr>
          <a:xfrm>
            <a:off x="219200" y="918525"/>
            <a:ext cx="40926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The Service Facade</a:t>
            </a:r>
            <a:r>
              <a:rPr b="1" lang="ro" sz="1700">
                <a:solidFill>
                  <a:schemeClr val="dk1"/>
                </a:solidFill>
              </a:rPr>
              <a:t> 	 	</a:t>
            </a:r>
            <a:endParaRPr b="1" sz="1700">
              <a:solidFill>
                <a:schemeClr val="dk1"/>
              </a:solidFill>
            </a:endParaRPr>
          </a:p>
          <a:p>
            <a:pPr indent="0" lvl="0" marL="0" rtl="0" algn="l">
              <a:lnSpc>
                <a:spcPct val="103000"/>
              </a:lnSpc>
              <a:spcBef>
                <a:spcPts val="1600"/>
              </a:spcBef>
              <a:spcAft>
                <a:spcPts val="0"/>
              </a:spcAft>
              <a:buNone/>
            </a:pPr>
            <a:r>
              <a:rPr b="1" lang="ro" sz="1700">
                <a:solidFill>
                  <a:schemeClr val="dk1"/>
                </a:solidFill>
              </a:rPr>
              <a:t>It is unlikely that the services will be fully compatible. </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It is important to provide a standardized way of communication with services.</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	 	</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This would help ensure an easy and step by step integration of heterogeneous technologies and components.</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4"/>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4"/>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pic>
        <p:nvPicPr>
          <p:cNvPr id="141" name="Google Shape;141;p24"/>
          <p:cNvPicPr preferRelativeResize="0"/>
          <p:nvPr/>
        </p:nvPicPr>
        <p:blipFill>
          <a:blip r:embed="rId3">
            <a:alphaModFix/>
          </a:blip>
          <a:stretch>
            <a:fillRect/>
          </a:stretch>
        </p:blipFill>
        <p:spPr>
          <a:xfrm>
            <a:off x="4528075" y="860025"/>
            <a:ext cx="4438273" cy="4094050"/>
          </a:xfrm>
          <a:prstGeom prst="rect">
            <a:avLst/>
          </a:prstGeom>
          <a:noFill/>
          <a:ln>
            <a:noFill/>
          </a:ln>
        </p:spPr>
      </p:pic>
      <p:sp>
        <p:nvSpPr>
          <p:cNvPr id="142" name="Google Shape;142;p24"/>
          <p:cNvSpPr txBox="1"/>
          <p:nvPr>
            <p:ph idx="1" type="body"/>
          </p:nvPr>
        </p:nvSpPr>
        <p:spPr>
          <a:xfrm>
            <a:off x="219200" y="918525"/>
            <a:ext cx="40926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The Logging Layer</a:t>
            </a:r>
            <a:r>
              <a:rPr b="1" lang="ro" sz="1700">
                <a:solidFill>
                  <a:schemeClr val="dk1"/>
                </a:solidFill>
              </a:rPr>
              <a:t>	 	 	 	</a:t>
            </a:r>
            <a:endParaRPr b="1" sz="1700">
              <a:solidFill>
                <a:schemeClr val="dk1"/>
              </a:solidFill>
            </a:endParaRPr>
          </a:p>
          <a:p>
            <a:pPr indent="0" lvl="0" marL="0" rtl="0" algn="l">
              <a:lnSpc>
                <a:spcPct val="103000"/>
              </a:lnSpc>
              <a:spcBef>
                <a:spcPts val="1600"/>
              </a:spcBef>
              <a:spcAft>
                <a:spcPts val="0"/>
              </a:spcAft>
              <a:buNone/>
            </a:pPr>
            <a:r>
              <a:rPr b="1" lang="ro" sz="1700">
                <a:solidFill>
                  <a:schemeClr val="dk1"/>
                </a:solidFill>
              </a:rPr>
              <a:t>Like in the case of a typical software product, logging can be split into access logging and error logging. </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Both are important and should be collected all the time.</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Also provides insightful information into the performance of the system and areas that can be improved.</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5"/>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5"/>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sp>
        <p:nvSpPr>
          <p:cNvPr id="149" name="Google Shape;149;p25"/>
          <p:cNvSpPr txBox="1"/>
          <p:nvPr>
            <p:ph idx="1" type="body"/>
          </p:nvPr>
        </p:nvSpPr>
        <p:spPr>
          <a:xfrm>
            <a:off x="219200" y="918525"/>
            <a:ext cx="86808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Final considerations</a:t>
            </a:r>
            <a:r>
              <a:rPr b="1" lang="ro" sz="1700">
                <a:solidFill>
                  <a:schemeClr val="dk1"/>
                </a:solidFill>
              </a:rPr>
              <a:t> 	 	 	</a:t>
            </a:r>
            <a:r>
              <a:rPr b="1" lang="ro" sz="1700">
                <a:solidFill>
                  <a:schemeClr val="dk1"/>
                </a:solidFill>
              </a:rPr>
              <a:t> 	</a:t>
            </a:r>
            <a:endParaRPr b="1" sz="1700">
              <a:solidFill>
                <a:schemeClr val="dk1"/>
              </a:solidFill>
            </a:endParaRPr>
          </a:p>
          <a:p>
            <a:pPr indent="0" lvl="0" marL="0" rtl="0" algn="l">
              <a:lnSpc>
                <a:spcPct val="103000"/>
              </a:lnSpc>
              <a:spcBef>
                <a:spcPts val="1600"/>
              </a:spcBef>
              <a:spcAft>
                <a:spcPts val="0"/>
              </a:spcAft>
              <a:buNone/>
            </a:pPr>
            <a:r>
              <a:rPr b="1" lang="ro" sz="1700">
                <a:solidFill>
                  <a:schemeClr val="dk1"/>
                </a:solidFill>
              </a:rPr>
              <a:t>Reliable communication methods are presented in surveyed papers with reasonable latencies for up to 60 vehicles at a time and more, however, mentioning concrete proposals for this hardware component are not in the scope of this paper.</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rPr b="1" lang="ro" sz="1700">
                <a:solidFill>
                  <a:schemeClr val="dk1"/>
                </a:solidFill>
              </a:rPr>
              <a:t>The framework is built around a microservices architecture and the components run individual pieces of software, each in their own container, using OCI-compatible containerization solutions, such as Docker and Kubernetes for orchestration.</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6"/>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6"/>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References</a:t>
            </a:r>
            <a:endParaRPr sz="2400">
              <a:solidFill>
                <a:srgbClr val="FFFFFF"/>
              </a:solidFill>
            </a:endParaRPr>
          </a:p>
        </p:txBody>
      </p:sp>
      <p:sp>
        <p:nvSpPr>
          <p:cNvPr id="156" name="Google Shape;156;p26"/>
          <p:cNvSpPr txBox="1"/>
          <p:nvPr>
            <p:ph idx="1" type="body"/>
          </p:nvPr>
        </p:nvSpPr>
        <p:spPr>
          <a:xfrm>
            <a:off x="260675" y="860800"/>
            <a:ext cx="8520600" cy="414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700">
                <a:solidFill>
                  <a:schemeClr val="dk1"/>
                </a:solidFill>
              </a:rPr>
              <a:t>World Health Organization, Global status report on road safety 2018. Geneva: World Health Organization, 2018</a:t>
            </a:r>
            <a:endParaRPr sz="700">
              <a:solidFill>
                <a:schemeClr val="dk1"/>
              </a:solidFill>
            </a:endParaRPr>
          </a:p>
          <a:p>
            <a:pPr indent="0" lvl="0" marL="0" rtl="0" algn="l">
              <a:spcBef>
                <a:spcPts val="0"/>
              </a:spcBef>
              <a:spcAft>
                <a:spcPts val="0"/>
              </a:spcAft>
              <a:buNone/>
            </a:pPr>
            <a:r>
              <a:rPr lang="ro" sz="700">
                <a:solidFill>
                  <a:schemeClr val="dk1"/>
                </a:solidFill>
              </a:rPr>
              <a:t>S. Banerjee, “Autonomous vehicles: a review of the ethical, social and economic implications of the AI revolution,” INTERNATIONAL JOURNAL OF INTELLIGENT UNMANNED SYSTEMS, doi: 10.1108/IJIUS-07-2020-0027</a:t>
            </a:r>
            <a:endParaRPr sz="700">
              <a:solidFill>
                <a:schemeClr val="dk1"/>
              </a:solidFill>
            </a:endParaRPr>
          </a:p>
          <a:p>
            <a:pPr indent="0" lvl="0" marL="0" rtl="0" algn="l">
              <a:spcBef>
                <a:spcPts val="0"/>
              </a:spcBef>
              <a:spcAft>
                <a:spcPts val="0"/>
              </a:spcAft>
              <a:buNone/>
            </a:pPr>
            <a:r>
              <a:rPr lang="ro" sz="700">
                <a:solidFill>
                  <a:schemeClr val="dk1"/>
                </a:solidFill>
              </a:rPr>
              <a:t>F. Arena, G. Pau, and A. Severino, “An Overview on the Current Status and Future Perspectives of Smart Cars,” Infrastructures, vol. 5, no. 7, p. 53, Jun. 2020, doi: 10.3390/infrastructures5070053.</a:t>
            </a:r>
            <a:endParaRPr sz="700">
              <a:solidFill>
                <a:schemeClr val="dk1"/>
              </a:solidFill>
            </a:endParaRPr>
          </a:p>
          <a:p>
            <a:pPr indent="0" lvl="0" marL="0" rtl="0" algn="l">
              <a:spcBef>
                <a:spcPts val="0"/>
              </a:spcBef>
              <a:spcAft>
                <a:spcPts val="0"/>
              </a:spcAft>
              <a:buNone/>
            </a:pPr>
            <a:r>
              <a:rPr lang="ro" sz="700">
                <a:solidFill>
                  <a:schemeClr val="dk1"/>
                </a:solidFill>
              </a:rPr>
              <a:t>B. W. Weaver and P. R. DeLucia, “A Systematic Review and Meta-Analysis of Takeover Performance During Conditionally Automated Driving,” Hum Factors, p. 001872082097647, Dec. 2020, doi: 10.1177/0018720820976476.</a:t>
            </a:r>
            <a:endParaRPr sz="700">
              <a:solidFill>
                <a:schemeClr val="dk1"/>
              </a:solidFill>
            </a:endParaRPr>
          </a:p>
          <a:p>
            <a:pPr indent="0" lvl="0" marL="0" rtl="0" algn="l">
              <a:spcBef>
                <a:spcPts val="0"/>
              </a:spcBef>
              <a:spcAft>
                <a:spcPts val="0"/>
              </a:spcAft>
              <a:buNone/>
            </a:pPr>
            <a:r>
              <a:rPr lang="ro" sz="700">
                <a:solidFill>
                  <a:schemeClr val="dk1"/>
                </a:solidFill>
              </a:rPr>
              <a:t>A. M. Nascimento et al., “A Systematic Literature Review About the Impact of Artificial Intelligence on Autonomous Vehicle Safety,” IEEE TRANSACTIONS ON IN℡LIGENT TRANSPORTATION SYSTEMS, vol. 21, no. 12, pp. 4928–4946, Dec. 2020, doi: 10.1109/TITS.2019.2949915.</a:t>
            </a:r>
            <a:endParaRPr sz="700">
              <a:solidFill>
                <a:schemeClr val="dk1"/>
              </a:solidFill>
            </a:endParaRPr>
          </a:p>
          <a:p>
            <a:pPr indent="0" lvl="0" marL="0" rtl="0" algn="l">
              <a:spcBef>
                <a:spcPts val="0"/>
              </a:spcBef>
              <a:spcAft>
                <a:spcPts val="0"/>
              </a:spcAft>
              <a:buNone/>
            </a:pPr>
            <a:r>
              <a:rPr lang="ro" sz="700">
                <a:solidFill>
                  <a:schemeClr val="dk1"/>
                </a:solidFill>
              </a:rPr>
              <a:t>A. H. Ahangarnejad, A. Radmehr, and M. Ahmadian, “A review of vehicle active safety control methods: From antilock brakes to semiautonomy,” Journal of Vibration and Control, Aug. 2020, doi: 10.1177/1077546320948656.</a:t>
            </a:r>
            <a:endParaRPr sz="700">
              <a:solidFill>
                <a:schemeClr val="dk1"/>
              </a:solidFill>
            </a:endParaRPr>
          </a:p>
          <a:p>
            <a:pPr indent="0" lvl="0" marL="0" rtl="0" algn="l">
              <a:spcBef>
                <a:spcPts val="0"/>
              </a:spcBef>
              <a:spcAft>
                <a:spcPts val="0"/>
              </a:spcAft>
              <a:buNone/>
            </a:pPr>
            <a:r>
              <a:rPr lang="ro" sz="700">
                <a:solidFill>
                  <a:schemeClr val="dk1"/>
                </a:solidFill>
              </a:rPr>
              <a:t>J. Fayyad, M. A. Jaradat, D. Gruyer, and H. Najjaran, “Deep Learning Sensor Fusion for Autonomous Vehicle Perception and Localization: A Review,” Sensors, vol. 20, no. 15, p. 4220, Jul. 2020, doi: 10.3390/s20154220.</a:t>
            </a:r>
            <a:endParaRPr sz="700">
              <a:solidFill>
                <a:schemeClr val="dk1"/>
              </a:solidFill>
            </a:endParaRPr>
          </a:p>
          <a:p>
            <a:pPr indent="0" lvl="0" marL="0" rtl="0" algn="l">
              <a:spcBef>
                <a:spcPts val="0"/>
              </a:spcBef>
              <a:spcAft>
                <a:spcPts val="0"/>
              </a:spcAft>
              <a:buNone/>
            </a:pPr>
            <a:r>
              <a:rPr lang="ro" sz="700">
                <a:solidFill>
                  <a:schemeClr val="dk1"/>
                </a:solidFill>
              </a:rPr>
              <a:t>F. Golbabaei, T. Yigitcanlar, and J. Bunker, “The role of shared autonomous vehicle systems in delivering smart urban mobility: A systematic review of the literature,” International Journal of Sustainable Transportation, pp. 1–18, Jul. 2020, doi: 10.1080/15568318.2020.1798571.</a:t>
            </a:r>
            <a:endParaRPr sz="700">
              <a:solidFill>
                <a:schemeClr val="dk1"/>
              </a:solidFill>
            </a:endParaRPr>
          </a:p>
          <a:p>
            <a:pPr indent="0" lvl="0" marL="0" rtl="0" algn="l">
              <a:spcBef>
                <a:spcPts val="0"/>
              </a:spcBef>
              <a:spcAft>
                <a:spcPts val="0"/>
              </a:spcAft>
              <a:buNone/>
            </a:pPr>
            <a:r>
              <a:rPr lang="ro" sz="700">
                <a:solidFill>
                  <a:schemeClr val="dk1"/>
                </a:solidFill>
              </a:rPr>
              <a:t>S. Ahmed, M. N. Huda, S. Rajbhandari, C. Saha, M. Elshaw, and S. Kanarachos, “Pedestrian and Cyclist Detection and Intent Estimation for Autonomous Vehicles: A Survey,” Applied Sciences, vol. 9, no. 11, p. 2335, Jun. 2019, doi: 10.3390/app9112335.</a:t>
            </a:r>
            <a:endParaRPr sz="700">
              <a:solidFill>
                <a:schemeClr val="dk1"/>
              </a:solidFill>
            </a:endParaRPr>
          </a:p>
          <a:p>
            <a:pPr indent="0" lvl="0" marL="0" rtl="0" algn="l">
              <a:spcBef>
                <a:spcPts val="0"/>
              </a:spcBef>
              <a:spcAft>
                <a:spcPts val="0"/>
              </a:spcAft>
              <a:buNone/>
            </a:pPr>
            <a:r>
              <a:rPr lang="ro" sz="700">
                <a:solidFill>
                  <a:schemeClr val="dk1"/>
                </a:solidFill>
              </a:rPr>
              <a:t>E. Khatab, A. Onsy, M. Varley, and A. Abouelfarag, “Vulnerable objects detection for autonomous driving: A review,” Integration, vol. 78, pp. 36–48, May 2021, doi: 10.1016/j.vlsi.2021.01.002.</a:t>
            </a:r>
            <a:endParaRPr sz="700">
              <a:solidFill>
                <a:schemeClr val="dk1"/>
              </a:solidFill>
            </a:endParaRPr>
          </a:p>
          <a:p>
            <a:pPr indent="0" lvl="0" marL="0" rtl="0" algn="l">
              <a:spcBef>
                <a:spcPts val="0"/>
              </a:spcBef>
              <a:spcAft>
                <a:spcPts val="0"/>
              </a:spcAft>
              <a:buNone/>
            </a:pPr>
            <a:r>
              <a:rPr lang="ro" sz="700">
                <a:solidFill>
                  <a:schemeClr val="dk1"/>
                </a:solidFill>
              </a:rPr>
              <a:t>M. Hnewa and H. Radha, “Object Detection Under Rainy Conditions for Autonomous Vehicles: A Review of State-of-the-Art and Emerging Techniques,” IEEE Signal Process. Mag., vol. 38, no. 1, pp. 53–67, Jan. 2021, doi: 10.1109/MSP.2020.2984801.</a:t>
            </a:r>
            <a:endParaRPr sz="700">
              <a:solidFill>
                <a:schemeClr val="dk1"/>
              </a:solidFill>
            </a:endParaRPr>
          </a:p>
          <a:p>
            <a:pPr indent="0" lvl="0" marL="0" rtl="0" algn="l">
              <a:spcBef>
                <a:spcPts val="0"/>
              </a:spcBef>
              <a:spcAft>
                <a:spcPts val="0"/>
              </a:spcAft>
              <a:buNone/>
            </a:pPr>
            <a:r>
              <a:rPr lang="ro" sz="700">
                <a:solidFill>
                  <a:schemeClr val="dk1"/>
                </a:solidFill>
              </a:rPr>
              <a:t>A. Christensen et al., “Key considerations in the development of driving automation systems,” In 24’th Enhanced safety vehicles conference. Gothenburg, Sweden. 2015.</a:t>
            </a:r>
            <a:endParaRPr sz="700">
              <a:solidFill>
                <a:schemeClr val="dk1"/>
              </a:solidFill>
            </a:endParaRPr>
          </a:p>
          <a:p>
            <a:pPr indent="0" lvl="0" marL="0" rtl="0" algn="l">
              <a:spcBef>
                <a:spcPts val="0"/>
              </a:spcBef>
              <a:spcAft>
                <a:spcPts val="0"/>
              </a:spcAft>
              <a:buNone/>
            </a:pPr>
            <a:r>
              <a:rPr lang="ro" sz="700">
                <a:solidFill>
                  <a:schemeClr val="dk1"/>
                </a:solidFill>
              </a:rPr>
              <a:t>P. Nelson. “Just one autonomous car will use 4,000 gb of data/day”, 2016. Available online: http://www.networkworld.com/article/3147892/internet/one-autonomous-car-will-use-4000-gb-of-dataday.html (retrieved May, 2021)</a:t>
            </a:r>
            <a:endParaRPr sz="700">
              <a:solidFill>
                <a:schemeClr val="dk1"/>
              </a:solidFill>
            </a:endParaRPr>
          </a:p>
          <a:p>
            <a:pPr indent="0" lvl="0" marL="0" rtl="0" algn="l">
              <a:spcBef>
                <a:spcPts val="0"/>
              </a:spcBef>
              <a:spcAft>
                <a:spcPts val="0"/>
              </a:spcAft>
              <a:buNone/>
            </a:pPr>
            <a:r>
              <a:rPr lang="ro" sz="700">
                <a:solidFill>
                  <a:schemeClr val="dk1"/>
                </a:solidFill>
              </a:rPr>
              <a:t>MIT MTL, "Trends, Opportunities and Challenges Driving Architecture and Design of Next Generation Mobile Computing and IoT Devices," (2014) Available online: https://www.mtl.mit.edu/seminars/trends-opportunities-and-challenges-driving-architecture-and-design-next-generation-mobile#paragraphs-responsive-tabs-parent--field-seminar-tabs2, Retrieved May 2021.</a:t>
            </a:r>
            <a:endParaRPr sz="700">
              <a:solidFill>
                <a:schemeClr val="dk1"/>
              </a:solidFill>
            </a:endParaRPr>
          </a:p>
          <a:p>
            <a:pPr indent="0" lvl="0" marL="0" rtl="0" algn="l">
              <a:spcBef>
                <a:spcPts val="0"/>
              </a:spcBef>
              <a:spcAft>
                <a:spcPts val="0"/>
              </a:spcAft>
              <a:buNone/>
            </a:pPr>
            <a:r>
              <a:rPr lang="ro" sz="700">
                <a:solidFill>
                  <a:schemeClr val="dk1"/>
                </a:solidFill>
              </a:rPr>
              <a:t>I. Susnea, G. Vasiliu, A. Filipescu, and G. Coman, “On the Implementation of a Robotic Assistant for the Elderly. A Novel Approach,” in 7 WSEAS Int. Conf. on Computational, Iintelligence Manmachine Systems and Cybernatics (CIMMACS’08), 2008, pp. 215–220.</a:t>
            </a:r>
            <a:endParaRPr sz="700">
              <a:solidFill>
                <a:schemeClr val="dk1"/>
              </a:solidFill>
            </a:endParaRPr>
          </a:p>
          <a:p>
            <a:pPr indent="0" lvl="0" marL="0" rtl="0" algn="l">
              <a:spcBef>
                <a:spcPts val="0"/>
              </a:spcBef>
              <a:spcAft>
                <a:spcPts val="0"/>
              </a:spcAft>
              <a:buNone/>
            </a:pPr>
            <a:r>
              <a:rPr lang="ro" sz="700">
                <a:solidFill>
                  <a:schemeClr val="dk1"/>
                </a:solidFill>
              </a:rPr>
              <a:t>ETSI “MEC Multi-access Edge Computing” Available online: https://www.etsi.org/technologies/multi-access-edge-computing, Retrieved May 2021.</a:t>
            </a:r>
            <a:endParaRPr sz="700">
              <a:solidFill>
                <a:schemeClr val="dk1"/>
              </a:solidFill>
            </a:endParaRPr>
          </a:p>
          <a:p>
            <a:pPr indent="0" lvl="0" marL="0" rtl="0" algn="l">
              <a:spcBef>
                <a:spcPts val="0"/>
              </a:spcBef>
              <a:spcAft>
                <a:spcPts val="0"/>
              </a:spcAft>
              <a:buNone/>
            </a:pPr>
            <a:r>
              <a:rPr lang="ro" sz="700">
                <a:solidFill>
                  <a:schemeClr val="dk1"/>
                </a:solidFill>
              </a:rPr>
              <a:t>L. Liu, C. Chen, Q. Pei, S. Maharjan, and Y. Zhang, “Vehicular edge computing and networking: A survey”, Mobile Networks and Applications, pp. 1–24, preprint 2020</a:t>
            </a:r>
            <a:endParaRPr sz="700">
              <a:solidFill>
                <a:schemeClr val="dk1"/>
              </a:solidFill>
            </a:endParaRPr>
          </a:p>
          <a:p>
            <a:pPr indent="0" lvl="0" marL="0" rtl="0" algn="l">
              <a:spcBef>
                <a:spcPts val="0"/>
              </a:spcBef>
              <a:spcAft>
                <a:spcPts val="0"/>
              </a:spcAft>
              <a:buNone/>
            </a:pPr>
            <a:r>
              <a:rPr lang="ro" sz="700">
                <a:solidFill>
                  <a:schemeClr val="dk1"/>
                </a:solidFill>
              </a:rPr>
              <a:t>Iturbe, X., Venu, B., Jagst, J., Ozer, E., Harrod, P., Turner, C., &amp; Penton, J. (2018). Addressing functional safety challenges in autonomous vehicles with the arm TCL S architecture. IEEE Design &amp; Test, 35(3), 7-14.</a:t>
            </a:r>
            <a:endParaRPr sz="700">
              <a:solidFill>
                <a:schemeClr val="dk1"/>
              </a:solidFill>
            </a:endParaRPr>
          </a:p>
          <a:p>
            <a:pPr indent="0" lvl="0" marL="0" rtl="0" algn="l">
              <a:spcBef>
                <a:spcPts val="0"/>
              </a:spcBef>
              <a:spcAft>
                <a:spcPts val="0"/>
              </a:spcAft>
              <a:buNone/>
            </a:pPr>
            <a:r>
              <a:rPr lang="ro" sz="700">
                <a:solidFill>
                  <a:schemeClr val="dk1"/>
                </a:solidFill>
              </a:rPr>
              <a:t>Nokia. (2018). Edge Cloud Takes Compute Capacity to Where the Traffic is. Available online: https://networks.nokia.com/solutions/edge-cloud</a:t>
            </a:r>
            <a:endParaRPr sz="700">
              <a:solidFill>
                <a:schemeClr val="dk1"/>
              </a:solidFill>
            </a:endParaRPr>
          </a:p>
          <a:p>
            <a:pPr indent="0" lvl="0" marL="0" rtl="0" algn="l">
              <a:spcBef>
                <a:spcPts val="0"/>
              </a:spcBef>
              <a:spcAft>
                <a:spcPts val="0"/>
              </a:spcAft>
              <a:buNone/>
            </a:pPr>
            <a:r>
              <a:t/>
            </a:r>
            <a:endParaRPr sz="700">
              <a:solidFill>
                <a:schemeClr val="dk1"/>
              </a:solidFill>
            </a:endParaRPr>
          </a:p>
        </p:txBody>
      </p:sp>
      <p:graphicFrame>
        <p:nvGraphicFramePr>
          <p:cNvPr id="157" name="Google Shape;157;p26"/>
          <p:cNvGraphicFramePr/>
          <p:nvPr/>
        </p:nvGraphicFramePr>
        <p:xfrm>
          <a:off x="952500" y="2381250"/>
          <a:ext cx="3000000" cy="3000000"/>
        </p:xfrm>
        <a:graphic>
          <a:graphicData uri="http://schemas.openxmlformats.org/drawingml/2006/table">
            <a:tbl>
              <a:tblPr>
                <a:noFill/>
                <a:tableStyleId>{9908BC58-0643-43C0-B284-C7F102A0FA81}</a:tableStyleId>
              </a:tblPr>
              <a:tblGrid>
                <a:gridCol w="3619500"/>
                <a:gridCol w="3619500"/>
              </a:tblGrid>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7"/>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7"/>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References</a:t>
            </a:r>
            <a:endParaRPr sz="2400">
              <a:solidFill>
                <a:srgbClr val="FFFFFF"/>
              </a:solidFill>
            </a:endParaRPr>
          </a:p>
        </p:txBody>
      </p:sp>
      <p:sp>
        <p:nvSpPr>
          <p:cNvPr id="164" name="Google Shape;164;p27"/>
          <p:cNvSpPr txBox="1"/>
          <p:nvPr>
            <p:ph idx="1" type="body"/>
          </p:nvPr>
        </p:nvSpPr>
        <p:spPr>
          <a:xfrm>
            <a:off x="260675" y="860800"/>
            <a:ext cx="8520600" cy="414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ro" sz="700">
                <a:solidFill>
                  <a:schemeClr val="dk1"/>
                </a:solidFill>
              </a:rPr>
              <a:t> Kubernets info. Available online: https://kubernetes.io/docs/concepts/overview/what-is-kubernetes/ Retrieved May 2021.</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J. Tang, R. Yu, S. Liu and J. Gaudiot, "A Container Based Edge Offloading Framework for Autonomous Driving,",  IEEE Access, vol. 8, pp. 33713-33726, 2020, doi: 10.1109/ACCESS.2020.2973457.</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V. Sze, Y.-H. Chen, J. Emer, A. Suleiman, and Z. Zhang, “Hardware for machine learning: Challenges and opportunities,” in 2017 IEEE Custom Integrated Circuits Conference (CICC), 2017, pp. 1–8.</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Khayyat, Mashael, et al. "Advanced deep learning-based computational offloading for multilevel vehicular edge-cloud computing networks." IEEE Access 8 (2020): 137052-137062.</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L. M. Vaquero, L. Rodero-Merino, Finding Your Way in the Fog: To- wards a Comprehensive Definition of Fog Computing, SIGCOMM Com- put. Commun. Rev. 44 (5) (2014) 27–32. doi:10.1145/2677046.2677052.</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Sun, Yuxuan, et al. "Adaptive learning-based task offloading for vehicular edge computing systems." IEEE Transactions on vehicular technology 68.4 (2019): 3061-3074.</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Tang, Jie, et al. "Lopecs: A low-power edge computing system for real-time autonomous driving services." IEEE Access 8 (2020): 30467-30479.</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Liu, Shaoshan, et al. "Edge computing for autonomous driving: Opportunities and challenges." Proceedings of the IEEE 107.8 (2019): 1697-1716.</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Feng, Jingyun, et al. "Mobile edge computing for the internet of vehicles: Offloading framework and job scheduling." IEEE vehicular technology magazine 14.1 (2018): 28-36.</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https://www.motortrend.com/news/tesla-autopilot-fsd-traffic-light-recognition-intersections. Online, Obtained October 2021.</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Ray, Partha Pratim. "A survey of IoT cloud platforms." Future Computing and Informatics Journal 1.1-2 (2016): 35-46.</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Choo, Sukjin, Joonwoo Kim, and Sangheon Pack. "Optimal task offloading and resource allocation in software-defined vehicular edge computing." 2018 International conference on information and communication technology convergence (ICTC). IEEE, 2018.</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Pham, Xuan-Qui, et al. "Joint node selection and resource allocation for task offloading in scalable vehicle-assisted multi-access edge computing." Symmetry 11.1 (2019): 58.</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Wang, Shupeng, et al. "Joint Optimization of Task Offloading and Resource Allocation Based on Differential Privacy in Vehicular Edge Computing." IEEE Transactions on Computational Social Systems (2021).</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Tareq, Md Mostofa Kamal, et al. "Ultra reliable, low latency vehicle-to-infrastructure wireless communications with edge computing." 2018 IEEE Global Communications Conference (GLOBECOM). IEEE, 2018.</a:t>
            </a:r>
            <a:endParaRPr sz="700">
              <a:solidFill>
                <a:schemeClr val="dk1"/>
              </a:solidFill>
            </a:endParaRPr>
          </a:p>
          <a:p>
            <a:pPr indent="0" lvl="0" marL="0" rtl="0" algn="l">
              <a:spcBef>
                <a:spcPts val="0"/>
              </a:spcBef>
              <a:spcAft>
                <a:spcPts val="0"/>
              </a:spcAft>
              <a:buClr>
                <a:schemeClr val="dk1"/>
              </a:buClr>
              <a:buSzPts val="1100"/>
              <a:buFont typeface="Arial"/>
              <a:buNone/>
            </a:pPr>
            <a:r>
              <a:rPr lang="ro" sz="700">
                <a:solidFill>
                  <a:schemeClr val="dk1"/>
                </a:solidFill>
              </a:rPr>
              <a:t>Elbamby, Mohammed S., et al. "Wireless edge computing with latency and reliability guarantees." Proceedings of the IEEE 107.8 (2019): 1717-1737.</a:t>
            </a:r>
            <a:endParaRPr sz="700">
              <a:solidFill>
                <a:schemeClr val="dk1"/>
              </a:solidFill>
            </a:endParaRPr>
          </a:p>
        </p:txBody>
      </p:sp>
      <p:graphicFrame>
        <p:nvGraphicFramePr>
          <p:cNvPr id="165" name="Google Shape;165;p27"/>
          <p:cNvGraphicFramePr/>
          <p:nvPr/>
        </p:nvGraphicFramePr>
        <p:xfrm>
          <a:off x="952500" y="2381250"/>
          <a:ext cx="3000000" cy="3000000"/>
        </p:xfrm>
        <a:graphic>
          <a:graphicData uri="http://schemas.openxmlformats.org/drawingml/2006/table">
            <a:tbl>
              <a:tblPr>
                <a:noFill/>
                <a:tableStyleId>{9908BC58-0643-43C0-B284-C7F102A0FA81}</a:tableStyleId>
              </a:tblPr>
              <a:tblGrid>
                <a:gridCol w="3619500"/>
                <a:gridCol w="3619500"/>
              </a:tblGrid>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8"/>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8"/>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Q&amp;A</a:t>
            </a:r>
            <a:endParaRPr sz="24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9"/>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9"/>
          <p:cNvSpPr txBox="1"/>
          <p:nvPr>
            <p:ph idx="1" type="body"/>
          </p:nvPr>
        </p:nvSpPr>
        <p:spPr>
          <a:xfrm>
            <a:off x="219200" y="918525"/>
            <a:ext cx="8680800" cy="4154700"/>
          </a:xfrm>
          <a:prstGeom prst="rect">
            <a:avLst/>
          </a:prstGeom>
        </p:spPr>
        <p:txBody>
          <a:bodyPr anchorCtr="0" anchor="t" bIns="91425" lIns="91425" spcFirstLastPara="1" rIns="91425" wrap="square" tIns="91425">
            <a:noAutofit/>
          </a:bodyPr>
          <a:lstStyle/>
          <a:p>
            <a:pPr indent="0" lvl="0" marL="0" rtl="0" algn="l">
              <a:lnSpc>
                <a:spcPct val="103000"/>
              </a:lnSpc>
              <a:spcBef>
                <a:spcPts val="400"/>
              </a:spcBef>
              <a:spcAft>
                <a:spcPts val="0"/>
              </a:spcAft>
              <a:buNone/>
            </a:pPr>
            <a:r>
              <a:rPr b="1" lang="ro" sz="1700">
                <a:solidFill>
                  <a:schemeClr val="dk1"/>
                </a:solidFill>
              </a:rPr>
              <a:t>Thank you for your time!</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Context</a:t>
            </a:r>
            <a:endParaRPr sz="2400">
              <a:solidFill>
                <a:srgbClr val="FFFFFF"/>
              </a:solidFill>
            </a:endParaRPr>
          </a:p>
        </p:txBody>
      </p:sp>
      <p:sp>
        <p:nvSpPr>
          <p:cNvPr id="64" name="Google Shape;64;p14"/>
          <p:cNvSpPr txBox="1"/>
          <p:nvPr>
            <p:ph idx="1" type="body"/>
          </p:nvPr>
        </p:nvSpPr>
        <p:spPr>
          <a:xfrm>
            <a:off x="311700" y="1152475"/>
            <a:ext cx="8520600" cy="354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Autonomous vehicles, or vehicles that are very close to achieving fully autonomous operation would have great benefits.</a:t>
            </a:r>
            <a:endParaRPr b="1" sz="1700">
              <a:solidFill>
                <a:schemeClr val="dk1"/>
              </a:solidFill>
            </a:endParaRPr>
          </a:p>
          <a:p>
            <a:pPr indent="0" lvl="0" marL="0" rtl="0" algn="l">
              <a:spcBef>
                <a:spcPts val="1600"/>
              </a:spcBef>
              <a:spcAft>
                <a:spcPts val="0"/>
              </a:spcAft>
              <a:buNone/>
            </a:pPr>
            <a:r>
              <a:rPr b="1" lang="ro" sz="1700">
                <a:solidFill>
                  <a:schemeClr val="dk1"/>
                </a:solidFill>
              </a:rPr>
              <a:t>Human error is one of the leading causes for car accidents, which lead to more than 1.35 million deaths every year, according to estimation of the WHO.</a:t>
            </a:r>
            <a:endParaRPr b="1" sz="1700">
              <a:solidFill>
                <a:schemeClr val="dk1"/>
              </a:solidFill>
            </a:endParaRPr>
          </a:p>
          <a:p>
            <a:pPr indent="0" lvl="0" marL="0" rtl="0" algn="l">
              <a:spcBef>
                <a:spcPts val="1600"/>
              </a:spcBef>
              <a:spcAft>
                <a:spcPts val="0"/>
              </a:spcAft>
              <a:buNone/>
            </a:pPr>
            <a:r>
              <a:rPr b="1" lang="ro" sz="1700">
                <a:solidFill>
                  <a:schemeClr val="dk1"/>
                </a:solidFill>
              </a:rPr>
              <a:t>Other important benefits of such vehicles include but are not restricted to </a:t>
            </a:r>
            <a:endParaRPr b="1" sz="1700">
              <a:solidFill>
                <a:schemeClr val="dk1"/>
              </a:solidFill>
            </a:endParaRPr>
          </a:p>
          <a:p>
            <a:pPr indent="-336550" lvl="0" marL="457200" rtl="0" algn="l">
              <a:spcBef>
                <a:spcPts val="1600"/>
              </a:spcBef>
              <a:spcAft>
                <a:spcPts val="0"/>
              </a:spcAft>
              <a:buClr>
                <a:schemeClr val="dk1"/>
              </a:buClr>
              <a:buSzPts val="1700"/>
              <a:buChar char="●"/>
            </a:pPr>
            <a:r>
              <a:rPr b="1" lang="ro" sz="1700">
                <a:solidFill>
                  <a:schemeClr val="dk1"/>
                </a:solidFill>
              </a:rPr>
              <a:t>reducing pollution</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improving the mobility of the elderly or people with mobility issues</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increasing focus time on other more important activities</a:t>
            </a:r>
            <a:endParaRPr b="1" sz="17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5"/>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What is edge computing</a:t>
            </a:r>
            <a:endParaRPr sz="2400">
              <a:solidFill>
                <a:srgbClr val="FFFFFF"/>
              </a:solidFill>
            </a:endParaRPr>
          </a:p>
        </p:txBody>
      </p:sp>
      <p:sp>
        <p:nvSpPr>
          <p:cNvPr id="71" name="Google Shape;71;p15"/>
          <p:cNvSpPr txBox="1"/>
          <p:nvPr>
            <p:ph idx="1" type="body"/>
          </p:nvPr>
        </p:nvSpPr>
        <p:spPr>
          <a:xfrm>
            <a:off x="311700" y="1152475"/>
            <a:ext cx="6044400" cy="354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Designates a network topology where some processing devices are placed at the edge of the network, (i.e. outside the cloud) close to the data sources/end users, in order to save bandwidth and reduce latency.</a:t>
            </a:r>
            <a:endParaRPr b="1" sz="1700">
              <a:solidFill>
                <a:schemeClr val="dk1"/>
              </a:solidFill>
            </a:endParaRPr>
          </a:p>
          <a:p>
            <a:pPr indent="0" lvl="0" marL="0" rtl="0" algn="l">
              <a:spcBef>
                <a:spcPts val="1600"/>
              </a:spcBef>
              <a:spcAft>
                <a:spcPts val="0"/>
              </a:spcAft>
              <a:buNone/>
            </a:pPr>
            <a:r>
              <a:rPr b="1" lang="ro" sz="1700">
                <a:solidFill>
                  <a:schemeClr val="dk1"/>
                </a:solidFill>
              </a:rPr>
              <a:t>Works well in situations where internet connectivity is not always present or always necessary.</a:t>
            </a:r>
            <a:endParaRPr b="1" sz="1700">
              <a:solidFill>
                <a:schemeClr val="dk1"/>
              </a:solidFill>
            </a:endParaRPr>
          </a:p>
          <a:p>
            <a:pPr indent="0" lvl="0" marL="0" rtl="0" algn="l">
              <a:spcBef>
                <a:spcPts val="1600"/>
              </a:spcBef>
              <a:spcAft>
                <a:spcPts val="0"/>
              </a:spcAft>
              <a:buNone/>
            </a:pPr>
            <a:r>
              <a:rPr b="1" lang="ro" sz="1700">
                <a:solidFill>
                  <a:schemeClr val="dk1"/>
                </a:solidFill>
              </a:rPr>
              <a:t>Much easier to replace and upgrade.</a:t>
            </a:r>
            <a:endParaRPr b="1" sz="1700">
              <a:solidFill>
                <a:schemeClr val="dk1"/>
              </a:solidFill>
            </a:endParaRPr>
          </a:p>
          <a:p>
            <a:pPr indent="0" lvl="0" marL="0" rtl="0" algn="l">
              <a:spcBef>
                <a:spcPts val="1600"/>
              </a:spcBef>
              <a:spcAft>
                <a:spcPts val="0"/>
              </a:spcAft>
              <a:buNone/>
            </a:pPr>
            <a:r>
              <a:rPr b="1" lang="ro" sz="1700">
                <a:solidFill>
                  <a:schemeClr val="dk1"/>
                </a:solidFill>
              </a:rPr>
              <a:t>Better privacy, security and better scalability.</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pic>
        <p:nvPicPr>
          <p:cNvPr id="72" name="Google Shape;72;p15"/>
          <p:cNvPicPr preferRelativeResize="0"/>
          <p:nvPr/>
        </p:nvPicPr>
        <p:blipFill>
          <a:blip r:embed="rId3">
            <a:alphaModFix/>
          </a:blip>
          <a:stretch>
            <a:fillRect/>
          </a:stretch>
        </p:blipFill>
        <p:spPr>
          <a:xfrm>
            <a:off x="6822900" y="1905375"/>
            <a:ext cx="1881900" cy="174813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6"/>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Motivation</a:t>
            </a:r>
            <a:endParaRPr sz="2400">
              <a:solidFill>
                <a:srgbClr val="FFFFFF"/>
              </a:solidFill>
            </a:endParaRPr>
          </a:p>
        </p:txBody>
      </p:sp>
      <p:sp>
        <p:nvSpPr>
          <p:cNvPr id="79" name="Google Shape;79;p16"/>
          <p:cNvSpPr txBox="1"/>
          <p:nvPr>
            <p:ph idx="1" type="body"/>
          </p:nvPr>
        </p:nvSpPr>
        <p:spPr>
          <a:xfrm>
            <a:off x="311700" y="918525"/>
            <a:ext cx="8292300" cy="35613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chemeClr val="dk1"/>
              </a:buClr>
              <a:buSzPts val="1700"/>
              <a:buChar char="●"/>
            </a:pPr>
            <a:r>
              <a:rPr b="1" lang="ro" sz="1700">
                <a:solidFill>
                  <a:schemeClr val="dk1"/>
                </a:solidFill>
              </a:rPr>
              <a:t>Autonomous vehicles heavily rely on on-board equipment for the navigation and vision tasks.</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This translates to high costs, high energy consumption, and even cutting corners when it comes to the overall accuracy.</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These systems are hard to upgrade and in a fast developing ecosystem that could pose a serious problem.</a:t>
            </a:r>
            <a:endParaRPr b="1" sz="1700">
              <a:solidFill>
                <a:schemeClr val="dk1"/>
              </a:solidFill>
            </a:endParaRPr>
          </a:p>
          <a:p>
            <a:pPr indent="0" lvl="0" marL="0" rtl="0" algn="l">
              <a:spcBef>
                <a:spcPts val="1600"/>
              </a:spcBef>
              <a:spcAft>
                <a:spcPts val="0"/>
              </a:spcAft>
              <a:buNone/>
            </a:pPr>
            <a:r>
              <a:rPr b="1" lang="ro" sz="1700">
                <a:solidFill>
                  <a:schemeClr val="dk1"/>
                </a:solidFill>
              </a:rPr>
              <a:t>We believe that relocating some tasks to the edge infrastructure is an approach worth investigating, which could lead to faster adoption of the AV.</a:t>
            </a:r>
            <a:endParaRPr b="1" sz="1700">
              <a:solidFill>
                <a:schemeClr val="dk1"/>
              </a:solidFill>
            </a:endParaRPr>
          </a:p>
          <a:p>
            <a:pPr indent="0" lvl="0" marL="0" rtl="0" algn="l">
              <a:spcBef>
                <a:spcPts val="1600"/>
              </a:spcBef>
              <a:spcAft>
                <a:spcPts val="0"/>
              </a:spcAft>
              <a:buNone/>
            </a:pPr>
            <a:r>
              <a:rPr b="1" lang="ro" sz="1700">
                <a:solidFill>
                  <a:schemeClr val="dk1"/>
                </a:solidFill>
              </a:rPr>
              <a:t>In this paper we present an edge computing framework which to be used for task offloading.</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7"/>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computing for autonomous vehicles</a:t>
            </a:r>
            <a:endParaRPr sz="2400">
              <a:solidFill>
                <a:srgbClr val="FFFFFF"/>
              </a:solidFill>
            </a:endParaRPr>
          </a:p>
        </p:txBody>
      </p:sp>
      <p:sp>
        <p:nvSpPr>
          <p:cNvPr id="86" name="Google Shape;86;p17"/>
          <p:cNvSpPr txBox="1"/>
          <p:nvPr>
            <p:ph idx="1" type="body"/>
          </p:nvPr>
        </p:nvSpPr>
        <p:spPr>
          <a:xfrm>
            <a:off x="268500" y="1974075"/>
            <a:ext cx="8607000" cy="35613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chemeClr val="dk1"/>
              </a:buClr>
              <a:buSzPts val="1700"/>
              <a:buChar char="●"/>
            </a:pPr>
            <a:r>
              <a:rPr b="1" lang="ro" sz="1700">
                <a:solidFill>
                  <a:schemeClr val="dk1"/>
                </a:solidFill>
              </a:rPr>
              <a:t>Using edge devices opens up the possibility of adopting the idea of  autonomous driving as a service.</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Faster hardware is easier to deploy in fixed locations that are not restricted by energy usage.</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Edge devices can be part of a cluster which can increase the processing power substantially.</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Can be used in remote locations as well as crowded urban scenarios, since they wouldn’t rely on permanent internet connectivity.</a:t>
            </a:r>
            <a:endParaRPr b="1" sz="1700">
              <a:solidFill>
                <a:schemeClr val="dk1"/>
              </a:solidFill>
            </a:endParaRPr>
          </a:p>
          <a:p>
            <a:pPr indent="-336550" lvl="0" marL="457200" rtl="0" algn="l">
              <a:spcBef>
                <a:spcPts val="0"/>
              </a:spcBef>
              <a:spcAft>
                <a:spcPts val="0"/>
              </a:spcAft>
              <a:buClr>
                <a:schemeClr val="dk1"/>
              </a:buClr>
              <a:buSzPts val="1700"/>
              <a:buChar char="●"/>
            </a:pPr>
            <a:r>
              <a:rPr b="1" lang="ro" sz="1700">
                <a:solidFill>
                  <a:schemeClr val="dk1"/>
                </a:solidFill>
              </a:rPr>
              <a:t>Can use the best </a:t>
            </a:r>
            <a:r>
              <a:rPr b="1" lang="ro" sz="1700">
                <a:solidFill>
                  <a:schemeClr val="dk1"/>
                </a:solidFill>
              </a:rPr>
              <a:t>d</a:t>
            </a:r>
            <a:r>
              <a:rPr b="1" lang="ro" sz="1700">
                <a:solidFill>
                  <a:schemeClr val="dk1"/>
                </a:solidFill>
              </a:rPr>
              <a:t>etection/vision/perception methods for the specific location, which is a major advantage over fixed onboard software.</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pic>
        <p:nvPicPr>
          <p:cNvPr id="87" name="Google Shape;87;p17"/>
          <p:cNvPicPr preferRelativeResize="0"/>
          <p:nvPr/>
        </p:nvPicPr>
        <p:blipFill>
          <a:blip r:embed="rId3">
            <a:alphaModFix/>
          </a:blip>
          <a:stretch>
            <a:fillRect/>
          </a:stretch>
        </p:blipFill>
        <p:spPr>
          <a:xfrm>
            <a:off x="2776025" y="847900"/>
            <a:ext cx="3025077" cy="11261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8"/>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sp>
        <p:nvSpPr>
          <p:cNvPr id="94" name="Google Shape;94;p18"/>
          <p:cNvSpPr txBox="1"/>
          <p:nvPr>
            <p:ph idx="1" type="body"/>
          </p:nvPr>
        </p:nvSpPr>
        <p:spPr>
          <a:xfrm>
            <a:off x="311700" y="1381075"/>
            <a:ext cx="8292300" cy="356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We consider task offloading the externalization of any service that the vehicle would use, such as, but not restricted to, obtaining information about the status of the traffic lights. Currently, systems such as Tesla Autopilot use complex algorithms and forward-facing cameras to identify their status. 	</a:t>
            </a:r>
            <a:endParaRPr b="1" sz="1700">
              <a:solidFill>
                <a:schemeClr val="dk1"/>
              </a:solidFill>
            </a:endParaRPr>
          </a:p>
          <a:p>
            <a:pPr indent="0" lvl="0" marL="0" rtl="0" algn="l">
              <a:spcBef>
                <a:spcPts val="1600"/>
              </a:spcBef>
              <a:spcAft>
                <a:spcPts val="0"/>
              </a:spcAft>
              <a:buNone/>
            </a:pPr>
            <a:r>
              <a:rPr b="1" lang="ro" sz="1700">
                <a:solidFill>
                  <a:schemeClr val="dk1"/>
                </a:solidFill>
              </a:rPr>
              <a:t>The proposed framework would be ready to advertise the available services that the location supports and then accept requests for obtaining information, downloading data or making requests to services in the cloud.</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0"/>
              </a:spcAft>
              <a:buClr>
                <a:schemeClr val="dk1"/>
              </a:buClr>
              <a:buSzPts val="1100"/>
              <a:buFont typeface="Arial"/>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9"/>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pic>
        <p:nvPicPr>
          <p:cNvPr id="101" name="Google Shape;101;p19"/>
          <p:cNvPicPr preferRelativeResize="0"/>
          <p:nvPr/>
        </p:nvPicPr>
        <p:blipFill>
          <a:blip r:embed="rId3">
            <a:alphaModFix/>
          </a:blip>
          <a:stretch>
            <a:fillRect/>
          </a:stretch>
        </p:blipFill>
        <p:spPr>
          <a:xfrm>
            <a:off x="4528075" y="860025"/>
            <a:ext cx="4438273" cy="4094050"/>
          </a:xfrm>
          <a:prstGeom prst="rect">
            <a:avLst/>
          </a:prstGeom>
          <a:noFill/>
          <a:ln>
            <a:noFill/>
          </a:ln>
        </p:spPr>
      </p:pic>
      <p:sp>
        <p:nvSpPr>
          <p:cNvPr id="102" name="Google Shape;102;p19"/>
          <p:cNvSpPr txBox="1"/>
          <p:nvPr>
            <p:ph idx="1" type="body"/>
          </p:nvPr>
        </p:nvSpPr>
        <p:spPr>
          <a:xfrm>
            <a:off x="219200" y="918525"/>
            <a:ext cx="40926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ro" sz="1700">
                <a:solidFill>
                  <a:schemeClr val="dk1"/>
                </a:solidFill>
              </a:rPr>
              <a:t>The Authentication Component</a:t>
            </a:r>
            <a:endParaRPr b="1" sz="1700">
              <a:solidFill>
                <a:schemeClr val="dk1"/>
              </a:solidFill>
            </a:endParaRPr>
          </a:p>
          <a:p>
            <a:pPr indent="0" lvl="0" marL="0" rtl="0" algn="l">
              <a:spcBef>
                <a:spcPts val="1600"/>
              </a:spcBef>
              <a:spcAft>
                <a:spcPts val="0"/>
              </a:spcAft>
              <a:buNone/>
            </a:pPr>
            <a:r>
              <a:rPr b="1" lang="ro" sz="1700">
                <a:solidFill>
                  <a:schemeClr val="dk1"/>
                </a:solidFill>
              </a:rPr>
              <a:t>It would authorize and authenticate the requests that are made against the framework. </a:t>
            </a:r>
            <a:endParaRPr b="1" sz="1700">
              <a:solidFill>
                <a:schemeClr val="dk1"/>
              </a:solidFill>
            </a:endParaRPr>
          </a:p>
          <a:p>
            <a:pPr indent="0" lvl="0" marL="0" rtl="0" algn="l">
              <a:spcBef>
                <a:spcPts val="1600"/>
              </a:spcBef>
              <a:spcAft>
                <a:spcPts val="0"/>
              </a:spcAft>
              <a:buNone/>
            </a:pPr>
            <a:r>
              <a:rPr b="1" lang="ro" sz="1700">
                <a:solidFill>
                  <a:schemeClr val="dk1"/>
                </a:solidFill>
              </a:rPr>
              <a:t>The most suitable authentication mechanisms are the ones that support machine to machine communication. </a:t>
            </a:r>
            <a:endParaRPr b="1" sz="1700">
              <a:solidFill>
                <a:schemeClr val="dk1"/>
              </a:solidFill>
            </a:endParaRPr>
          </a:p>
          <a:p>
            <a:pPr indent="0" lvl="0" marL="0" rtl="0" algn="l">
              <a:spcBef>
                <a:spcPts val="1600"/>
              </a:spcBef>
              <a:spcAft>
                <a:spcPts val="1600"/>
              </a:spcAft>
              <a:buNone/>
            </a:pPr>
            <a:r>
              <a:rPr b="1" lang="ro" sz="1700">
                <a:solidFill>
                  <a:schemeClr val="dk1"/>
                </a:solidFill>
              </a:rPr>
              <a:t>For that, HMAC authentication or the OpenID connect client credentials grant would provide suitable options.</a:t>
            </a:r>
            <a:endParaRPr b="1" sz="17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20"/>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pic>
        <p:nvPicPr>
          <p:cNvPr id="109" name="Google Shape;109;p20"/>
          <p:cNvPicPr preferRelativeResize="0"/>
          <p:nvPr/>
        </p:nvPicPr>
        <p:blipFill>
          <a:blip r:embed="rId3">
            <a:alphaModFix/>
          </a:blip>
          <a:stretch>
            <a:fillRect/>
          </a:stretch>
        </p:blipFill>
        <p:spPr>
          <a:xfrm>
            <a:off x="4528075" y="860025"/>
            <a:ext cx="4438273" cy="4094050"/>
          </a:xfrm>
          <a:prstGeom prst="rect">
            <a:avLst/>
          </a:prstGeom>
          <a:noFill/>
          <a:ln>
            <a:noFill/>
          </a:ln>
        </p:spPr>
      </p:pic>
      <p:sp>
        <p:nvSpPr>
          <p:cNvPr id="110" name="Google Shape;110;p20"/>
          <p:cNvSpPr txBox="1"/>
          <p:nvPr>
            <p:ph idx="1" type="body"/>
          </p:nvPr>
        </p:nvSpPr>
        <p:spPr>
          <a:xfrm>
            <a:off x="219200" y="918525"/>
            <a:ext cx="40926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ro" sz="1700">
                <a:solidFill>
                  <a:schemeClr val="dk1"/>
                </a:solidFill>
              </a:rPr>
              <a:t>The Communication API</a:t>
            </a:r>
            <a:endParaRPr b="1" sz="1700">
              <a:solidFill>
                <a:schemeClr val="dk1"/>
              </a:solidFill>
            </a:endParaRPr>
          </a:p>
          <a:p>
            <a:pPr indent="0" lvl="0" marL="0" rtl="0" algn="l">
              <a:spcBef>
                <a:spcPts val="1600"/>
              </a:spcBef>
              <a:spcAft>
                <a:spcPts val="0"/>
              </a:spcAft>
              <a:buNone/>
            </a:pPr>
            <a:r>
              <a:rPr b="1" lang="ro" sz="1700">
                <a:solidFill>
                  <a:schemeClr val="dk1"/>
                </a:solidFill>
              </a:rPr>
              <a:t>Comprised of an endpoint that advertises the available services.</a:t>
            </a:r>
            <a:endParaRPr b="1" sz="1700">
              <a:solidFill>
                <a:schemeClr val="dk1"/>
              </a:solidFill>
            </a:endParaRPr>
          </a:p>
          <a:p>
            <a:pPr indent="0" lvl="0" marL="0" rtl="0" algn="l">
              <a:spcBef>
                <a:spcPts val="1600"/>
              </a:spcBef>
              <a:spcAft>
                <a:spcPts val="0"/>
              </a:spcAft>
              <a:buNone/>
            </a:pPr>
            <a:r>
              <a:rPr b="1" lang="ro" sz="1700">
                <a:solidFill>
                  <a:schemeClr val="dk1"/>
                </a:solidFill>
              </a:rPr>
              <a:t>Communication would be done using a standard specification which would be part of the framework.</a:t>
            </a:r>
            <a:endParaRPr b="1" sz="1700">
              <a:solidFill>
                <a:schemeClr val="dk1"/>
              </a:solidFill>
            </a:endParaRPr>
          </a:p>
          <a:p>
            <a:pPr indent="0" lvl="0" marL="0" rtl="0" algn="l">
              <a:spcBef>
                <a:spcPts val="1600"/>
              </a:spcBef>
              <a:spcAft>
                <a:spcPts val="1600"/>
              </a:spcAft>
              <a:buNone/>
            </a:pPr>
            <a:r>
              <a:rPr b="1" lang="ro" sz="1700">
                <a:solidFill>
                  <a:schemeClr val="dk1"/>
                </a:solidFill>
              </a:rPr>
              <a:t>RESTful APIs work well for IoT applications, and would work reasonably well for non critical applications.</a:t>
            </a:r>
            <a:endParaRPr b="1" sz="17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p:nvPr/>
        </p:nvSpPr>
        <p:spPr>
          <a:xfrm>
            <a:off x="8525" y="4250"/>
            <a:ext cx="9144000" cy="7404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21"/>
          <p:cNvSpPr txBox="1"/>
          <p:nvPr>
            <p:ph type="title"/>
          </p:nvPr>
        </p:nvSpPr>
        <p:spPr>
          <a:xfrm>
            <a:off x="3117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o" sz="2400">
                <a:solidFill>
                  <a:srgbClr val="FFFFFF"/>
                </a:solidFill>
              </a:rPr>
              <a:t>Edge offloading framework proposal</a:t>
            </a:r>
            <a:endParaRPr sz="2400">
              <a:solidFill>
                <a:srgbClr val="FFFFFF"/>
              </a:solidFill>
            </a:endParaRPr>
          </a:p>
        </p:txBody>
      </p:sp>
      <p:pic>
        <p:nvPicPr>
          <p:cNvPr id="117" name="Google Shape;117;p21"/>
          <p:cNvPicPr preferRelativeResize="0"/>
          <p:nvPr/>
        </p:nvPicPr>
        <p:blipFill>
          <a:blip r:embed="rId3">
            <a:alphaModFix/>
          </a:blip>
          <a:stretch>
            <a:fillRect/>
          </a:stretch>
        </p:blipFill>
        <p:spPr>
          <a:xfrm>
            <a:off x="4528075" y="860025"/>
            <a:ext cx="4438273" cy="4094050"/>
          </a:xfrm>
          <a:prstGeom prst="rect">
            <a:avLst/>
          </a:prstGeom>
          <a:noFill/>
          <a:ln>
            <a:noFill/>
          </a:ln>
        </p:spPr>
      </p:pic>
      <p:sp>
        <p:nvSpPr>
          <p:cNvPr id="118" name="Google Shape;118;p21"/>
          <p:cNvSpPr txBox="1"/>
          <p:nvPr>
            <p:ph idx="1" type="body"/>
          </p:nvPr>
        </p:nvSpPr>
        <p:spPr>
          <a:xfrm>
            <a:off x="219200" y="918525"/>
            <a:ext cx="4092600" cy="415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ro" sz="1700">
                <a:solidFill>
                  <a:schemeClr val="dk1"/>
                </a:solidFill>
              </a:rPr>
              <a:t>The Storage Layer</a:t>
            </a:r>
            <a:r>
              <a:rPr b="1" lang="ro" sz="1700">
                <a:solidFill>
                  <a:schemeClr val="dk1"/>
                </a:solidFill>
              </a:rPr>
              <a:t>	 	</a:t>
            </a:r>
            <a:endParaRPr b="1" sz="1700">
              <a:solidFill>
                <a:schemeClr val="dk1"/>
              </a:solidFill>
            </a:endParaRPr>
          </a:p>
          <a:p>
            <a:pPr indent="0" lvl="0" marL="0" rtl="0" algn="l">
              <a:lnSpc>
                <a:spcPct val="103000"/>
              </a:lnSpc>
              <a:spcBef>
                <a:spcPts val="1600"/>
              </a:spcBef>
              <a:spcAft>
                <a:spcPts val="0"/>
              </a:spcAft>
              <a:buNone/>
            </a:pPr>
            <a:r>
              <a:rPr b="1" lang="ro" sz="1700">
                <a:solidFill>
                  <a:schemeClr val="dk1"/>
                </a:solidFill>
              </a:rPr>
              <a:t>High-capacity storage can easily be placed in the edge, and it can be used both for downloading data stored onboard the vehicle for later upload to the cloud or as a persistence layer for the other components.</a:t>
            </a:r>
            <a:endParaRPr b="1" sz="1700">
              <a:solidFill>
                <a:schemeClr val="dk1"/>
              </a:solidFill>
            </a:endParaRPr>
          </a:p>
          <a:p>
            <a:pPr indent="0" lvl="0" marL="0" rtl="0" algn="l">
              <a:lnSpc>
                <a:spcPct val="103000"/>
              </a:lnSpc>
              <a:spcBef>
                <a:spcPts val="600"/>
              </a:spcBef>
              <a:spcAft>
                <a:spcPts val="0"/>
              </a:spcAft>
              <a:buNone/>
            </a:pPr>
            <a:r>
              <a:t/>
            </a:r>
            <a:endParaRPr b="1" sz="1700">
              <a:solidFill>
                <a:schemeClr val="dk1"/>
              </a:solidFill>
            </a:endParaRPr>
          </a:p>
          <a:p>
            <a:pPr indent="0" lvl="0" marL="0" rtl="0" algn="l">
              <a:lnSpc>
                <a:spcPct val="103000"/>
              </a:lnSpc>
              <a:spcBef>
                <a:spcPts val="600"/>
              </a:spcBef>
              <a:spcAft>
                <a:spcPts val="0"/>
              </a:spcAft>
              <a:buClr>
                <a:schemeClr val="dk1"/>
              </a:buClr>
              <a:buSzPts val="1100"/>
              <a:buFont typeface="Arial"/>
              <a:buNone/>
            </a:pPr>
            <a:r>
              <a:rPr b="1" lang="ro" sz="1700">
                <a:solidFill>
                  <a:schemeClr val="dk1"/>
                </a:solidFill>
              </a:rPr>
              <a:t>Easily expandable and easy to backup.</a:t>
            </a:r>
            <a:endParaRPr b="1" sz="1700">
              <a:solidFill>
                <a:schemeClr val="dk1"/>
              </a:solidFill>
            </a:endParaRPr>
          </a:p>
          <a:p>
            <a:pPr indent="0" lvl="0" marL="0" rtl="0" algn="l">
              <a:spcBef>
                <a:spcPts val="600"/>
              </a:spcBef>
              <a:spcAft>
                <a:spcPts val="0"/>
              </a:spcAft>
              <a:buNone/>
            </a:pPr>
            <a:r>
              <a:t/>
            </a:r>
            <a:endParaRPr b="1" sz="1700">
              <a:solidFill>
                <a:schemeClr val="dk1"/>
              </a:solidFill>
            </a:endParaRPr>
          </a:p>
          <a:p>
            <a:pPr indent="0" lvl="0" marL="0" rtl="0" algn="l">
              <a:spcBef>
                <a:spcPts val="1600"/>
              </a:spcBef>
              <a:spcAft>
                <a:spcPts val="1600"/>
              </a:spcAft>
              <a:buNone/>
            </a:pPr>
            <a:r>
              <a:t/>
            </a:r>
            <a:endParaRPr b="1" sz="17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