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0" r:id="rId4"/>
    <p:sldId id="325" r:id="rId5"/>
    <p:sldId id="334" r:id="rId6"/>
    <p:sldId id="316" r:id="rId7"/>
    <p:sldId id="336" r:id="rId8"/>
    <p:sldId id="318" r:id="rId9"/>
    <p:sldId id="326" r:id="rId10"/>
    <p:sldId id="335" r:id="rId11"/>
    <p:sldId id="327" r:id="rId12"/>
    <p:sldId id="328" r:id="rId13"/>
    <p:sldId id="329" r:id="rId14"/>
    <p:sldId id="320" r:id="rId15"/>
    <p:sldId id="330" r:id="rId16"/>
    <p:sldId id="331" r:id="rId17"/>
    <p:sldId id="332" r:id="rId18"/>
    <p:sldId id="333" r:id="rId19"/>
    <p:sldId id="275" r:id="rId20"/>
    <p:sldId id="26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dan Rosca" initials="BR" lastIdx="25" clrIdx="0"/>
  <p:cmAuthor id="2" name="Marian Iurian" initials="MI" lastIdx="1" clrIdx="1">
    <p:extLst>
      <p:ext uri="{19B8F6BF-5375-455C-9EA6-DF929625EA0E}">
        <p15:presenceInfo xmlns:p15="http://schemas.microsoft.com/office/powerpoint/2012/main" userId="S::Iurian.Marian@utcluj.didatec.ro::74d1b15b-5bf3-4512-a6ab-ed5b6634eb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6600"/>
    <a:srgbClr val="C70101"/>
    <a:srgbClr val="669900"/>
    <a:srgbClr val="F8F8F8"/>
    <a:srgbClr val="0099FF"/>
    <a:srgbClr val="33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316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78282-9835-4F00-B473-A42EEEDA6162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F9444F-C79D-4DF0-B7A6-393A51096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0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F9444F-C79D-4DF0-B7A6-393A510960D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35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F9444F-C79D-4DF0-B7A6-393A510960D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58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F9444F-C79D-4DF0-B7A6-393A510960D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18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F9444F-C79D-4DF0-B7A6-393A510960D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6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F9444F-C79D-4DF0-B7A6-393A510960D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4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ogdan\Desktop\0_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1600200"/>
          </a:xfrm>
          <a:solidFill>
            <a:srgbClr val="FF0000">
              <a:alpha val="41000"/>
            </a:srgbClr>
          </a:solidFill>
          <a:ln cap="rnd">
            <a:noFill/>
          </a:ln>
          <a:effectLst>
            <a:outerShdw blurRad="368300" dir="5400000" sx="102000" sy="102000" algn="t" rotWithShape="0">
              <a:srgbClr val="460000">
                <a:alpha val="49000"/>
              </a:srgbClr>
            </a:outerShdw>
          </a:effectLst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838200"/>
          </a:xfrm>
          <a:solidFill>
            <a:schemeClr val="bg1"/>
          </a:solidFill>
          <a:effectLst>
            <a:outerShdw blurRad="279400" dist="12700" dir="6000000" sx="102000" sy="102000" algn="t" rotWithShape="0">
              <a:srgbClr val="580000">
                <a:alpha val="39000"/>
              </a:srgbClr>
            </a:outerShdw>
          </a:effectLst>
        </p:spPr>
        <p:txBody>
          <a:bodyPr/>
          <a:lstStyle>
            <a:lvl1pPr marL="0" indent="0" algn="ctr">
              <a:buNone/>
              <a:defRPr baseline="0">
                <a:solidFill>
                  <a:srgbClr val="76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1DA6C9-2269-4F34-A192-BFC12720F1DB}" type="datetime1">
              <a:rPr lang="en-US"/>
              <a:pPr>
                <a:defRPr/>
              </a:pPr>
              <a:t>9/15/2022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42C6-E8C3-4C6F-B7AE-40E7A25C4BA7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1EF343-CBE0-4A73-B172-C818592FA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44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FB92-98D6-484F-AEE4-5D3A8A590D36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C1FB07-E239-4156-88D6-51B6096BF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7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77000"/>
            <a:ext cx="1295400" cy="381000"/>
          </a:xfrm>
          <a:prstGeom prst="rect">
            <a:avLst/>
          </a:prstGeom>
          <a:solidFill>
            <a:srgbClr val="4F8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66800"/>
            <a:ext cx="9144000" cy="762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100000">
                <a:srgbClr val="4F880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3" descr="D:\--==Scoala==--\DOCTORAT\Articole\LANMAN 2010\apr.10\23_apr.10\Sigla.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99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9032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34200" cy="990600"/>
          </a:xfrm>
        </p:spPr>
        <p:txBody>
          <a:bodyPr/>
          <a:lstStyle>
            <a:lvl1pPr algn="l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816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437402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4F8802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1295400" cy="3651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5501EC-67AB-40C7-90B7-8506D9747050}" type="datetime1">
              <a:rPr lang="en-US"/>
              <a:pPr>
                <a:defRPr/>
              </a:pPr>
              <a:t>9/15/2022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92875"/>
            <a:ext cx="6858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>
                <a:solidFill>
                  <a:srgbClr val="700000"/>
                </a:solidFill>
              </a:defRPr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838200" cy="365125"/>
          </a:xfrm>
        </p:spPr>
        <p:txBody>
          <a:bodyPr/>
          <a:lstStyle>
            <a:lvl1pPr>
              <a:defRPr smtClean="0">
                <a:solidFill>
                  <a:srgbClr val="700000"/>
                </a:solidFill>
              </a:defRPr>
            </a:lvl1pPr>
          </a:lstStyle>
          <a:p>
            <a:pPr>
              <a:defRPr/>
            </a:pPr>
            <a:fld id="{3538ABB7-A80F-4BBB-84B8-401363325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01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4B8C-3E4A-483D-B634-DEDA21367416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70DF99-859C-4695-B4CE-1A78C0DAD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83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3CF5-F970-4214-9273-BC4CD18DE784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AFE29A-CBA0-452A-A086-3F4DEDD5E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02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9415-2376-487D-AF08-37A3A73DB115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4DCD00-DCE0-4BC1-B8C5-851B11594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97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EF0C-3B49-4318-B975-48AAD7A7646B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7FF6E2-95A4-48E0-BD67-0A7D10308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30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9001-D2E2-404A-B45C-7C1C20A7D45E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9BAD3F-1404-40E0-966C-F27E46895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3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1735-17BC-46DF-9390-DDD7D45DC7D7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0EDCF6-F1AF-464F-8E24-5EAB153F4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5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A8D03-A547-4040-B297-EDCFCDE1F321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r>
              <a:t>Title of the conference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5C0A8E-B056-43B6-9699-7A0D70EA9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4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F1C07-97C9-463F-A4F6-603F06D0FA38}" type="datetime1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Title of the conference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5F3DC92-1FAC-439A-9A60-EDB1FA621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4.org/p4-spec/docs/P4-16-v1.0.0-spec.html" TargetMode="External"/><Relationship Id="rId2" Type="http://schemas.openxmlformats.org/officeDocument/2006/relationships/hyperlink" Target="https://doi.org/10.3390/fi1209014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057400"/>
            <a:ext cx="9144000" cy="2206625"/>
          </a:xfrm>
          <a:solidFill>
            <a:schemeClr val="bg1">
              <a:lumMod val="50000"/>
              <a:alpha val="69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Streaming Evaluation Using Priority Queuing in P4 Programmable Networks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2289C1-4445-4503-B3AC-6F977B642129}"/>
              </a:ext>
            </a:extLst>
          </p:cNvPr>
          <p:cNvSpPr txBox="1"/>
          <p:nvPr/>
        </p:nvSpPr>
        <p:spPr>
          <a:xfrm>
            <a:off x="0" y="45720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Calin-Marian IURIAN, Robert BOTEZ, </a:t>
            </a:r>
          </a:p>
          <a:p>
            <a:pPr algn="ctr"/>
            <a:r>
              <a:rPr lang="en-US" sz="2200" dirty="0" err="1">
                <a:solidFill>
                  <a:schemeClr val="bg1"/>
                </a:solidFill>
              </a:rPr>
              <a:t>Iustin-Alexandru</a:t>
            </a:r>
            <a:r>
              <a:rPr lang="en-US" sz="2200" dirty="0">
                <a:solidFill>
                  <a:schemeClr val="bg1"/>
                </a:solidFill>
              </a:rPr>
              <a:t> IVANCIU, Virgil DOBROTA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      Technical University of Cluj-Napoca	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Cluj-Napoca, Romania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Marian.Iurian@com.utcluj.ro</a:t>
            </a:r>
            <a:endParaRPr lang="ro-RO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70866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Implementation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257452" y="1148918"/>
            <a:ext cx="8534400" cy="38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E8A96-79AB-BD46-BFEC-86928346C9B1}"/>
              </a:ext>
            </a:extLst>
          </p:cNvPr>
          <p:cNvSpPr txBox="1"/>
          <p:nvPr/>
        </p:nvSpPr>
        <p:spPr>
          <a:xfrm>
            <a:off x="76200" y="1143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 Switch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V1ModelP4 Switch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D78B6-E279-D707-E659-A592276FB4D0}"/>
              </a:ext>
            </a:extLst>
          </p:cNvPr>
          <p:cNvSpPr txBox="1"/>
          <p:nvPr/>
        </p:nvSpPr>
        <p:spPr>
          <a:xfrm>
            <a:off x="2819400" y="5533747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V1Model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988CC-2B98-A619-F642-829FB0E5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42" y="2345548"/>
            <a:ext cx="8229600" cy="26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6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70866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Implementation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E8A96-79AB-BD46-BFEC-86928346C9B1}"/>
              </a:ext>
            </a:extLst>
          </p:cNvPr>
          <p:cNvSpPr txBox="1"/>
          <p:nvPr/>
        </p:nvSpPr>
        <p:spPr>
          <a:xfrm>
            <a:off x="76200" y="1143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 Switch</a:t>
            </a:r>
            <a:endParaRPr lang="ro-RO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D78B6-E279-D707-E659-A592276FB4D0}"/>
              </a:ext>
            </a:extLst>
          </p:cNvPr>
          <p:cNvSpPr txBox="1"/>
          <p:nvPr/>
        </p:nvSpPr>
        <p:spPr>
          <a:xfrm>
            <a:off x="2133600" y="5588093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 Control-flow graph for a P4-based switch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029E81-4725-4E27-0D2D-5FC82385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02" y="1258610"/>
            <a:ext cx="32975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70866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Implementation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257452" y="1148918"/>
            <a:ext cx="8534400" cy="38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E8A96-79AB-BD46-BFEC-86928346C9B1}"/>
              </a:ext>
            </a:extLst>
          </p:cNvPr>
          <p:cNvSpPr txBox="1"/>
          <p:nvPr/>
        </p:nvSpPr>
        <p:spPr>
          <a:xfrm>
            <a:off x="76200" y="1143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BMv2 Metadata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execution paths for a P4 switch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D78B6-E279-D707-E659-A592276FB4D0}"/>
              </a:ext>
            </a:extLst>
          </p:cNvPr>
          <p:cNvSpPr txBox="1"/>
          <p:nvPr/>
        </p:nvSpPr>
        <p:spPr>
          <a:xfrm>
            <a:off x="2590800" y="5905963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6. Priority queuing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07B4C2-F62D-1043-01D6-056D0544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392" y="3350893"/>
            <a:ext cx="5969216" cy="2426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6C5337-EA77-971C-43BB-63508446B4DD}"/>
              </a:ext>
            </a:extLst>
          </p:cNvPr>
          <p:cNvSpPr txBox="1"/>
          <p:nvPr/>
        </p:nvSpPr>
        <p:spPr>
          <a:xfrm>
            <a:off x="533400" y="2043351"/>
            <a:ext cx="60234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Courier"/>
              </a:rPr>
              <a:t>if (hdr.ipv4.srcAddr == 0x0a000101){</a:t>
            </a:r>
          </a:p>
          <a:p>
            <a:pPr algn="l"/>
            <a:r>
              <a:rPr lang="en-US" sz="1600" b="0" i="0" u="none" strike="noStrike" baseline="0" dirty="0" err="1">
                <a:latin typeface="Courier"/>
              </a:rPr>
              <a:t>standard_metadata.priority</a:t>
            </a:r>
            <a:r>
              <a:rPr lang="en-US" sz="1600" b="0" i="0" u="none" strike="noStrike" baseline="0" dirty="0">
                <a:latin typeface="Courier"/>
              </a:rPr>
              <a:t> = (bit&lt;3&gt;)0..7;</a:t>
            </a:r>
          </a:p>
          <a:p>
            <a:pPr algn="l"/>
            <a:r>
              <a:rPr lang="ro-RO" sz="1600" b="0" i="0" u="none" strike="noStrike" baseline="0" dirty="0">
                <a:latin typeface="Courier"/>
              </a:rPr>
              <a:t>}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293754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70866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Implementation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257452" y="1148918"/>
            <a:ext cx="8534400" cy="38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E8A96-79AB-BD46-BFEC-86928346C9B1}"/>
              </a:ext>
            </a:extLst>
          </p:cNvPr>
          <p:cNvSpPr txBox="1"/>
          <p:nvPr/>
        </p:nvSpPr>
        <p:spPr>
          <a:xfrm>
            <a:off x="76200" y="1143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packet sending rate from port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pork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67187-FCF8-1860-C843-93F75A63A99E}"/>
              </a:ext>
            </a:extLst>
          </p:cNvPr>
          <p:cNvSpPr txBox="1"/>
          <p:nvPr/>
        </p:nvSpPr>
        <p:spPr>
          <a:xfrm>
            <a:off x="647700" y="1800441"/>
            <a:ext cx="602349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 err="1">
                <a:latin typeface="Courier"/>
              </a:rPr>
              <a:t>simple_switch_CLI</a:t>
            </a:r>
            <a:r>
              <a:rPr lang="en-US" sz="1600" b="0" i="0" u="none" strike="noStrike" baseline="0" dirty="0">
                <a:latin typeface="Courier"/>
              </a:rPr>
              <a:t> –thrift-port 9090</a:t>
            </a:r>
          </a:p>
          <a:p>
            <a:pPr algn="l"/>
            <a:r>
              <a:rPr lang="ro-RO" sz="1600" b="0" i="0" u="none" strike="noStrike" baseline="0" dirty="0">
                <a:latin typeface="Courier"/>
              </a:rPr>
              <a:t>...</a:t>
            </a:r>
          </a:p>
          <a:p>
            <a:pPr algn="l"/>
            <a:r>
              <a:rPr lang="ro-RO" sz="1600" b="0" i="0" u="none" strike="noStrike" baseline="0" dirty="0">
                <a:latin typeface="Courier"/>
              </a:rPr>
              <a:t>RuntimeCmd: set_queue_depth 50</a:t>
            </a:r>
          </a:p>
          <a:p>
            <a:pPr algn="l"/>
            <a:r>
              <a:rPr lang="en-US" sz="1600" b="0" i="0" u="none" strike="noStrike" baseline="0" dirty="0" err="1">
                <a:latin typeface="Courier"/>
              </a:rPr>
              <a:t>RuntimeCmd</a:t>
            </a:r>
            <a:r>
              <a:rPr lang="en-US" sz="1600" b="0" i="0" u="none" strike="noStrike" baseline="0" dirty="0">
                <a:latin typeface="Courier"/>
              </a:rPr>
              <a:t>: </a:t>
            </a:r>
            <a:r>
              <a:rPr lang="en-US" sz="1600" b="0" i="0" u="none" strike="noStrike" baseline="0" dirty="0" err="1">
                <a:latin typeface="Courier"/>
              </a:rPr>
              <a:t>set_queue_rate</a:t>
            </a:r>
            <a:r>
              <a:rPr lang="en-US" sz="1600" b="0" i="0" u="none" strike="noStrike" baseline="0" dirty="0">
                <a:latin typeface="Courier"/>
              </a:rPr>
              <a:t> 100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51294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Experimental Results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C0C0C-B2BA-48AB-EA62-E2B4D7781825}"/>
              </a:ext>
            </a:extLst>
          </p:cNvPr>
          <p:cNvSpPr txBox="1"/>
          <p:nvPr/>
        </p:nvSpPr>
        <p:spPr>
          <a:xfrm>
            <a:off x="304800" y="1180730"/>
            <a:ext cx="335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Priority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DCA4C-E836-FF09-A0D9-DE7376A54981}"/>
              </a:ext>
            </a:extLst>
          </p:cNvPr>
          <p:cNvSpPr txBox="1"/>
          <p:nvPr/>
        </p:nvSpPr>
        <p:spPr>
          <a:xfrm>
            <a:off x="1062730" y="5508737"/>
            <a:ext cx="750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traffic details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932E4-379C-D67C-98A4-44F3FEFCFD4F}"/>
              </a:ext>
            </a:extLst>
          </p:cNvPr>
          <p:cNvSpPr txBox="1"/>
          <p:nvPr/>
        </p:nvSpPr>
        <p:spPr>
          <a:xfrm>
            <a:off x="304800" y="1673173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traffic from H1 to H3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E41FE-651E-5BB7-61BC-3EA373AB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04905"/>
            <a:ext cx="4719484" cy="30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0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Experimental Results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DCA4C-E836-FF09-A0D9-DE7376A54981}"/>
              </a:ext>
            </a:extLst>
          </p:cNvPr>
          <p:cNvSpPr txBox="1"/>
          <p:nvPr/>
        </p:nvSpPr>
        <p:spPr>
          <a:xfrm>
            <a:off x="1062730" y="2579509"/>
            <a:ext cx="750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MPEG-TS packets over UDP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BC307-B9EC-411F-CF18-D8ED0167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75" y="1268503"/>
            <a:ext cx="6056671" cy="1268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8E3C54-C9DA-C6BD-1CC1-68CD49F40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6" y="4059924"/>
            <a:ext cx="6096000" cy="12683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23EBC9-5242-D33E-3AED-1F5BE0718339}"/>
              </a:ext>
            </a:extLst>
          </p:cNvPr>
          <p:cNvSpPr txBox="1"/>
          <p:nvPr/>
        </p:nvSpPr>
        <p:spPr>
          <a:xfrm>
            <a:off x="533400" y="3217022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UDP traffic as background traffic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1582FC-4330-34CE-B1F4-CDDABF5E53BC}"/>
              </a:ext>
            </a:extLst>
          </p:cNvPr>
          <p:cNvSpPr txBox="1"/>
          <p:nvPr/>
        </p:nvSpPr>
        <p:spPr>
          <a:xfrm>
            <a:off x="969515" y="5545701"/>
            <a:ext cx="750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and background traffic in Wireshark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3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Experimental Results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1582FC-4330-34CE-B1F4-CDDABF5E53BC}"/>
              </a:ext>
            </a:extLst>
          </p:cNvPr>
          <p:cNvSpPr txBox="1"/>
          <p:nvPr/>
        </p:nvSpPr>
        <p:spPr>
          <a:xfrm>
            <a:off x="855215" y="3555033"/>
            <a:ext cx="750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3.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delay vs response time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349D9-ABE7-F86A-0505-8DF751C86FE1}"/>
              </a:ext>
            </a:extLst>
          </p:cNvPr>
          <p:cNvSpPr txBox="1"/>
          <p:nvPr/>
        </p:nvSpPr>
        <p:spPr>
          <a:xfrm>
            <a:off x="304800" y="1274824"/>
            <a:ext cx="8610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the network configuration to several delay values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F3135-42F7-BAED-3EC0-7E5F7507F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13" y="2266661"/>
            <a:ext cx="4809173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Experimental Results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1582FC-4330-34CE-B1F4-CDDABF5E53BC}"/>
              </a:ext>
            </a:extLst>
          </p:cNvPr>
          <p:cNvSpPr txBox="1"/>
          <p:nvPr/>
        </p:nvSpPr>
        <p:spPr>
          <a:xfrm>
            <a:off x="855215" y="5939135"/>
            <a:ext cx="750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10.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time – Network delay comparison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349D9-ABE7-F86A-0505-8DF751C86FE1}"/>
              </a:ext>
            </a:extLst>
          </p:cNvPr>
          <p:cNvSpPr txBox="1"/>
          <p:nvPr/>
        </p:nvSpPr>
        <p:spPr>
          <a:xfrm>
            <a:off x="304800" y="1274824"/>
            <a:ext cx="861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end-to-end delay -&gt; Low-quality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DD4CC-7F0A-8F13-D473-E92DF014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356" y="2088441"/>
            <a:ext cx="6021487" cy="35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7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Experimental Results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C0C0C-B2BA-48AB-EA62-E2B4D7781825}"/>
              </a:ext>
            </a:extLst>
          </p:cNvPr>
          <p:cNvSpPr txBox="1"/>
          <p:nvPr/>
        </p:nvSpPr>
        <p:spPr>
          <a:xfrm>
            <a:off x="338091" y="1172792"/>
            <a:ext cx="335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Lowest priority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DCA4C-E836-FF09-A0D9-DE7376A54981}"/>
              </a:ext>
            </a:extLst>
          </p:cNvPr>
          <p:cNvSpPr txBox="1"/>
          <p:nvPr/>
        </p:nvSpPr>
        <p:spPr>
          <a:xfrm>
            <a:off x="969515" y="4124623"/>
            <a:ext cx="750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11.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Failed video packets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9EAF5-3C73-6E5E-3C10-836100187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238" y="3025552"/>
            <a:ext cx="4365523" cy="953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0F5AD-B38D-DF2A-8327-0FD8924A8899}"/>
              </a:ext>
            </a:extLst>
          </p:cNvPr>
          <p:cNvSpPr txBox="1"/>
          <p:nvPr/>
        </p:nvSpPr>
        <p:spPr>
          <a:xfrm>
            <a:off x="795291" y="1864303"/>
            <a:ext cx="579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ourier"/>
              </a:rPr>
              <a:t>if (hdr.ipv4.srcAddr == 0x0a000101){</a:t>
            </a:r>
          </a:p>
          <a:p>
            <a:pPr algn="l"/>
            <a:r>
              <a:rPr lang="en-US" sz="1800" b="0" i="0" u="none" strike="noStrike" baseline="0" dirty="0" err="1">
                <a:latin typeface="Courier"/>
              </a:rPr>
              <a:t>standard_metadata.priority</a:t>
            </a:r>
            <a:r>
              <a:rPr lang="en-US" sz="1800" b="0" i="0" u="none" strike="noStrike" baseline="0" dirty="0">
                <a:latin typeface="Courier"/>
              </a:rPr>
              <a:t> = (bit&lt;3&gt;)0</a:t>
            </a:r>
            <a:r>
              <a:rPr lang="en-US" sz="800" b="0" i="0" u="none" strike="noStrike" baseline="0" dirty="0">
                <a:latin typeface="Courier"/>
              </a:rPr>
              <a:t>;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9375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3556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9147CB2-3189-4680-A060-886A2114D7AC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23557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23558" name="Content Placeholder 2"/>
          <p:cNvSpPr>
            <a:spLocks/>
          </p:cNvSpPr>
          <p:nvPr/>
        </p:nvSpPr>
        <p:spPr bwMode="auto">
          <a:xfrm>
            <a:off x="300361" y="1171852"/>
            <a:ext cx="8534400" cy="24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336600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priority queuing for video streaming</a:t>
            </a: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defined queuing mechanism – high level of performance</a:t>
            </a: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video traffic must be mapped?</a:t>
            </a: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maintain an end-to-end delay as short as possible</a:t>
            </a:r>
            <a:endParaRPr lang="ro-RO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ro-RO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Clr>
                <a:srgbClr val="336600"/>
              </a:buClr>
              <a:buNone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3820-F499-1D70-A9B4-3B774E5FB462}"/>
              </a:ext>
            </a:extLst>
          </p:cNvPr>
          <p:cNvSpPr>
            <a:spLocks/>
          </p:cNvSpPr>
          <p:nvPr/>
        </p:nvSpPr>
        <p:spPr bwMode="auto">
          <a:xfrm>
            <a:off x="275207" y="3505200"/>
            <a:ext cx="8534400" cy="24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336600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work:</a:t>
            </a: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Testbed in a private or public cloud</a:t>
            </a: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VMs</a:t>
            </a: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 on a dedicated hardware</a:t>
            </a: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expect that the overall performance will be improved</a:t>
            </a:r>
            <a:endParaRPr lang="ro-RO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ro-RO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Clr>
                <a:srgbClr val="336600"/>
              </a:buClr>
              <a:buNone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Outline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DCC21B-A5D6-49AB-8595-8D8F46B79FB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71CB67-338F-4E23-8AF9-5F1F0B9A4CBB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5365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15366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5367" name="Content Placeholder 2"/>
          <p:cNvSpPr>
            <a:spLocks/>
          </p:cNvSpPr>
          <p:nvPr/>
        </p:nvSpPr>
        <p:spPr bwMode="auto">
          <a:xfrm>
            <a:off x="304800" y="12954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336600"/>
              </a:buClr>
            </a:pPr>
            <a:endParaRPr lang="en-US" altLang="en-US" sz="2800" b="0" dirty="0">
              <a:cs typeface="Times New Roman" panose="02020603050405020304" pitchFamily="18" charset="0"/>
            </a:endParaRPr>
          </a:p>
          <a:p>
            <a:pPr eaLnBrk="1" hangingPunct="1">
              <a:buClr>
                <a:srgbClr val="336600"/>
              </a:buClr>
            </a:pPr>
            <a:r>
              <a:rPr lang="en-US" sz="2800" b="0" dirty="0"/>
              <a:t>Introduction </a:t>
            </a:r>
          </a:p>
          <a:p>
            <a:pPr eaLnBrk="1" hangingPunct="1">
              <a:buClr>
                <a:srgbClr val="336600"/>
              </a:buClr>
            </a:pPr>
            <a:r>
              <a:rPr lang="en-US" sz="2800" b="0" dirty="0"/>
              <a:t>Related Work </a:t>
            </a:r>
          </a:p>
          <a:p>
            <a:pPr eaLnBrk="1" hangingPunct="1">
              <a:buClr>
                <a:srgbClr val="336600"/>
              </a:buClr>
            </a:pPr>
            <a:r>
              <a:rPr lang="en-US" altLang="en-US" sz="2800" b="0" dirty="0"/>
              <a:t>Implementation</a:t>
            </a:r>
          </a:p>
          <a:p>
            <a:pPr eaLnBrk="1" hangingPunct="1">
              <a:buClr>
                <a:srgbClr val="336600"/>
              </a:buClr>
            </a:pPr>
            <a:r>
              <a:rPr lang="en-US" altLang="en-US" sz="2800" b="0" dirty="0"/>
              <a:t>Experimental Results</a:t>
            </a:r>
          </a:p>
          <a:p>
            <a:pPr eaLnBrk="1" hangingPunct="1">
              <a:buClr>
                <a:srgbClr val="336600"/>
              </a:buClr>
            </a:pPr>
            <a:r>
              <a:rPr lang="en-US" altLang="en-US" sz="2800" b="0" dirty="0"/>
              <a:t>Conclusions</a:t>
            </a:r>
          </a:p>
          <a:p>
            <a:pPr eaLnBrk="1" hangingPunct="1">
              <a:buClr>
                <a:srgbClr val="336600"/>
              </a:buClr>
            </a:pPr>
            <a:r>
              <a:rPr lang="en-US" altLang="en-US" sz="2800" b="0" dirty="0"/>
              <a:t>References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 b="0" dirty="0"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</a:rPr>
              <a:t>References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-76200" y="1219200"/>
            <a:ext cx="8991601" cy="4800600"/>
          </a:xfrm>
        </p:spPr>
        <p:txBody>
          <a:bodyPr/>
          <a:lstStyle/>
          <a:p>
            <a:pPr algn="l"/>
            <a:r>
              <a:rPr lang="ro-RO" sz="1800" b="0" i="0" u="none" strike="noStrike" baseline="0" dirty="0">
                <a:latin typeface="TimesNewRoman"/>
              </a:rPr>
              <a:t>N. Anerousis, P. Chemouil, A. A. Lazar, N. Mihai and S. B. Weinstein,</a:t>
            </a:r>
            <a:r>
              <a:rPr lang="en-US" sz="1800" b="0" i="0" u="none" strike="noStrike" baseline="0" dirty="0">
                <a:latin typeface="TimesNewRoman"/>
              </a:rPr>
              <a:t> "The Origin and Evolution of Open Programmable Networks and </a:t>
            </a:r>
            <a:r>
              <a:rPr lang="ro-RO" sz="1800" b="0" i="0" u="none" strike="noStrike" baseline="0" dirty="0">
                <a:latin typeface="TimesNewRoman"/>
              </a:rPr>
              <a:t>SDN," in </a:t>
            </a:r>
            <a:r>
              <a:rPr lang="ro-RO" sz="1800" b="0" i="1" u="none" strike="noStrike" baseline="0" dirty="0">
                <a:latin typeface="TimesNewRoman,Italic"/>
              </a:rPr>
              <a:t>IEEE Communications Surveys &amp; Tutorials</a:t>
            </a:r>
            <a:r>
              <a:rPr lang="ro-RO" sz="1800" b="0" i="0" u="none" strike="noStrike" baseline="0" dirty="0">
                <a:latin typeface="TimesNewRoman"/>
              </a:rPr>
              <a:t>, vol. 23, no. 3,</a:t>
            </a:r>
            <a:r>
              <a:rPr lang="en-US" sz="1800" b="0" i="0" u="none" strike="noStrike" baseline="0" dirty="0">
                <a:latin typeface="TimesNewRoman"/>
              </a:rPr>
              <a:t> pp. 1956-1971, </a:t>
            </a:r>
            <a:r>
              <a:rPr lang="en-US" sz="1800" b="0" i="0" u="none" strike="noStrike" baseline="0" dirty="0" err="1">
                <a:latin typeface="TimesNewRoman"/>
              </a:rPr>
              <a:t>thirdquarter</a:t>
            </a:r>
            <a:r>
              <a:rPr lang="en-US" sz="1800" b="0" i="0" u="none" strike="noStrike" baseline="0" dirty="0">
                <a:latin typeface="TimesNewRoman"/>
              </a:rPr>
              <a:t> 2021, </a:t>
            </a:r>
            <a:r>
              <a:rPr lang="en-US" sz="1800" b="0" i="0" u="none" strike="noStrike" baseline="0" dirty="0" err="1">
                <a:latin typeface="TimesNewRoman"/>
              </a:rPr>
              <a:t>doi</a:t>
            </a:r>
            <a:r>
              <a:rPr lang="en-US" sz="1800" b="0" i="0" u="none" strike="noStrike" baseline="0" dirty="0">
                <a:latin typeface="TimesNewRoman"/>
              </a:rPr>
              <a:t>: </a:t>
            </a:r>
            <a:r>
              <a:rPr lang="ro-RO" sz="1800" b="0" i="0" u="none" strike="noStrike" baseline="0" dirty="0">
                <a:latin typeface="TimesNewRoman"/>
              </a:rPr>
              <a:t>10.1109/COMST.2021.3060582.</a:t>
            </a:r>
            <a:endParaRPr lang="en-US" sz="1800" b="0" i="0" u="none" strike="noStrike" baseline="0" dirty="0">
              <a:latin typeface="TimesNewRoman"/>
            </a:endParaRP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C.H. </a:t>
            </a:r>
            <a:r>
              <a:rPr lang="en-US" sz="1800" b="0" i="0" u="none" strike="noStrike" baseline="0" dirty="0" err="1">
                <a:latin typeface="TimesNewRoman"/>
              </a:rPr>
              <a:t>Ke</a:t>
            </a:r>
            <a:r>
              <a:rPr lang="en-US" sz="1800" b="0" i="0" u="none" strike="noStrike" baseline="0" dirty="0">
                <a:latin typeface="TimesNewRoman"/>
              </a:rPr>
              <a:t>, S.J. Hsu, "Load Balancing Using P4 in Software-Defined Networks," </a:t>
            </a:r>
            <a:r>
              <a:rPr lang="en-US" sz="1800" b="0" i="1" u="none" strike="noStrike" baseline="0" dirty="0">
                <a:latin typeface="TimesNewRoman,Italic"/>
              </a:rPr>
              <a:t>Journal of Internet Technology</a:t>
            </a:r>
            <a:r>
              <a:rPr lang="en-US" sz="1800" b="0" i="0" u="none" strike="noStrike" baseline="0" dirty="0">
                <a:latin typeface="TimesNewRoman"/>
              </a:rPr>
              <a:t>, vol. 21, no. 6 , pp. 1671-</a:t>
            </a:r>
            <a:r>
              <a:rPr lang="ro-RO" sz="1800" b="0" i="0" u="none" strike="noStrike" baseline="0" dirty="0">
                <a:latin typeface="TimesNewRoman"/>
              </a:rPr>
              <a:t>1679, Nov. 2020.</a:t>
            </a:r>
            <a:endParaRPr lang="en-US" sz="1800" b="0" i="0" u="none" strike="noStrike" baseline="0" dirty="0">
              <a:latin typeface="TimesNewRoman"/>
            </a:endParaRPr>
          </a:p>
          <a:p>
            <a:pPr algn="l"/>
            <a:r>
              <a:rPr lang="ro-RO" sz="1800" b="0" i="0" u="none" strike="noStrike" baseline="0" dirty="0">
                <a:latin typeface="TimesNewRoman"/>
              </a:rPr>
              <a:t>B. Isyaku, M.S. Mohd Zahid, M. Bte Kamat, K. Abu Bakar, F.A.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en-US" sz="1800" b="0" i="0" u="none" strike="noStrike" baseline="0" dirty="0" err="1">
                <a:latin typeface="TimesNewRoman"/>
              </a:rPr>
              <a:t>Ghaleb</a:t>
            </a:r>
            <a:r>
              <a:rPr lang="en-US" sz="1800" b="0" i="0" u="none" strike="noStrike" baseline="0" dirty="0">
                <a:latin typeface="TimesNewRoman"/>
              </a:rPr>
              <a:t>, “Software Defined Networking Flow Table Management of OpenFlow Switches Performance and Security Challenges: A Survey”, </a:t>
            </a:r>
            <a:r>
              <a:rPr lang="ro-RO" sz="1800" b="0" i="1" u="none" strike="noStrike" baseline="0" dirty="0">
                <a:latin typeface="TimesNewRoman,Italic"/>
              </a:rPr>
              <a:t>Future Internet </a:t>
            </a:r>
            <a:r>
              <a:rPr lang="ro-RO" sz="1800" b="0" i="0" u="none" strike="noStrike" baseline="0" dirty="0">
                <a:latin typeface="TimesNewRoman"/>
              </a:rPr>
              <a:t>2020, </a:t>
            </a:r>
            <a:r>
              <a:rPr lang="ro-RO" sz="1800" b="0" i="1" u="none" strike="noStrike" baseline="0" dirty="0">
                <a:latin typeface="TimesNewRoman,Italic"/>
              </a:rPr>
              <a:t>12</a:t>
            </a:r>
            <a:r>
              <a:rPr lang="ro-RO" sz="1800" b="0" i="0" u="none" strike="noStrike" baseline="0" dirty="0">
                <a:latin typeface="TimesNewRoman"/>
              </a:rPr>
              <a:t>, 147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o-RO" sz="1800" b="0" i="0" u="none" strike="noStrike" baseline="0" dirty="0">
                <a:latin typeface="TimesNewRoman"/>
                <a:hlinkClick r:id="rId2"/>
              </a:rPr>
              <a:t>https://doi.org/10.3390/fi12090147</a:t>
            </a:r>
            <a:r>
              <a:rPr lang="ro-RO" sz="1800" b="0" i="0" u="none" strike="noStrike" baseline="0" dirty="0">
                <a:latin typeface="TimesNewRoman"/>
              </a:rPr>
              <a:t>.</a:t>
            </a:r>
            <a:endParaRPr lang="en-US" sz="1800" b="0" i="0" u="none" strike="noStrike" baseline="0" dirty="0">
              <a:latin typeface="TimesNewRoman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“The P4 Language Specification Version 1.0.3.”, P4.org, 2017,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TimesNewRoman"/>
              </a:rPr>
              <a:t>[Online],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TimesNewRoman"/>
              </a:rPr>
              <a:t>Available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TimesNewRoman"/>
              </a:rPr>
              <a:t>: </a:t>
            </a:r>
            <a:r>
              <a:rPr lang="fr-FR" sz="1800" b="0" i="0" u="none" strike="noStrike" baseline="0" dirty="0">
                <a:solidFill>
                  <a:srgbClr val="0563C2"/>
                </a:solidFill>
                <a:latin typeface="TimesNewRoman"/>
                <a:hlinkClick r:id="rId3"/>
              </a:rPr>
              <a:t>https://p4.org/p4-spec/docs/P4-16-v1.0.0-</a:t>
            </a:r>
            <a:r>
              <a:rPr lang="ro-RO" sz="1800" b="0" i="0" u="none" strike="noStrike" baseline="0" dirty="0">
                <a:solidFill>
                  <a:srgbClr val="0563C2"/>
                </a:solidFill>
                <a:latin typeface="TimesNewRoman"/>
                <a:hlinkClick r:id="rId3"/>
              </a:rPr>
              <a:t>spec.html</a:t>
            </a:r>
            <a:r>
              <a:rPr lang="en-US" sz="1800" b="0" i="0" u="none" strike="noStrike" baseline="0" dirty="0">
                <a:solidFill>
                  <a:srgbClr val="0563C2"/>
                </a:solidFill>
                <a:latin typeface="TimesNewRoman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P. Zanna, P. Radcliffe and K. G. Chavez, "A Method for Comparing OpenFlow and P4," 2019 29th International Telecommunication Networks and Applications Conference (ITNAC), 2019, pp. 1-3, </a:t>
            </a:r>
            <a:r>
              <a:rPr lang="en-US" sz="1800" b="0" i="0" u="none" strike="noStrike" baseline="0" dirty="0" err="1">
                <a:latin typeface="TimesNewRoman"/>
              </a:rPr>
              <a:t>doi</a:t>
            </a:r>
            <a:r>
              <a:rPr lang="en-US" sz="1800" b="0" i="0" u="none" strike="noStrike" baseline="0" dirty="0">
                <a:latin typeface="TimesNewRoman"/>
              </a:rPr>
              <a:t>:</a:t>
            </a:r>
            <a:r>
              <a:rPr lang="ro-RO" sz="1800" b="0" i="0" u="none" strike="noStrike" baseline="0" dirty="0">
                <a:latin typeface="TimesNewRoman"/>
              </a:rPr>
              <a:t>10.1109/ITNAC46935.2019.9077951.</a:t>
            </a:r>
            <a:endParaRPr lang="en-US" sz="1800" b="0" i="0" u="none" strike="noStrike" baseline="0" dirty="0">
              <a:solidFill>
                <a:srgbClr val="0563C2"/>
              </a:solidFill>
              <a:latin typeface="TimesNew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ED8CFD-E9D5-44CD-B51F-325A95235E8A}" type="datetime1">
              <a:rPr lang="en-US"/>
              <a:pPr>
                <a:defRPr/>
              </a:pPr>
              <a:t>9/15/2022</a:t>
            </a:fld>
            <a:endParaRPr lang="en-US" dirty="0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7E6E3B-4C97-4907-9B9F-6D5B95522671}" type="slidenum">
              <a:rPr lang="en-US" altLang="en-US" sz="1200">
                <a:solidFill>
                  <a:srgbClr val="7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700000"/>
              </a:solidFill>
            </a:endParaRPr>
          </a:p>
        </p:txBody>
      </p:sp>
      <p:sp>
        <p:nvSpPr>
          <p:cNvPr id="7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Clr>
                <a:srgbClr val="336600"/>
              </a:buClr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D0253-5272-CD07-A18B-91F5AAA8BDC4}"/>
              </a:ext>
            </a:extLst>
          </p:cNvPr>
          <p:cNvSpPr txBox="1"/>
          <p:nvPr/>
        </p:nvSpPr>
        <p:spPr>
          <a:xfrm>
            <a:off x="533400" y="1652310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network programmability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699E1-9951-DB50-995D-B893CF9CCFDF}"/>
              </a:ext>
            </a:extLst>
          </p:cNvPr>
          <p:cNvSpPr txBox="1"/>
          <p:nvPr/>
        </p:nvSpPr>
        <p:spPr>
          <a:xfrm>
            <a:off x="533400" y="2279045"/>
            <a:ext cx="838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OpenFlow – the decoupled control plane &amp; data plane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EF3E8-D9CA-750A-4AAA-34D12819C97E}"/>
              </a:ext>
            </a:extLst>
          </p:cNvPr>
          <p:cNvSpPr txBox="1"/>
          <p:nvPr/>
        </p:nvSpPr>
        <p:spPr>
          <a:xfrm>
            <a:off x="533400" y="2905780"/>
            <a:ext cx="7924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 – Programming Protocol – Independent Packet Processor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how packets are processed by data plane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Clr>
                <a:srgbClr val="336600"/>
              </a:buClr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D0253-5272-CD07-A18B-91F5AAA8BDC4}"/>
              </a:ext>
            </a:extLst>
          </p:cNvPr>
          <p:cNvSpPr txBox="1"/>
          <p:nvPr/>
        </p:nvSpPr>
        <p:spPr>
          <a:xfrm>
            <a:off x="533400" y="1652310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OpenFlow and P4: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719E68F-8D40-F8EE-9AFD-7C09E95A248B}"/>
              </a:ext>
            </a:extLst>
          </p:cNvPr>
          <p:cNvSpPr/>
          <p:nvPr/>
        </p:nvSpPr>
        <p:spPr>
          <a:xfrm>
            <a:off x="4419600" y="2437412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57E-FDAE-50B9-C0A7-5E0028F98D11}"/>
              </a:ext>
            </a:extLst>
          </p:cNvPr>
          <p:cNvSpPr txBox="1"/>
          <p:nvPr/>
        </p:nvSpPr>
        <p:spPr>
          <a:xfrm>
            <a:off x="533400" y="3359032"/>
            <a:ext cx="31242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OpenFlow - control plane separated from the </a:t>
            </a:r>
            <a:r>
              <a:rPr lang="ro-RO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 plane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DE65C-9245-67DA-05E1-A21CA03F82AC}"/>
              </a:ext>
            </a:extLst>
          </p:cNvPr>
          <p:cNvSpPr txBox="1"/>
          <p:nvPr/>
        </p:nvSpPr>
        <p:spPr>
          <a:xfrm>
            <a:off x="5486402" y="3371182"/>
            <a:ext cx="31242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 – program the functionality of any network device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2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4770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Clr>
                <a:srgbClr val="336600"/>
              </a:buClr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D0253-5272-CD07-A18B-91F5AAA8BDC4}"/>
              </a:ext>
            </a:extLst>
          </p:cNvPr>
          <p:cNvSpPr txBox="1"/>
          <p:nvPr/>
        </p:nvSpPr>
        <p:spPr>
          <a:xfrm>
            <a:off x="457200" y="1197006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OpenFlow and P4: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3739A-EFF1-915E-1A7E-E743353F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720226"/>
            <a:ext cx="8201025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4EC634-03AA-2E5A-A8FC-2965B0FBC092}"/>
              </a:ext>
            </a:extLst>
          </p:cNvPr>
          <p:cNvSpPr txBox="1"/>
          <p:nvPr/>
        </p:nvSpPr>
        <p:spPr>
          <a:xfrm>
            <a:off x="769397" y="5344352"/>
            <a:ext cx="750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Features, traditional, SDN, and P4 programmable devices (@copyright [3])</a:t>
            </a:r>
          </a:p>
        </p:txBody>
      </p:sp>
    </p:spTree>
    <p:extLst>
      <p:ext uri="{BB962C8B-B14F-4D97-AF65-F5344CB8AC3E}">
        <p14:creationId xmlns:p14="http://schemas.microsoft.com/office/powerpoint/2010/main" val="113876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70866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533747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P4 and OpenFlow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EAF60-6BD2-A418-AAD8-157017577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09389"/>
            <a:ext cx="4071938" cy="2895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FF466F-FCC8-D6CB-123A-53A870793AA6}"/>
              </a:ext>
            </a:extLst>
          </p:cNvPr>
          <p:cNvSpPr txBox="1"/>
          <p:nvPr/>
        </p:nvSpPr>
        <p:spPr>
          <a:xfrm>
            <a:off x="647700" y="1295400"/>
            <a:ext cx="470192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with SDN switches?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o-RO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0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70866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Related Work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3868876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</a:t>
            </a:r>
            <a:r>
              <a:rPr lang="en-US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Taxonomy of programmable switches literature based upon relevant, explored research areas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A9FF6-2217-A34F-DFE9-D4D3F647F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897571"/>
            <a:ext cx="84201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5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70866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Implementation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04800" y="118073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E8A96-79AB-BD46-BFEC-86928346C9B1}"/>
              </a:ext>
            </a:extLst>
          </p:cNvPr>
          <p:cNvSpPr txBox="1"/>
          <p:nvPr/>
        </p:nvSpPr>
        <p:spPr>
          <a:xfrm>
            <a:off x="76200" y="114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transmission with background traffic mapped to the same priorities in 2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delay was identical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P4-based video streaming solution with P4 utils and BMv2</a:t>
            </a:r>
            <a:endParaRPr lang="ro-RO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1A7E4-4BE1-C4D1-6DEF-301C6743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362523"/>
            <a:ext cx="6591300" cy="2504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DD78B6-E279-D707-E659-A592276FB4D0}"/>
              </a:ext>
            </a:extLst>
          </p:cNvPr>
          <p:cNvSpPr txBox="1"/>
          <p:nvPr/>
        </p:nvSpPr>
        <p:spPr>
          <a:xfrm>
            <a:off x="2667000" y="5925482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Video streaming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410124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70866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Implementation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0" y="6477000"/>
            <a:ext cx="1295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8E44D3-F90F-4464-9574-526D23518D00}" type="datetime1">
              <a:rPr lang="en-US" sz="1200" b="0">
                <a:solidFill>
                  <a:schemeClr val="bg1"/>
                </a:solidFill>
                <a:latin typeface="+mn-lt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9/15/2022</a:t>
            </a:fld>
            <a:endParaRPr lang="en-US" sz="12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153400" y="6492875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85D871-0526-4A5F-A72C-0DF69B022C4E}" type="slidenum">
              <a:rPr lang="en-US" altLang="en-US" sz="1200" b="0">
                <a:solidFill>
                  <a:srgbClr val="7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b="0">
              <a:solidFill>
                <a:srgbClr val="700000"/>
              </a:solidFill>
            </a:endParaRPr>
          </a:p>
        </p:txBody>
      </p:sp>
      <p:sp>
        <p:nvSpPr>
          <p:cNvPr id="16389" name="Content Placeholder 2"/>
          <p:cNvSpPr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endParaRPr lang="ro-RO" altLang="en-US" b="0"/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257452" y="1148918"/>
            <a:ext cx="8534400" cy="38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n-US" altLang="en-US" sz="2400" b="0" dirty="0">
              <a:latin typeface="+mj-lt"/>
              <a:cs typeface="Times New Roman" pitchFamily="18" charset="0"/>
            </a:endParaRPr>
          </a:p>
        </p:txBody>
      </p:sp>
      <p:sp>
        <p:nvSpPr>
          <p:cNvPr id="9" name="Footer Placeholder 6"/>
          <p:cNvSpPr txBox="1">
            <a:spLocks noGrp="1"/>
          </p:cNvSpPr>
          <p:nvPr/>
        </p:nvSpPr>
        <p:spPr bwMode="auto">
          <a:xfrm>
            <a:off x="1295400" y="6492875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700000"/>
                </a:solidFill>
              </a:rPr>
              <a:t>Technical  University of Cluj-Napoca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D78B6-E279-D707-E659-A592276FB4D0}"/>
              </a:ext>
            </a:extLst>
          </p:cNvPr>
          <p:cNvSpPr txBox="1"/>
          <p:nvPr/>
        </p:nvSpPr>
        <p:spPr>
          <a:xfrm>
            <a:off x="199748" y="4579583"/>
            <a:ext cx="894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2. </a:t>
            </a:r>
            <a:r>
              <a:rPr lang="en-US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a P4 programmable switch and a fixed-</a:t>
            </a:r>
            <a:b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 switch (@copyright [2]) 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CA7E2-20A8-2536-3B36-924AD59A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34" y="1295400"/>
            <a:ext cx="454933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5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10930</TotalTime>
  <Words>854</Words>
  <Application>Microsoft Office PowerPoint</Application>
  <PresentationFormat>On-screen Show (4:3)</PresentationFormat>
  <Paragraphs>156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Arial</vt:lpstr>
      <vt:lpstr>TimesNewRoman,Italic</vt:lpstr>
      <vt:lpstr>TimesNewRoman</vt:lpstr>
      <vt:lpstr>Times New Roman</vt:lpstr>
      <vt:lpstr>Courier</vt:lpstr>
      <vt:lpstr>Office Theme</vt:lpstr>
      <vt:lpstr>Video Streaming Evaluation Using Priority Queuing in P4 Programmable Networks</vt:lpstr>
      <vt:lpstr>Outline</vt:lpstr>
      <vt:lpstr>Introduction</vt:lpstr>
      <vt:lpstr>Introduction</vt:lpstr>
      <vt:lpstr>Introduction</vt:lpstr>
      <vt:lpstr>Introduction</vt:lpstr>
      <vt:lpstr>Related Work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Experimental Results</vt:lpstr>
      <vt:lpstr>Experimental Results</vt:lpstr>
      <vt:lpstr>Experimental Results</vt:lpstr>
      <vt:lpstr>Experimental Results</vt:lpstr>
      <vt:lpstr>Experimental Results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Bogdan</dc:creator>
  <cp:lastModifiedBy>Marian Iurian</cp:lastModifiedBy>
  <cp:revision>1122</cp:revision>
  <dcterms:created xsi:type="dcterms:W3CDTF">2009-09-15T15:16:53Z</dcterms:created>
  <dcterms:modified xsi:type="dcterms:W3CDTF">2022-09-15T19:55:34Z</dcterms:modified>
</cp:coreProperties>
</file>