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61" r:id="rId4"/>
    <p:sldId id="259" r:id="rId5"/>
    <p:sldId id="260" r:id="rId6"/>
    <p:sldId id="262" r:id="rId7"/>
    <p:sldId id="266"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p:scale>
          <a:sx n="78" d="100"/>
          <a:sy n="78" d="100"/>
        </p:scale>
        <p:origin x="3352" y="19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D742A5-163B-4473-BF23-01EF64FA9B36}" type="datetimeFigureOut">
              <a:rPr lang="en-US" smtClean="0"/>
              <a:t>14-Sep-22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CB1A3F-20DA-4E0B-BDEF-7E1C8982CCEC}" type="slidenum">
              <a:rPr lang="en-US" smtClean="0"/>
              <a:t>‹#›</a:t>
            </a:fld>
            <a:endParaRPr lang="en-US"/>
          </a:p>
        </p:txBody>
      </p:sp>
    </p:spTree>
    <p:extLst>
      <p:ext uri="{BB962C8B-B14F-4D97-AF65-F5344CB8AC3E}">
        <p14:creationId xmlns:p14="http://schemas.microsoft.com/office/powerpoint/2010/main" val="352169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A07F4-E4EE-A97B-0EC7-6377CEF922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625D3E-A6C2-1B98-382C-CC0D5183C0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9A70E2-6A46-2246-5DA2-80F97A26737F}"/>
              </a:ext>
            </a:extLst>
          </p:cNvPr>
          <p:cNvSpPr>
            <a:spLocks noGrp="1"/>
          </p:cNvSpPr>
          <p:nvPr>
            <p:ph type="dt" sz="half" idx="10"/>
          </p:nvPr>
        </p:nvSpPr>
        <p:spPr/>
        <p:txBody>
          <a:bodyPr/>
          <a:lstStyle/>
          <a:p>
            <a:fld id="{2024689E-35EF-4BAC-A5B2-AFDFA48D1C75}" type="datetime1">
              <a:rPr lang="en-US" smtClean="0"/>
              <a:t>14-Sep-22</a:t>
            </a:fld>
            <a:endParaRPr lang="en-US"/>
          </a:p>
        </p:txBody>
      </p:sp>
      <p:sp>
        <p:nvSpPr>
          <p:cNvPr id="5" name="Footer Placeholder 4">
            <a:extLst>
              <a:ext uri="{FF2B5EF4-FFF2-40B4-BE49-F238E27FC236}">
                <a16:creationId xmlns:a16="http://schemas.microsoft.com/office/drawing/2014/main" id="{07E44461-F055-C28A-0D39-93659F780DA1}"/>
              </a:ext>
            </a:extLst>
          </p:cNvPr>
          <p:cNvSpPr>
            <a:spLocks noGrp="1"/>
          </p:cNvSpPr>
          <p:nvPr>
            <p:ph type="ftr" sz="quarter" idx="11"/>
          </p:nvPr>
        </p:nvSpPr>
        <p:spPr/>
        <p:txBody>
          <a:body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DCE0BBEF-A57A-3415-5899-D2BB5EC6777D}"/>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454756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01A1-8CF3-F43B-AEA7-6CA967BDDD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AC493E-9846-A04F-3EF3-A59230A8C6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7CA185-6584-D251-84DC-F58C49D61D63}"/>
              </a:ext>
            </a:extLst>
          </p:cNvPr>
          <p:cNvSpPr>
            <a:spLocks noGrp="1"/>
          </p:cNvSpPr>
          <p:nvPr>
            <p:ph type="dt" sz="half" idx="10"/>
          </p:nvPr>
        </p:nvSpPr>
        <p:spPr/>
        <p:txBody>
          <a:bodyPr/>
          <a:lstStyle/>
          <a:p>
            <a:fld id="{86DE493D-B812-4A38-864A-F6F3A89E4C70}" type="datetime1">
              <a:rPr lang="en-US" smtClean="0"/>
              <a:t>14-Sep-22</a:t>
            </a:fld>
            <a:endParaRPr lang="en-US"/>
          </a:p>
        </p:txBody>
      </p:sp>
      <p:sp>
        <p:nvSpPr>
          <p:cNvPr id="5" name="Footer Placeholder 4">
            <a:extLst>
              <a:ext uri="{FF2B5EF4-FFF2-40B4-BE49-F238E27FC236}">
                <a16:creationId xmlns:a16="http://schemas.microsoft.com/office/drawing/2014/main" id="{5131B3D3-D221-4428-72A8-5821FB32DBB6}"/>
              </a:ext>
            </a:extLst>
          </p:cNvPr>
          <p:cNvSpPr>
            <a:spLocks noGrp="1"/>
          </p:cNvSpPr>
          <p:nvPr>
            <p:ph type="ftr" sz="quarter" idx="11"/>
          </p:nvPr>
        </p:nvSpPr>
        <p:spPr/>
        <p:txBody>
          <a:body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4C5A93CD-8FDC-2634-FA1D-F5B59DB01BEF}"/>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50896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B526A-6FEB-B8C5-8151-24D09DB931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489363-55DB-7939-673E-12F34252D2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9D56F-EE2D-4A66-925B-ED20459ECB6B}"/>
              </a:ext>
            </a:extLst>
          </p:cNvPr>
          <p:cNvSpPr>
            <a:spLocks noGrp="1"/>
          </p:cNvSpPr>
          <p:nvPr>
            <p:ph type="dt" sz="half" idx="10"/>
          </p:nvPr>
        </p:nvSpPr>
        <p:spPr/>
        <p:txBody>
          <a:bodyPr/>
          <a:lstStyle/>
          <a:p>
            <a:fld id="{2CE098CA-2488-426E-93BF-190EAC47EDDC}" type="datetime1">
              <a:rPr lang="en-US" smtClean="0"/>
              <a:t>14-Sep-22</a:t>
            </a:fld>
            <a:endParaRPr lang="en-US"/>
          </a:p>
        </p:txBody>
      </p:sp>
      <p:sp>
        <p:nvSpPr>
          <p:cNvPr id="5" name="Footer Placeholder 4">
            <a:extLst>
              <a:ext uri="{FF2B5EF4-FFF2-40B4-BE49-F238E27FC236}">
                <a16:creationId xmlns:a16="http://schemas.microsoft.com/office/drawing/2014/main" id="{235DC291-7444-381D-E50B-4A412760DA2E}"/>
              </a:ext>
            </a:extLst>
          </p:cNvPr>
          <p:cNvSpPr>
            <a:spLocks noGrp="1"/>
          </p:cNvSpPr>
          <p:nvPr>
            <p:ph type="ftr" sz="quarter" idx="11"/>
          </p:nvPr>
        </p:nvSpPr>
        <p:spPr/>
        <p:txBody>
          <a:body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CDBF8767-4156-F614-2FF4-55D56F994642}"/>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759198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49B4-7070-4156-629C-6E2AC803AD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0D6A82-6632-AD57-7F4B-AF198587DB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870FD4-F211-D03F-89AC-9971675562B8}"/>
              </a:ext>
            </a:extLst>
          </p:cNvPr>
          <p:cNvSpPr>
            <a:spLocks noGrp="1"/>
          </p:cNvSpPr>
          <p:nvPr>
            <p:ph type="dt" sz="half" idx="10"/>
          </p:nvPr>
        </p:nvSpPr>
        <p:spPr/>
        <p:txBody>
          <a:bodyPr/>
          <a:lstStyle/>
          <a:p>
            <a:fld id="{C627EB70-D0E1-4455-9270-2563A5612723}" type="datetime1">
              <a:rPr lang="en-US" smtClean="0"/>
              <a:t>14-Sep-22</a:t>
            </a:fld>
            <a:endParaRPr lang="en-US"/>
          </a:p>
        </p:txBody>
      </p:sp>
      <p:sp>
        <p:nvSpPr>
          <p:cNvPr id="5" name="Footer Placeholder 4">
            <a:extLst>
              <a:ext uri="{FF2B5EF4-FFF2-40B4-BE49-F238E27FC236}">
                <a16:creationId xmlns:a16="http://schemas.microsoft.com/office/drawing/2014/main" id="{EA90A84E-5124-9300-CFC9-0081FD3C1C83}"/>
              </a:ext>
            </a:extLst>
          </p:cNvPr>
          <p:cNvSpPr>
            <a:spLocks noGrp="1"/>
          </p:cNvSpPr>
          <p:nvPr>
            <p:ph type="ftr" sz="quarter" idx="11"/>
          </p:nvPr>
        </p:nvSpPr>
        <p:spPr/>
        <p:txBody>
          <a:body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63DEA9A4-1CCD-9675-3C95-03D8575A5F85}"/>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93542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F2C8-9BC4-673D-A4DB-F7315B82C4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FE8EF-8471-6DC2-9718-7479C691F7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CBF131-801F-5EFC-CE5B-B62D83475BC5}"/>
              </a:ext>
            </a:extLst>
          </p:cNvPr>
          <p:cNvSpPr>
            <a:spLocks noGrp="1"/>
          </p:cNvSpPr>
          <p:nvPr>
            <p:ph type="dt" sz="half" idx="10"/>
          </p:nvPr>
        </p:nvSpPr>
        <p:spPr/>
        <p:txBody>
          <a:bodyPr/>
          <a:lstStyle/>
          <a:p>
            <a:fld id="{ED7007EE-67D5-44A2-AC1A-D267D88AAC77}" type="datetime1">
              <a:rPr lang="en-US" smtClean="0"/>
              <a:t>14-Sep-22</a:t>
            </a:fld>
            <a:endParaRPr lang="en-US"/>
          </a:p>
        </p:txBody>
      </p:sp>
      <p:sp>
        <p:nvSpPr>
          <p:cNvPr id="5" name="Footer Placeholder 4">
            <a:extLst>
              <a:ext uri="{FF2B5EF4-FFF2-40B4-BE49-F238E27FC236}">
                <a16:creationId xmlns:a16="http://schemas.microsoft.com/office/drawing/2014/main" id="{EE730ACC-7C46-01B0-3A13-61372DF461C7}"/>
              </a:ext>
            </a:extLst>
          </p:cNvPr>
          <p:cNvSpPr>
            <a:spLocks noGrp="1"/>
          </p:cNvSpPr>
          <p:nvPr>
            <p:ph type="ftr" sz="quarter" idx="11"/>
          </p:nvPr>
        </p:nvSpPr>
        <p:spPr/>
        <p:txBody>
          <a:body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313DC34B-D6C2-F85A-B9AD-3AE300D28BEB}"/>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249301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7F114-089A-A12B-ABBA-BABAF0909F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8E4BD8-D3EB-1874-A379-A8A374707D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7BB8A1-66B0-05D6-4227-58F35B6C38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81FE12-0626-BD62-E0EF-B9C813F51C1F}"/>
              </a:ext>
            </a:extLst>
          </p:cNvPr>
          <p:cNvSpPr>
            <a:spLocks noGrp="1"/>
          </p:cNvSpPr>
          <p:nvPr>
            <p:ph type="dt" sz="half" idx="10"/>
          </p:nvPr>
        </p:nvSpPr>
        <p:spPr/>
        <p:txBody>
          <a:bodyPr/>
          <a:lstStyle/>
          <a:p>
            <a:fld id="{1DBE58CB-BD68-43CA-85F1-4F7A4B2FD27C}" type="datetime1">
              <a:rPr lang="en-US" smtClean="0"/>
              <a:t>14-Sep-22</a:t>
            </a:fld>
            <a:endParaRPr lang="en-US"/>
          </a:p>
        </p:txBody>
      </p:sp>
      <p:sp>
        <p:nvSpPr>
          <p:cNvPr id="6" name="Footer Placeholder 5">
            <a:extLst>
              <a:ext uri="{FF2B5EF4-FFF2-40B4-BE49-F238E27FC236}">
                <a16:creationId xmlns:a16="http://schemas.microsoft.com/office/drawing/2014/main" id="{9880749B-2147-E54C-8A23-7D4F5EC99F76}"/>
              </a:ext>
            </a:extLst>
          </p:cNvPr>
          <p:cNvSpPr>
            <a:spLocks noGrp="1"/>
          </p:cNvSpPr>
          <p:nvPr>
            <p:ph type="ftr" sz="quarter" idx="11"/>
          </p:nvPr>
        </p:nvSpPr>
        <p:spPr/>
        <p:txBody>
          <a:bodyPr/>
          <a:lstStyle/>
          <a:p>
            <a:r>
              <a:rPr lang="en-US"/>
              <a:t>21th RoEduNet Conference Networking in Education and Research </a:t>
            </a:r>
          </a:p>
        </p:txBody>
      </p:sp>
      <p:sp>
        <p:nvSpPr>
          <p:cNvPr id="7" name="Slide Number Placeholder 6">
            <a:extLst>
              <a:ext uri="{FF2B5EF4-FFF2-40B4-BE49-F238E27FC236}">
                <a16:creationId xmlns:a16="http://schemas.microsoft.com/office/drawing/2014/main" id="{6EBA3958-2F67-C3FB-F4F2-1126E3E113EF}"/>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780519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0D48-B5FD-17A1-DEF0-D6B080263E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BCCD14-A720-939F-D12F-FC2D041CEB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C93B34-51EF-5C6B-0A87-2B13AD9230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D55EE1-3A0F-C028-1731-0B03F733AB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B844C2-90E9-DE26-85BD-5DF7B9BD8F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4FCCA9-126F-E4BD-1618-F7B5AA21B794}"/>
              </a:ext>
            </a:extLst>
          </p:cNvPr>
          <p:cNvSpPr>
            <a:spLocks noGrp="1"/>
          </p:cNvSpPr>
          <p:nvPr>
            <p:ph type="dt" sz="half" idx="10"/>
          </p:nvPr>
        </p:nvSpPr>
        <p:spPr/>
        <p:txBody>
          <a:bodyPr/>
          <a:lstStyle/>
          <a:p>
            <a:fld id="{369BA886-F0EE-43A5-B710-63B45C53ECF6}" type="datetime1">
              <a:rPr lang="en-US" smtClean="0"/>
              <a:t>14-Sep-22</a:t>
            </a:fld>
            <a:endParaRPr lang="en-US"/>
          </a:p>
        </p:txBody>
      </p:sp>
      <p:sp>
        <p:nvSpPr>
          <p:cNvPr id="8" name="Footer Placeholder 7">
            <a:extLst>
              <a:ext uri="{FF2B5EF4-FFF2-40B4-BE49-F238E27FC236}">
                <a16:creationId xmlns:a16="http://schemas.microsoft.com/office/drawing/2014/main" id="{32C86134-FD89-AA37-3CA6-2E51B56C9D54}"/>
              </a:ext>
            </a:extLst>
          </p:cNvPr>
          <p:cNvSpPr>
            <a:spLocks noGrp="1"/>
          </p:cNvSpPr>
          <p:nvPr>
            <p:ph type="ftr" sz="quarter" idx="11"/>
          </p:nvPr>
        </p:nvSpPr>
        <p:spPr/>
        <p:txBody>
          <a:bodyPr/>
          <a:lstStyle/>
          <a:p>
            <a:r>
              <a:rPr lang="en-US"/>
              <a:t>21th RoEduNet Conference Networking in Education and Research </a:t>
            </a:r>
          </a:p>
        </p:txBody>
      </p:sp>
      <p:sp>
        <p:nvSpPr>
          <p:cNvPr id="9" name="Slide Number Placeholder 8">
            <a:extLst>
              <a:ext uri="{FF2B5EF4-FFF2-40B4-BE49-F238E27FC236}">
                <a16:creationId xmlns:a16="http://schemas.microsoft.com/office/drawing/2014/main" id="{A9198AFF-280F-49D6-A245-57B65DB21D7C}"/>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39951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F40DC-7108-7B88-3B29-893AD93A65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0FCE6D-39ED-D2DD-74F1-673D3C37E06B}"/>
              </a:ext>
            </a:extLst>
          </p:cNvPr>
          <p:cNvSpPr>
            <a:spLocks noGrp="1"/>
          </p:cNvSpPr>
          <p:nvPr>
            <p:ph type="dt" sz="half" idx="10"/>
          </p:nvPr>
        </p:nvSpPr>
        <p:spPr/>
        <p:txBody>
          <a:bodyPr/>
          <a:lstStyle/>
          <a:p>
            <a:fld id="{6072A7AA-6C42-4D08-9480-2CAE66C1E041}" type="datetime1">
              <a:rPr lang="en-US" smtClean="0"/>
              <a:t>14-Sep-22</a:t>
            </a:fld>
            <a:endParaRPr lang="en-US"/>
          </a:p>
        </p:txBody>
      </p:sp>
      <p:sp>
        <p:nvSpPr>
          <p:cNvPr id="4" name="Footer Placeholder 3">
            <a:extLst>
              <a:ext uri="{FF2B5EF4-FFF2-40B4-BE49-F238E27FC236}">
                <a16:creationId xmlns:a16="http://schemas.microsoft.com/office/drawing/2014/main" id="{4C8C9BD0-C4F6-B898-73AB-D91896055129}"/>
              </a:ext>
            </a:extLst>
          </p:cNvPr>
          <p:cNvSpPr>
            <a:spLocks noGrp="1"/>
          </p:cNvSpPr>
          <p:nvPr>
            <p:ph type="ftr" sz="quarter" idx="11"/>
          </p:nvPr>
        </p:nvSpPr>
        <p:spPr/>
        <p:txBody>
          <a:bodyPr/>
          <a:lstStyle/>
          <a:p>
            <a:r>
              <a:rPr lang="en-US"/>
              <a:t>21th RoEduNet Conference Networking in Education and Research </a:t>
            </a:r>
          </a:p>
        </p:txBody>
      </p:sp>
      <p:sp>
        <p:nvSpPr>
          <p:cNvPr id="5" name="Slide Number Placeholder 4">
            <a:extLst>
              <a:ext uri="{FF2B5EF4-FFF2-40B4-BE49-F238E27FC236}">
                <a16:creationId xmlns:a16="http://schemas.microsoft.com/office/drawing/2014/main" id="{B4EA2132-28E0-3767-D327-021DF593058C}"/>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102463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BB865F-F123-9FCD-FAD8-1DA6A47A542D}"/>
              </a:ext>
            </a:extLst>
          </p:cNvPr>
          <p:cNvSpPr>
            <a:spLocks noGrp="1"/>
          </p:cNvSpPr>
          <p:nvPr>
            <p:ph type="dt" sz="half" idx="10"/>
          </p:nvPr>
        </p:nvSpPr>
        <p:spPr/>
        <p:txBody>
          <a:bodyPr/>
          <a:lstStyle/>
          <a:p>
            <a:fld id="{AA0814E8-7591-4042-9400-91EDF27A0E79}" type="datetime1">
              <a:rPr lang="en-US" smtClean="0"/>
              <a:t>14-Sep-22</a:t>
            </a:fld>
            <a:endParaRPr lang="en-US"/>
          </a:p>
        </p:txBody>
      </p:sp>
      <p:sp>
        <p:nvSpPr>
          <p:cNvPr id="3" name="Footer Placeholder 2">
            <a:extLst>
              <a:ext uri="{FF2B5EF4-FFF2-40B4-BE49-F238E27FC236}">
                <a16:creationId xmlns:a16="http://schemas.microsoft.com/office/drawing/2014/main" id="{FFB7AC16-CE89-A719-F87F-D8A62BB536C5}"/>
              </a:ext>
            </a:extLst>
          </p:cNvPr>
          <p:cNvSpPr>
            <a:spLocks noGrp="1"/>
          </p:cNvSpPr>
          <p:nvPr>
            <p:ph type="ftr" sz="quarter" idx="11"/>
          </p:nvPr>
        </p:nvSpPr>
        <p:spPr/>
        <p:txBody>
          <a:bodyPr/>
          <a:lstStyle/>
          <a:p>
            <a:r>
              <a:rPr lang="en-US"/>
              <a:t>21th RoEduNet Conference Networking in Education and Research </a:t>
            </a:r>
          </a:p>
        </p:txBody>
      </p:sp>
      <p:sp>
        <p:nvSpPr>
          <p:cNvPr id="4" name="Slide Number Placeholder 3">
            <a:extLst>
              <a:ext uri="{FF2B5EF4-FFF2-40B4-BE49-F238E27FC236}">
                <a16:creationId xmlns:a16="http://schemas.microsoft.com/office/drawing/2014/main" id="{F0355ADE-4A78-044B-B241-5CAC2AC3CA4D}"/>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122637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D41D0-7A93-F780-824A-23D7951E7C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299F82-EFA6-E8E2-71E8-7DB3A3594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15F3B0-E1FE-44F7-4894-9827D0966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BFE08-DCCA-209F-7F59-5836759B09E7}"/>
              </a:ext>
            </a:extLst>
          </p:cNvPr>
          <p:cNvSpPr>
            <a:spLocks noGrp="1"/>
          </p:cNvSpPr>
          <p:nvPr>
            <p:ph type="dt" sz="half" idx="10"/>
          </p:nvPr>
        </p:nvSpPr>
        <p:spPr/>
        <p:txBody>
          <a:bodyPr/>
          <a:lstStyle/>
          <a:p>
            <a:fld id="{8E594302-C943-4087-8530-846FBCE83702}" type="datetime1">
              <a:rPr lang="en-US" smtClean="0"/>
              <a:t>14-Sep-22</a:t>
            </a:fld>
            <a:endParaRPr lang="en-US"/>
          </a:p>
        </p:txBody>
      </p:sp>
      <p:sp>
        <p:nvSpPr>
          <p:cNvPr id="6" name="Footer Placeholder 5">
            <a:extLst>
              <a:ext uri="{FF2B5EF4-FFF2-40B4-BE49-F238E27FC236}">
                <a16:creationId xmlns:a16="http://schemas.microsoft.com/office/drawing/2014/main" id="{3D7C09FD-543B-9B7F-6CAF-4E073644224E}"/>
              </a:ext>
            </a:extLst>
          </p:cNvPr>
          <p:cNvSpPr>
            <a:spLocks noGrp="1"/>
          </p:cNvSpPr>
          <p:nvPr>
            <p:ph type="ftr" sz="quarter" idx="11"/>
          </p:nvPr>
        </p:nvSpPr>
        <p:spPr/>
        <p:txBody>
          <a:bodyPr/>
          <a:lstStyle/>
          <a:p>
            <a:r>
              <a:rPr lang="en-US"/>
              <a:t>21th RoEduNet Conference Networking in Education and Research </a:t>
            </a:r>
          </a:p>
        </p:txBody>
      </p:sp>
      <p:sp>
        <p:nvSpPr>
          <p:cNvPr id="7" name="Slide Number Placeholder 6">
            <a:extLst>
              <a:ext uri="{FF2B5EF4-FFF2-40B4-BE49-F238E27FC236}">
                <a16:creationId xmlns:a16="http://schemas.microsoft.com/office/drawing/2014/main" id="{1B452DC7-241F-40FE-C912-BB913A398BD7}"/>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378494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D551-5438-09FD-31B7-DC086349E6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283BF8-BD42-DA03-CB51-25F12A745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45145A-5654-EFDD-B632-211927916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A9A406-4E1F-FFDF-9959-818E73D75C0B}"/>
              </a:ext>
            </a:extLst>
          </p:cNvPr>
          <p:cNvSpPr>
            <a:spLocks noGrp="1"/>
          </p:cNvSpPr>
          <p:nvPr>
            <p:ph type="dt" sz="half" idx="10"/>
          </p:nvPr>
        </p:nvSpPr>
        <p:spPr/>
        <p:txBody>
          <a:bodyPr/>
          <a:lstStyle/>
          <a:p>
            <a:fld id="{3FFB541C-646A-4F75-9F55-D0F8F16AE89B}" type="datetime1">
              <a:rPr lang="en-US" smtClean="0"/>
              <a:t>14-Sep-22</a:t>
            </a:fld>
            <a:endParaRPr lang="en-US"/>
          </a:p>
        </p:txBody>
      </p:sp>
      <p:sp>
        <p:nvSpPr>
          <p:cNvPr id="6" name="Footer Placeholder 5">
            <a:extLst>
              <a:ext uri="{FF2B5EF4-FFF2-40B4-BE49-F238E27FC236}">
                <a16:creationId xmlns:a16="http://schemas.microsoft.com/office/drawing/2014/main" id="{1B4B514E-87E9-3C71-801A-6A3A46272847}"/>
              </a:ext>
            </a:extLst>
          </p:cNvPr>
          <p:cNvSpPr>
            <a:spLocks noGrp="1"/>
          </p:cNvSpPr>
          <p:nvPr>
            <p:ph type="ftr" sz="quarter" idx="11"/>
          </p:nvPr>
        </p:nvSpPr>
        <p:spPr/>
        <p:txBody>
          <a:bodyPr/>
          <a:lstStyle/>
          <a:p>
            <a:r>
              <a:rPr lang="en-US"/>
              <a:t>21th RoEduNet Conference Networking in Education and Research </a:t>
            </a:r>
          </a:p>
        </p:txBody>
      </p:sp>
      <p:sp>
        <p:nvSpPr>
          <p:cNvPr id="7" name="Slide Number Placeholder 6">
            <a:extLst>
              <a:ext uri="{FF2B5EF4-FFF2-40B4-BE49-F238E27FC236}">
                <a16:creationId xmlns:a16="http://schemas.microsoft.com/office/drawing/2014/main" id="{874FC805-8558-C294-3FF1-22DC319FEFF1}"/>
              </a:ext>
            </a:extLst>
          </p:cNvPr>
          <p:cNvSpPr>
            <a:spLocks noGrp="1"/>
          </p:cNvSpPr>
          <p:nvPr>
            <p:ph type="sldNum" sz="quarter" idx="12"/>
          </p:nvPr>
        </p:nvSpPr>
        <p:spPr/>
        <p:txBody>
          <a:bodyPr/>
          <a:lstStyle/>
          <a:p>
            <a:fld id="{2B73513F-EB3F-472A-BF59-18C46CA84F37}" type="slidenum">
              <a:rPr lang="en-US" smtClean="0"/>
              <a:t>‹#›</a:t>
            </a:fld>
            <a:endParaRPr lang="en-US"/>
          </a:p>
        </p:txBody>
      </p:sp>
    </p:spTree>
    <p:extLst>
      <p:ext uri="{BB962C8B-B14F-4D97-AF65-F5344CB8AC3E}">
        <p14:creationId xmlns:p14="http://schemas.microsoft.com/office/powerpoint/2010/main" val="73768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522404-56C8-4EA8-79D8-219A4739B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E685B9-9FDC-3BD1-7F87-5648355BFE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32068-63D0-9F8D-4B1D-3CE26B9F44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E9E5D-6DE4-469B-B002-B6AB2066124B}" type="datetime1">
              <a:rPr lang="en-US" smtClean="0"/>
              <a:t>14-Sep-22</a:t>
            </a:fld>
            <a:endParaRPr lang="en-US"/>
          </a:p>
        </p:txBody>
      </p:sp>
      <p:sp>
        <p:nvSpPr>
          <p:cNvPr id="5" name="Footer Placeholder 4">
            <a:extLst>
              <a:ext uri="{FF2B5EF4-FFF2-40B4-BE49-F238E27FC236}">
                <a16:creationId xmlns:a16="http://schemas.microsoft.com/office/drawing/2014/main" id="{18C9FC01-2A47-9426-C1C3-5DA85256BD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21th RoEduNet Conference Networking in Education and Research </a:t>
            </a:r>
          </a:p>
        </p:txBody>
      </p:sp>
      <p:sp>
        <p:nvSpPr>
          <p:cNvPr id="6" name="Slide Number Placeholder 5">
            <a:extLst>
              <a:ext uri="{FF2B5EF4-FFF2-40B4-BE49-F238E27FC236}">
                <a16:creationId xmlns:a16="http://schemas.microsoft.com/office/drawing/2014/main" id="{DDE3A398-D33D-33EA-10E3-A7879FEF5C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3513F-EB3F-472A-BF59-18C46CA84F37}" type="slidenum">
              <a:rPr lang="en-US" smtClean="0"/>
              <a:t>‹#›</a:t>
            </a:fld>
            <a:endParaRPr lang="en-US"/>
          </a:p>
        </p:txBody>
      </p:sp>
    </p:spTree>
    <p:extLst>
      <p:ext uri="{BB962C8B-B14F-4D97-AF65-F5344CB8AC3E}">
        <p14:creationId xmlns:p14="http://schemas.microsoft.com/office/powerpoint/2010/main" val="783339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9" name="TextBox 8">
            <a:extLst>
              <a:ext uri="{FF2B5EF4-FFF2-40B4-BE49-F238E27FC236}">
                <a16:creationId xmlns:a16="http://schemas.microsoft.com/office/drawing/2014/main" id="{6A892309-853E-E812-3398-0F664BC1F105}"/>
              </a:ext>
            </a:extLst>
          </p:cNvPr>
          <p:cNvSpPr txBox="1"/>
          <p:nvPr/>
        </p:nvSpPr>
        <p:spPr>
          <a:xfrm>
            <a:off x="728133" y="2464256"/>
            <a:ext cx="10828867" cy="1323439"/>
          </a:xfrm>
          <a:prstGeom prst="rect">
            <a:avLst/>
          </a:prstGeom>
          <a:noFill/>
        </p:spPr>
        <p:txBody>
          <a:bodyPr wrap="square">
            <a:spAutoFit/>
          </a:bodyPr>
          <a:lstStyle/>
          <a:p>
            <a:pPr marL="0" marR="0" algn="ctr">
              <a:spcBef>
                <a:spcPts val="0"/>
              </a:spcBef>
              <a:spcAft>
                <a:spcPts val="600"/>
              </a:spcAft>
            </a:pPr>
            <a:r>
              <a:rPr lang="en-US" sz="4000" dirty="0">
                <a:effectLst/>
                <a:latin typeface="Times New Roman" panose="02020603050405020304" pitchFamily="18" charset="0"/>
                <a:ea typeface="MS Mincho" panose="02020609040205080304" pitchFamily="49" charset="-128"/>
              </a:rPr>
              <a:t>Network Congestion Solution for FTP Services Based on Distributed Firewall and Snort</a:t>
            </a:r>
            <a:endParaRPr lang="en-US" sz="40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28D67E4B-3CA2-5E19-351D-6E1E52CCA69C}"/>
              </a:ext>
            </a:extLst>
          </p:cNvPr>
          <p:cNvSpPr txBox="1"/>
          <p:nvPr/>
        </p:nvSpPr>
        <p:spPr>
          <a:xfrm>
            <a:off x="2307166" y="5192235"/>
            <a:ext cx="7670800" cy="1200329"/>
          </a:xfrm>
          <a:prstGeom prst="rect">
            <a:avLst/>
          </a:prstGeom>
          <a:noFill/>
        </p:spPr>
        <p:txBody>
          <a:bodyPr wrap="square">
            <a:spAutoFit/>
          </a:bodyPr>
          <a:lstStyle/>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Andrei-Daniel TUDOSI, Adrian GRAUR, </a:t>
            </a:r>
            <a:r>
              <a:rPr lang="en-US" sz="1800" dirty="0" err="1">
                <a:effectLst/>
                <a:latin typeface="Times New Roman" panose="02020603050405020304" pitchFamily="18" charset="0"/>
                <a:ea typeface="Times New Roman" panose="02020603050405020304" pitchFamily="18" charset="0"/>
              </a:rPr>
              <a:t>Doru</a:t>
            </a:r>
            <a:r>
              <a:rPr lang="en-US" sz="1800" dirty="0">
                <a:effectLst/>
                <a:latin typeface="Times New Roman" panose="02020603050405020304" pitchFamily="18" charset="0"/>
                <a:ea typeface="Times New Roman" panose="02020603050405020304" pitchFamily="18" charset="0"/>
              </a:rPr>
              <a:t> BALAN and Alin POTORAC</a:t>
            </a:r>
          </a:p>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Department of Computers, Electronics and Automation</a:t>
            </a:r>
          </a:p>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Stefan </a:t>
            </a:r>
            <a:r>
              <a:rPr lang="en-US" sz="1800" dirty="0" err="1">
                <a:effectLst/>
                <a:latin typeface="Times New Roman" panose="02020603050405020304" pitchFamily="18" charset="0"/>
                <a:ea typeface="Times New Roman" panose="02020603050405020304" pitchFamily="18" charset="0"/>
              </a:rPr>
              <a:t>cel</a:t>
            </a:r>
            <a:r>
              <a:rPr lang="en-US" sz="1800" dirty="0">
                <a:effectLst/>
                <a:latin typeface="Times New Roman" panose="02020603050405020304" pitchFamily="18" charset="0"/>
                <a:ea typeface="Times New Roman" panose="02020603050405020304" pitchFamily="18" charset="0"/>
              </a:rPr>
              <a:t> Mare University of Suceava</a:t>
            </a:r>
          </a:p>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Suceava, Romania</a:t>
            </a:r>
          </a:p>
        </p:txBody>
      </p:sp>
      <p:sp>
        <p:nvSpPr>
          <p:cNvPr id="12" name="Footer Placeholder 11">
            <a:extLst>
              <a:ext uri="{FF2B5EF4-FFF2-40B4-BE49-F238E27FC236}">
                <a16:creationId xmlns:a16="http://schemas.microsoft.com/office/drawing/2014/main" id="{473AA2E2-BD6C-F165-9738-79322855BBC9}"/>
              </a:ext>
            </a:extLst>
          </p:cNvPr>
          <p:cNvSpPr>
            <a:spLocks noGrp="1"/>
          </p:cNvSpPr>
          <p:nvPr>
            <p:ph type="ftr" sz="quarter" idx="11"/>
          </p:nvPr>
        </p:nvSpPr>
        <p:spPr/>
        <p:txBody>
          <a:bodyPr/>
          <a:lstStyle/>
          <a:p>
            <a:r>
              <a:rPr lang="en-US"/>
              <a:t>21th RoEduNet Conference Networking in Education and Research </a:t>
            </a:r>
          </a:p>
        </p:txBody>
      </p:sp>
    </p:spTree>
    <p:extLst>
      <p:ext uri="{BB962C8B-B14F-4D97-AF65-F5344CB8AC3E}">
        <p14:creationId xmlns:p14="http://schemas.microsoft.com/office/powerpoint/2010/main" val="425573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F33805E7-AE05-95C9-1ECE-443BDE77484E}"/>
              </a:ext>
            </a:extLst>
          </p:cNvPr>
          <p:cNvSpPr>
            <a:spLocks noGrp="1"/>
          </p:cNvSpPr>
          <p:nvPr>
            <p:ph type="ftr" sz="quarter" idx="11"/>
          </p:nvPr>
        </p:nvSpPr>
        <p:spPr/>
        <p:txBody>
          <a:bodyPr/>
          <a:lstStyle/>
          <a:p>
            <a:r>
              <a:rPr lang="en-US"/>
              <a:t>21th RoEduNet Conference Networking in Education and Research </a:t>
            </a:r>
          </a:p>
        </p:txBody>
      </p:sp>
      <p:sp>
        <p:nvSpPr>
          <p:cNvPr id="3" name="TextBox 2">
            <a:extLst>
              <a:ext uri="{FF2B5EF4-FFF2-40B4-BE49-F238E27FC236}">
                <a16:creationId xmlns:a16="http://schemas.microsoft.com/office/drawing/2014/main" id="{9EC6177E-2778-147E-15BF-68F6ADC47188}"/>
              </a:ext>
            </a:extLst>
          </p:cNvPr>
          <p:cNvSpPr txBox="1"/>
          <p:nvPr/>
        </p:nvSpPr>
        <p:spPr>
          <a:xfrm>
            <a:off x="1608667" y="3136612"/>
            <a:ext cx="8974666" cy="584775"/>
          </a:xfrm>
          <a:prstGeom prst="rect">
            <a:avLst/>
          </a:prstGeom>
          <a:noFill/>
        </p:spPr>
        <p:txBody>
          <a:bodyPr wrap="square" rtlCol="0">
            <a:spAutoFit/>
          </a:bodyPr>
          <a:lstStyle/>
          <a:p>
            <a:pPr algn="ctr"/>
            <a:r>
              <a:rPr lang="ro-RO" sz="3200" dirty="0">
                <a:latin typeface="Times New Roman" panose="02020603050405020304" pitchFamily="18" charset="0"/>
                <a:cs typeface="Times New Roman" panose="02020603050405020304" pitchFamily="18" charset="0"/>
              </a:rPr>
              <a:t>Thank you!</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51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C0A12EC7-01C7-CB17-3520-538ABF03FF01}"/>
              </a:ext>
            </a:extLst>
          </p:cNvPr>
          <p:cNvSpPr>
            <a:spLocks noGrp="1"/>
          </p:cNvSpPr>
          <p:nvPr>
            <p:ph type="ftr" sz="quarter" idx="11"/>
          </p:nvPr>
        </p:nvSpPr>
        <p:spPr/>
        <p:txBody>
          <a:bodyPr/>
          <a:lstStyle/>
          <a:p>
            <a:r>
              <a:rPr lang="en-US" dirty="0"/>
              <a:t>21th </a:t>
            </a:r>
            <a:r>
              <a:rPr lang="en-US" dirty="0" err="1"/>
              <a:t>RoEduNet</a:t>
            </a:r>
            <a:r>
              <a:rPr lang="en-US" dirty="0"/>
              <a:t> Conference</a:t>
            </a:r>
          </a:p>
          <a:p>
            <a:r>
              <a:rPr lang="en-US" dirty="0"/>
              <a:t>Networking in Education and Research </a:t>
            </a:r>
          </a:p>
        </p:txBody>
      </p:sp>
      <p:sp>
        <p:nvSpPr>
          <p:cNvPr id="4" name="TextBox 3">
            <a:extLst>
              <a:ext uri="{FF2B5EF4-FFF2-40B4-BE49-F238E27FC236}">
                <a16:creationId xmlns:a16="http://schemas.microsoft.com/office/drawing/2014/main" id="{CDEA70C7-9F8A-127D-CC7A-A9C95B6E7CA0}"/>
              </a:ext>
            </a:extLst>
          </p:cNvPr>
          <p:cNvSpPr txBox="1"/>
          <p:nvPr/>
        </p:nvSpPr>
        <p:spPr>
          <a:xfrm>
            <a:off x="3048000" y="1076867"/>
            <a:ext cx="6096000" cy="584775"/>
          </a:xfrm>
          <a:prstGeom prst="rect">
            <a:avLst/>
          </a:prstGeom>
          <a:noFill/>
        </p:spPr>
        <p:txBody>
          <a:bodyPr wrap="square">
            <a:spAutoFit/>
          </a:bodyPr>
          <a:lstStyle/>
          <a:p>
            <a:pPr algn="ctr">
              <a:spcBef>
                <a:spcPct val="0"/>
              </a:spcBef>
              <a:buFontTx/>
              <a:buNone/>
            </a:pPr>
            <a:r>
              <a:rPr lang="ro-RO" altLang="en-US" sz="3200" dirty="0">
                <a:latin typeface="Times New Roman" panose="02020603050405020304" pitchFamily="18" charset="0"/>
                <a:cs typeface="Times New Roman" panose="02020603050405020304" pitchFamily="18" charset="0"/>
              </a:rPr>
              <a:t>Table of contents</a:t>
            </a:r>
          </a:p>
        </p:txBody>
      </p:sp>
      <p:sp>
        <p:nvSpPr>
          <p:cNvPr id="6" name="TextBox 5">
            <a:extLst>
              <a:ext uri="{FF2B5EF4-FFF2-40B4-BE49-F238E27FC236}">
                <a16:creationId xmlns:a16="http://schemas.microsoft.com/office/drawing/2014/main" id="{DE4CD1CE-A4A9-3D60-DC5C-57693D6992E8}"/>
              </a:ext>
            </a:extLst>
          </p:cNvPr>
          <p:cNvSpPr txBox="1"/>
          <p:nvPr/>
        </p:nvSpPr>
        <p:spPr>
          <a:xfrm>
            <a:off x="1016000" y="1871133"/>
            <a:ext cx="10968567" cy="2031325"/>
          </a:xfrm>
          <a:prstGeom prst="rect">
            <a:avLst/>
          </a:prstGeom>
          <a:noFill/>
        </p:spPr>
        <p:txBody>
          <a:bodyPr wrap="square" rtlCol="0">
            <a:spAutoFit/>
          </a:bodyPr>
          <a:lstStyle/>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Introduction</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Concept Architecture</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UDP Flood Attack Model</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Software Used </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Measurement Analysis</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Conclusions And Future Work </a:t>
            </a:r>
          </a:p>
          <a:p>
            <a:pPr marL="342900" indent="-342900">
              <a:buAutoNum type="arabicPeriod"/>
            </a:pP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Ending</a:t>
            </a:r>
          </a:p>
        </p:txBody>
      </p:sp>
    </p:spTree>
    <p:extLst>
      <p:ext uri="{BB962C8B-B14F-4D97-AF65-F5344CB8AC3E}">
        <p14:creationId xmlns:p14="http://schemas.microsoft.com/office/powerpoint/2010/main" val="30519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8B586468-B53E-3E51-E530-38AD115C4248}"/>
              </a:ext>
            </a:extLst>
          </p:cNvPr>
          <p:cNvSpPr>
            <a:spLocks noGrp="1"/>
          </p:cNvSpPr>
          <p:nvPr>
            <p:ph type="ftr" sz="quarter" idx="11"/>
          </p:nvPr>
        </p:nvSpPr>
        <p:spPr/>
        <p:txBody>
          <a:bodyPr/>
          <a:lstStyle/>
          <a:p>
            <a:r>
              <a:rPr lang="en-US"/>
              <a:t>21th RoEduNet Conference Networking in Education and Research </a:t>
            </a:r>
          </a:p>
        </p:txBody>
      </p:sp>
      <p:sp>
        <p:nvSpPr>
          <p:cNvPr id="4" name="TextBox 3">
            <a:extLst>
              <a:ext uri="{FF2B5EF4-FFF2-40B4-BE49-F238E27FC236}">
                <a16:creationId xmlns:a16="http://schemas.microsoft.com/office/drawing/2014/main" id="{AB7F57C3-4B80-304F-BC74-116B3F0F4711}"/>
              </a:ext>
            </a:extLst>
          </p:cNvPr>
          <p:cNvSpPr txBox="1"/>
          <p:nvPr/>
        </p:nvSpPr>
        <p:spPr>
          <a:xfrm>
            <a:off x="5257800" y="1398601"/>
            <a:ext cx="1676400" cy="369332"/>
          </a:xfrm>
          <a:prstGeom prst="rect">
            <a:avLst/>
          </a:prstGeom>
          <a:noFill/>
        </p:spPr>
        <p:txBody>
          <a:bodyPr wrap="square">
            <a:spAutoFit/>
          </a:bodyPr>
          <a:lstStyle/>
          <a:p>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Introduction</a:t>
            </a:r>
            <a:endParaRPr lang="en-US" dirty="0"/>
          </a:p>
        </p:txBody>
      </p:sp>
      <p:pic>
        <p:nvPicPr>
          <p:cNvPr id="7" name="Picture 6">
            <a:extLst>
              <a:ext uri="{FF2B5EF4-FFF2-40B4-BE49-F238E27FC236}">
                <a16:creationId xmlns:a16="http://schemas.microsoft.com/office/drawing/2014/main" id="{C25600DC-551E-AFF8-6E07-24725ADA1A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925" y="2518832"/>
            <a:ext cx="3571875" cy="2619375"/>
          </a:xfrm>
          <a:prstGeom prst="rect">
            <a:avLst/>
          </a:prstGeom>
          <a:ln w="228600" cap="sq" cmpd="thickThin">
            <a:solidFill>
              <a:srgbClr val="000000"/>
            </a:solidFill>
            <a:prstDash val="solid"/>
            <a:miter lim="800000"/>
          </a:ln>
          <a:effectLst>
            <a:innerShdw blurRad="76200">
              <a:srgbClr val="000000"/>
            </a:innerShdw>
          </a:effectLst>
        </p:spPr>
      </p:pic>
      <p:sp>
        <p:nvSpPr>
          <p:cNvPr id="8" name="TextBox 7">
            <a:extLst>
              <a:ext uri="{FF2B5EF4-FFF2-40B4-BE49-F238E27FC236}">
                <a16:creationId xmlns:a16="http://schemas.microsoft.com/office/drawing/2014/main" id="{7B06351A-24C6-4B6F-2BAA-A8DFCA46B126}"/>
              </a:ext>
            </a:extLst>
          </p:cNvPr>
          <p:cNvSpPr txBox="1"/>
          <p:nvPr/>
        </p:nvSpPr>
        <p:spPr>
          <a:xfrm>
            <a:off x="1003300" y="5397500"/>
            <a:ext cx="2281767" cy="369332"/>
          </a:xfrm>
          <a:prstGeom prst="rect">
            <a:avLst/>
          </a:prstGeom>
          <a:noFill/>
        </p:spPr>
        <p:txBody>
          <a:bodyPr wrap="square" rtlCol="0">
            <a:spAutoFit/>
          </a:bodyPr>
          <a:lstStyle/>
          <a:p>
            <a:pPr algn="ctr"/>
            <a:r>
              <a:rPr lang="ro-RO" dirty="0"/>
              <a:t>Flooding attack</a:t>
            </a:r>
            <a:endParaRPr lang="en-US" dirty="0"/>
          </a:p>
        </p:txBody>
      </p:sp>
      <p:sp>
        <p:nvSpPr>
          <p:cNvPr id="9" name="TextBox 8">
            <a:extLst>
              <a:ext uri="{FF2B5EF4-FFF2-40B4-BE49-F238E27FC236}">
                <a16:creationId xmlns:a16="http://schemas.microsoft.com/office/drawing/2014/main" id="{5F144E4C-844B-27C0-1778-4E5D15EE3511}"/>
              </a:ext>
            </a:extLst>
          </p:cNvPr>
          <p:cNvSpPr txBox="1"/>
          <p:nvPr/>
        </p:nvSpPr>
        <p:spPr>
          <a:xfrm>
            <a:off x="4586816" y="2262462"/>
            <a:ext cx="6739467" cy="2031325"/>
          </a:xfrm>
          <a:prstGeom prst="rect">
            <a:avLst/>
          </a:prstGeom>
          <a:noFill/>
        </p:spPr>
        <p:txBody>
          <a:bodyPr wrap="square" rtlCol="0">
            <a:spAutoFit/>
          </a:bodyPr>
          <a:lstStyle/>
          <a:p>
            <a:pPr marL="285750" indent="-285750">
              <a:buFont typeface="Arial" panose="020B0604020202020204" pitchFamily="34" charset="0"/>
              <a:buChar char="•"/>
            </a:pPr>
            <a:r>
              <a:rPr lang="ro-RO" b="1" dirty="0"/>
              <a:t>Virtual machine </a:t>
            </a:r>
            <a:r>
              <a:rPr lang="ro-RO" dirty="0"/>
              <a:t>- </a:t>
            </a:r>
            <a:r>
              <a:rPr lang="en-US" dirty="0"/>
              <a:t>compute resource that uses software</a:t>
            </a:r>
            <a:r>
              <a:rPr lang="ro-RO" dirty="0"/>
              <a:t> </a:t>
            </a:r>
            <a:r>
              <a:rPr lang="en-US" dirty="0"/>
              <a:t>to run programs and deploy apps</a:t>
            </a:r>
            <a:endParaRPr lang="ro-RO" dirty="0"/>
          </a:p>
          <a:p>
            <a:pPr marL="285750" indent="-285750">
              <a:buFont typeface="Arial" panose="020B0604020202020204" pitchFamily="34" charset="0"/>
              <a:buChar char="•"/>
            </a:pPr>
            <a:r>
              <a:rPr lang="ro-RO" b="1" dirty="0"/>
              <a:t>Hypervisor</a:t>
            </a:r>
            <a:r>
              <a:rPr lang="ro-RO" dirty="0"/>
              <a:t> - </a:t>
            </a:r>
            <a:r>
              <a:rPr lang="en-US" dirty="0"/>
              <a:t>creates and runs virtual machines</a:t>
            </a:r>
            <a:endParaRPr lang="ro-RO" dirty="0"/>
          </a:p>
          <a:p>
            <a:pPr marL="285750" indent="-285750">
              <a:buFont typeface="Arial" panose="020B0604020202020204" pitchFamily="34" charset="0"/>
              <a:buChar char="•"/>
            </a:pPr>
            <a:r>
              <a:rPr lang="ro-RO" b="1" dirty="0"/>
              <a:t>FTP </a:t>
            </a:r>
            <a:r>
              <a:rPr lang="ro-RO" dirty="0"/>
              <a:t>- </a:t>
            </a:r>
            <a:r>
              <a:rPr lang="en-US" dirty="0"/>
              <a:t>protocol used for uploading and downloading files</a:t>
            </a:r>
            <a:endParaRPr lang="ro-RO" dirty="0"/>
          </a:p>
          <a:p>
            <a:pPr marL="285750" indent="-285750">
              <a:buFont typeface="Arial" panose="020B0604020202020204" pitchFamily="34" charset="0"/>
              <a:buChar char="•"/>
            </a:pPr>
            <a:r>
              <a:rPr lang="ro-RO" b="1" dirty="0"/>
              <a:t>UDP</a:t>
            </a:r>
            <a:r>
              <a:rPr lang="ro-RO" dirty="0"/>
              <a:t> - protocol used for communication</a:t>
            </a:r>
          </a:p>
          <a:p>
            <a:pPr marL="285750" indent="-285750">
              <a:buFont typeface="Arial" panose="020B0604020202020204" pitchFamily="34" charset="0"/>
              <a:buChar char="•"/>
            </a:pPr>
            <a:r>
              <a:rPr lang="ro-RO" b="1" dirty="0"/>
              <a:t>VSFTPD</a:t>
            </a:r>
            <a:r>
              <a:rPr lang="ro-RO" dirty="0"/>
              <a:t> - FTP server</a:t>
            </a:r>
          </a:p>
          <a:p>
            <a:pPr marL="285750" indent="-285750">
              <a:buFont typeface="Arial" panose="020B0604020202020204" pitchFamily="34" charset="0"/>
              <a:buChar char="•"/>
            </a:pPr>
            <a:r>
              <a:rPr lang="ro-RO" b="1" dirty="0"/>
              <a:t>IDS</a:t>
            </a:r>
            <a:r>
              <a:rPr lang="ro-RO" dirty="0"/>
              <a:t> - </a:t>
            </a:r>
            <a:r>
              <a:rPr lang="en-US" dirty="0"/>
              <a:t>system that monitors network traffic</a:t>
            </a:r>
            <a:endParaRPr lang="ro-RO" dirty="0"/>
          </a:p>
        </p:txBody>
      </p:sp>
      <p:sp>
        <p:nvSpPr>
          <p:cNvPr id="3" name="Arrow: Right 2">
            <a:extLst>
              <a:ext uri="{FF2B5EF4-FFF2-40B4-BE49-F238E27FC236}">
                <a16:creationId xmlns:a16="http://schemas.microsoft.com/office/drawing/2014/main" id="{FBEDBEAE-0932-33E0-0498-B1C9C403B1CE}"/>
              </a:ext>
            </a:extLst>
          </p:cNvPr>
          <p:cNvSpPr/>
          <p:nvPr/>
        </p:nvSpPr>
        <p:spPr>
          <a:xfrm>
            <a:off x="3060700" y="5441950"/>
            <a:ext cx="1778000" cy="2804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FE0E6BD-EEFB-ADDB-12C8-DDB9E1B3D346}"/>
              </a:ext>
            </a:extLst>
          </p:cNvPr>
          <p:cNvSpPr txBox="1"/>
          <p:nvPr/>
        </p:nvSpPr>
        <p:spPr>
          <a:xfrm>
            <a:off x="4838700" y="5289550"/>
            <a:ext cx="6739467" cy="646331"/>
          </a:xfrm>
          <a:prstGeom prst="rect">
            <a:avLst/>
          </a:prstGeom>
          <a:noFill/>
        </p:spPr>
        <p:txBody>
          <a:bodyPr wrap="square" rtlCol="0">
            <a:spAutoFit/>
          </a:bodyPr>
          <a:lstStyle/>
          <a:p>
            <a:r>
              <a:rPr lang="en-US" dirty="0"/>
              <a:t>very high volume of traffic </a:t>
            </a:r>
            <a:r>
              <a:rPr lang="en-US" dirty="0" err="1"/>
              <a:t>sen</a:t>
            </a:r>
            <a:r>
              <a:rPr lang="ro-RO" dirty="0"/>
              <a:t>t</a:t>
            </a:r>
            <a:r>
              <a:rPr lang="en-US" dirty="0"/>
              <a:t> to a system so that it cannot examine and allow permitted network traffic</a:t>
            </a:r>
          </a:p>
        </p:txBody>
      </p:sp>
    </p:spTree>
    <p:extLst>
      <p:ext uri="{BB962C8B-B14F-4D97-AF65-F5344CB8AC3E}">
        <p14:creationId xmlns:p14="http://schemas.microsoft.com/office/powerpoint/2010/main" val="724815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pic>
        <p:nvPicPr>
          <p:cNvPr id="2" name="Picture 2">
            <a:extLst>
              <a:ext uri="{FF2B5EF4-FFF2-40B4-BE49-F238E27FC236}">
                <a16:creationId xmlns:a16="http://schemas.microsoft.com/office/drawing/2014/main" id="{A747175E-1518-FE20-38A3-FCA4A09DFC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408112"/>
            <a:ext cx="9144000" cy="494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8A6E7616-308A-F3AB-5D54-1A2151648BA3}"/>
              </a:ext>
            </a:extLst>
          </p:cNvPr>
          <p:cNvSpPr>
            <a:spLocks noGrp="1"/>
          </p:cNvSpPr>
          <p:nvPr>
            <p:ph type="ftr" sz="quarter" idx="11"/>
          </p:nvPr>
        </p:nvSpPr>
        <p:spPr/>
        <p:txBody>
          <a:bodyPr/>
          <a:lstStyle/>
          <a:p>
            <a:r>
              <a:rPr lang="en-US"/>
              <a:t>21th RoEduNet Conference Networking in Education and Research </a:t>
            </a:r>
          </a:p>
        </p:txBody>
      </p:sp>
      <p:sp>
        <p:nvSpPr>
          <p:cNvPr id="6" name="TextBox 5">
            <a:extLst>
              <a:ext uri="{FF2B5EF4-FFF2-40B4-BE49-F238E27FC236}">
                <a16:creationId xmlns:a16="http://schemas.microsoft.com/office/drawing/2014/main" id="{2F4B7111-7AE2-58C7-3470-3A7026AA41CE}"/>
              </a:ext>
            </a:extLst>
          </p:cNvPr>
          <p:cNvSpPr txBox="1"/>
          <p:nvPr/>
        </p:nvSpPr>
        <p:spPr>
          <a:xfrm>
            <a:off x="2421466" y="953120"/>
            <a:ext cx="7281333" cy="523220"/>
          </a:xfrm>
          <a:prstGeom prst="rect">
            <a:avLst/>
          </a:prstGeom>
          <a:noFill/>
        </p:spPr>
        <p:txBody>
          <a:bodyPr wrap="square">
            <a:spAutoFit/>
          </a:bodyPr>
          <a:lstStyle/>
          <a:p>
            <a:pPr algn="ctr"/>
            <a:r>
              <a:rPr lang="en-US" sz="2800" b="0" i="0" dirty="0">
                <a:solidFill>
                  <a:srgbClr val="000000"/>
                </a:solidFill>
                <a:effectLst/>
                <a:latin typeface="Times New Roman" panose="02020603050405020304" pitchFamily="18" charset="0"/>
                <a:cs typeface="Times New Roman" panose="02020603050405020304" pitchFamily="18" charset="0"/>
              </a:rPr>
              <a:t>Concept Architecture</a:t>
            </a:r>
            <a:r>
              <a:rPr lang="ro-RO" sz="2800" b="0" i="0" dirty="0">
                <a:solidFill>
                  <a:srgbClr val="000000"/>
                </a:solidFill>
                <a:effectLst/>
                <a:latin typeface="Times New Roman" panose="02020603050405020304" pitchFamily="18" charset="0"/>
                <a:cs typeface="Times New Roman" panose="02020603050405020304" pitchFamily="18" charset="0"/>
              </a:rPr>
              <a:t> – Distributed Firewall</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2281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1F738A53-5E82-642B-DC91-EE3F5413A535}"/>
              </a:ext>
            </a:extLst>
          </p:cNvPr>
          <p:cNvSpPr>
            <a:spLocks noGrp="1"/>
          </p:cNvSpPr>
          <p:nvPr>
            <p:ph type="ftr" sz="quarter" idx="11"/>
          </p:nvPr>
        </p:nvSpPr>
        <p:spPr/>
        <p:txBody>
          <a:bodyPr/>
          <a:lstStyle/>
          <a:p>
            <a:r>
              <a:rPr lang="en-US"/>
              <a:t>21th RoEduNet Conference Networking in Education and Research </a:t>
            </a:r>
          </a:p>
        </p:txBody>
      </p:sp>
      <p:pic>
        <p:nvPicPr>
          <p:cNvPr id="1026" name="Picture 2">
            <a:extLst>
              <a:ext uri="{FF2B5EF4-FFF2-40B4-BE49-F238E27FC236}">
                <a16:creationId xmlns:a16="http://schemas.microsoft.com/office/drawing/2014/main" id="{9C38D680-322C-4665-7D72-74C629ABD8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0683" y="2635249"/>
            <a:ext cx="5238162" cy="339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FA351B62-E538-BA7B-1FA6-B3CA3A166F4B}"/>
              </a:ext>
            </a:extLst>
          </p:cNvPr>
          <p:cNvSpPr txBox="1"/>
          <p:nvPr/>
        </p:nvSpPr>
        <p:spPr>
          <a:xfrm>
            <a:off x="3107267" y="1275835"/>
            <a:ext cx="6096000" cy="584775"/>
          </a:xfrm>
          <a:prstGeom prst="rect">
            <a:avLst/>
          </a:prstGeom>
          <a:noFill/>
        </p:spPr>
        <p:txBody>
          <a:bodyPr wrap="square">
            <a:spAutoFit/>
          </a:bodyPr>
          <a:lstStyle/>
          <a:p>
            <a:pPr marR="0" lvl="0" algn="ctr">
              <a:spcBef>
                <a:spcPts val="400"/>
              </a:spcBef>
              <a:spcAft>
                <a:spcPts val="1000"/>
              </a:spcAft>
              <a:buSzPts val="800"/>
              <a:tabLst>
                <a:tab pos="338455" algn="l"/>
              </a:tabLst>
            </a:pPr>
            <a:r>
              <a:rPr lang="en-US" sz="3200" dirty="0">
                <a:effectLst/>
                <a:latin typeface="Times New Roman" panose="02020603050405020304" pitchFamily="18" charset="0"/>
                <a:ea typeface="Times New Roman" panose="02020603050405020304" pitchFamily="18" charset="0"/>
              </a:rPr>
              <a:t>	UDP Flood attack model</a:t>
            </a:r>
          </a:p>
        </p:txBody>
      </p:sp>
    </p:spTree>
    <p:extLst>
      <p:ext uri="{BB962C8B-B14F-4D97-AF65-F5344CB8AC3E}">
        <p14:creationId xmlns:p14="http://schemas.microsoft.com/office/powerpoint/2010/main" val="369153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B8DEFCCF-6A60-93C6-90AD-F083F4EA8B43}"/>
              </a:ext>
            </a:extLst>
          </p:cNvPr>
          <p:cNvSpPr>
            <a:spLocks noGrp="1"/>
          </p:cNvSpPr>
          <p:nvPr>
            <p:ph type="ftr" sz="quarter" idx="11"/>
          </p:nvPr>
        </p:nvSpPr>
        <p:spPr/>
        <p:txBody>
          <a:bodyPr/>
          <a:lstStyle/>
          <a:p>
            <a:r>
              <a:rPr lang="en-US"/>
              <a:t>21th RoEduNet Conference Networking in Education and Research </a:t>
            </a:r>
          </a:p>
        </p:txBody>
      </p:sp>
      <p:graphicFrame>
        <p:nvGraphicFramePr>
          <p:cNvPr id="3" name="Table 2">
            <a:extLst>
              <a:ext uri="{FF2B5EF4-FFF2-40B4-BE49-F238E27FC236}">
                <a16:creationId xmlns:a16="http://schemas.microsoft.com/office/drawing/2014/main" id="{90256F0C-7A70-C8C6-BCC8-455DF55311E6}"/>
              </a:ext>
            </a:extLst>
          </p:cNvPr>
          <p:cNvGraphicFramePr>
            <a:graphicFrameLocks noGrp="1"/>
          </p:cNvGraphicFramePr>
          <p:nvPr>
            <p:extLst>
              <p:ext uri="{D42A27DB-BD31-4B8C-83A1-F6EECF244321}">
                <p14:modId xmlns:p14="http://schemas.microsoft.com/office/powerpoint/2010/main" val="630399912"/>
              </p:ext>
            </p:extLst>
          </p:nvPr>
        </p:nvGraphicFramePr>
        <p:xfrm>
          <a:off x="648546" y="2437499"/>
          <a:ext cx="4319693" cy="2693296"/>
        </p:xfrm>
        <a:graphic>
          <a:graphicData uri="http://schemas.openxmlformats.org/drawingml/2006/table">
            <a:tbl>
              <a:tblPr firstRow="1" firstCol="1" bandRow="1">
                <a:tableStyleId>{5C22544A-7EE6-4342-B048-85BDC9FD1C3A}</a:tableStyleId>
              </a:tblPr>
              <a:tblGrid>
                <a:gridCol w="729422">
                  <a:extLst>
                    <a:ext uri="{9D8B030D-6E8A-4147-A177-3AD203B41FA5}">
                      <a16:colId xmlns:a16="http://schemas.microsoft.com/office/drawing/2014/main" val="3978680448"/>
                    </a:ext>
                  </a:extLst>
                </a:gridCol>
                <a:gridCol w="1303831">
                  <a:extLst>
                    <a:ext uri="{9D8B030D-6E8A-4147-A177-3AD203B41FA5}">
                      <a16:colId xmlns:a16="http://schemas.microsoft.com/office/drawing/2014/main" val="2374747470"/>
                    </a:ext>
                  </a:extLst>
                </a:gridCol>
                <a:gridCol w="1315887">
                  <a:extLst>
                    <a:ext uri="{9D8B030D-6E8A-4147-A177-3AD203B41FA5}">
                      <a16:colId xmlns:a16="http://schemas.microsoft.com/office/drawing/2014/main" val="1126950116"/>
                    </a:ext>
                  </a:extLst>
                </a:gridCol>
                <a:gridCol w="970553">
                  <a:extLst>
                    <a:ext uri="{9D8B030D-6E8A-4147-A177-3AD203B41FA5}">
                      <a16:colId xmlns:a16="http://schemas.microsoft.com/office/drawing/2014/main" val="3504445795"/>
                    </a:ext>
                  </a:extLst>
                </a:gridCol>
              </a:tblGrid>
              <a:tr h="673324">
                <a:tc>
                  <a:txBody>
                    <a:bodyPr/>
                    <a:lstStyle/>
                    <a:p>
                      <a:pPr marL="0" marR="0" algn="ctr">
                        <a:spcBef>
                          <a:spcPts val="0"/>
                        </a:spcBef>
                        <a:spcAft>
                          <a:spcPts val="0"/>
                        </a:spcAft>
                      </a:pPr>
                      <a:r>
                        <a:rPr lang="en-US" sz="1200">
                          <a:effectLst/>
                          <a:latin typeface="Times New Roman" panose="02020603050405020304" pitchFamily="18" charset="0"/>
                          <a:cs typeface="Times New Roman" panose="02020603050405020304" pitchFamily="18" charset="0"/>
                        </a:rPr>
                        <a:t>Name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a:effectLst/>
                          <a:latin typeface="Times New Roman" panose="02020603050405020304" pitchFamily="18" charset="0"/>
                          <a:cs typeface="Times New Roman" panose="02020603050405020304" pitchFamily="18" charset="0"/>
                        </a:rPr>
                        <a:t>Consisting of</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Operating System</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a:effectLst/>
                          <a:latin typeface="Times New Roman" panose="02020603050405020304" pitchFamily="18" charset="0"/>
                          <a:cs typeface="Times New Roman" panose="02020603050405020304" pitchFamily="18" charset="0"/>
                        </a:rPr>
                        <a:t>CPU (cores)</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36881368"/>
                  </a:ext>
                </a:extLst>
              </a:tr>
              <a:tr h="673324">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Firewall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pfSense with Snort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dirty="0">
                          <a:effectLst/>
                          <a:latin typeface="Times New Roman" panose="02020603050405020304" pitchFamily="18" charset="0"/>
                          <a:cs typeface="Times New Roman" panose="02020603050405020304" pitchFamily="18" charset="0"/>
                        </a:rPr>
                        <a:t>FreeBSD</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99380739"/>
                  </a:ext>
                </a:extLst>
              </a:tr>
              <a:tr h="673324">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Target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VSFTPD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dirty="0">
                          <a:effectLst/>
                          <a:latin typeface="Times New Roman" panose="02020603050405020304" pitchFamily="18" charset="0"/>
                          <a:cs typeface="Times New Roman" panose="02020603050405020304" pitchFamily="18" charset="0"/>
                        </a:rPr>
                        <a:t>Ubuntu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03142381"/>
                  </a:ext>
                </a:extLst>
              </a:tr>
              <a:tr h="673324">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Attacker</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LOIC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Windows 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dirty="0">
                          <a:effectLst/>
                          <a:latin typeface="Times New Roman" panose="02020603050405020304" pitchFamily="18" charset="0"/>
                          <a:cs typeface="Times New Roman" panose="02020603050405020304" pitchFamily="18" charset="0"/>
                        </a:rPr>
                        <a:t>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95656916"/>
                  </a:ext>
                </a:extLst>
              </a:tr>
            </a:tbl>
          </a:graphicData>
        </a:graphic>
      </p:graphicFrame>
      <p:graphicFrame>
        <p:nvGraphicFramePr>
          <p:cNvPr id="4" name="Table 3">
            <a:extLst>
              <a:ext uri="{FF2B5EF4-FFF2-40B4-BE49-F238E27FC236}">
                <a16:creationId xmlns:a16="http://schemas.microsoft.com/office/drawing/2014/main" id="{563C1AB8-587A-BC5E-B444-90009EF90AC1}"/>
              </a:ext>
            </a:extLst>
          </p:cNvPr>
          <p:cNvGraphicFramePr>
            <a:graphicFrameLocks noGrp="1"/>
          </p:cNvGraphicFramePr>
          <p:nvPr>
            <p:extLst>
              <p:ext uri="{D42A27DB-BD31-4B8C-83A1-F6EECF244321}">
                <p14:modId xmlns:p14="http://schemas.microsoft.com/office/powerpoint/2010/main" val="1271247047"/>
              </p:ext>
            </p:extLst>
          </p:nvPr>
        </p:nvGraphicFramePr>
        <p:xfrm>
          <a:off x="6855989" y="2437500"/>
          <a:ext cx="4819544" cy="2693296"/>
        </p:xfrm>
        <a:graphic>
          <a:graphicData uri="http://schemas.openxmlformats.org/drawingml/2006/table">
            <a:tbl>
              <a:tblPr firstRow="1" firstCol="1" bandRow="1">
                <a:tableStyleId>{5C22544A-7EE6-4342-B048-85BDC9FD1C3A}</a:tableStyleId>
              </a:tblPr>
              <a:tblGrid>
                <a:gridCol w="2569103">
                  <a:extLst>
                    <a:ext uri="{9D8B030D-6E8A-4147-A177-3AD203B41FA5}">
                      <a16:colId xmlns:a16="http://schemas.microsoft.com/office/drawing/2014/main" val="3861447188"/>
                    </a:ext>
                  </a:extLst>
                </a:gridCol>
                <a:gridCol w="2250441">
                  <a:extLst>
                    <a:ext uri="{9D8B030D-6E8A-4147-A177-3AD203B41FA5}">
                      <a16:colId xmlns:a16="http://schemas.microsoft.com/office/drawing/2014/main" val="4089807371"/>
                    </a:ext>
                  </a:extLst>
                </a:gridCol>
              </a:tblGrid>
              <a:tr h="336662">
                <a:tc gridSpan="2">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LOIC</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3101764500"/>
                  </a:ext>
                </a:extLst>
              </a:tr>
              <a:tr h="336662">
                <a:tc>
                  <a:txBody>
                    <a:bodyPr/>
                    <a:lstStyle/>
                    <a:p>
                      <a:pPr marL="0" marR="0" algn="just">
                        <a:spcBef>
                          <a:spcPts val="0"/>
                        </a:spcBef>
                        <a:spcAft>
                          <a:spcPts val="0"/>
                        </a:spcAft>
                      </a:pPr>
                      <a:r>
                        <a:rPr lang="en-US" sz="1200" dirty="0">
                          <a:effectLst/>
                          <a:latin typeface="Times New Roman" panose="02020603050405020304" pitchFamily="18" charset="0"/>
                          <a:cs typeface="Times New Roman" panose="02020603050405020304" pitchFamily="18" charset="0"/>
                        </a:rPr>
                        <a:t>Target IP</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172.21.3.100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2418006"/>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Timeout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9001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66078741"/>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Port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54323945"/>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Method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UDP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96703765"/>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Threads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1000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61229908"/>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Wait for reply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Yes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99399495"/>
                  </a:ext>
                </a:extLst>
              </a:tr>
              <a:tr h="336662">
                <a:tc>
                  <a:txBody>
                    <a:bodyPr/>
                    <a:lstStyle/>
                    <a:p>
                      <a:pPr marL="0" marR="0" algn="just">
                        <a:spcBef>
                          <a:spcPts val="0"/>
                        </a:spcBef>
                        <a:spcAft>
                          <a:spcPts val="0"/>
                        </a:spcAft>
                      </a:pPr>
                      <a:r>
                        <a:rPr lang="en-US" sz="1200">
                          <a:effectLst/>
                          <a:latin typeface="Times New Roman" panose="02020603050405020304" pitchFamily="18" charset="0"/>
                          <a:cs typeface="Times New Roman" panose="02020603050405020304" pitchFamily="18" charset="0"/>
                        </a:rPr>
                        <a:t>Speed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spcBef>
                          <a:spcPts val="0"/>
                        </a:spcBef>
                        <a:spcAft>
                          <a:spcPts val="0"/>
                        </a:spcAft>
                      </a:pPr>
                      <a:r>
                        <a:rPr lang="en-US" sz="1200" dirty="0">
                          <a:effectLst/>
                          <a:latin typeface="Times New Roman" panose="02020603050405020304" pitchFamily="18" charset="0"/>
                          <a:cs typeface="Times New Roman" panose="02020603050405020304" pitchFamily="18" charset="0"/>
                        </a:rPr>
                        <a:t>Faster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69436000"/>
                  </a:ext>
                </a:extLst>
              </a:tr>
            </a:tbl>
          </a:graphicData>
        </a:graphic>
      </p:graphicFrame>
      <p:sp>
        <p:nvSpPr>
          <p:cNvPr id="7" name="TextBox 6">
            <a:extLst>
              <a:ext uri="{FF2B5EF4-FFF2-40B4-BE49-F238E27FC236}">
                <a16:creationId xmlns:a16="http://schemas.microsoft.com/office/drawing/2014/main" id="{32AEDC25-7D91-23B3-E6FE-9E94348B3B9F}"/>
              </a:ext>
            </a:extLst>
          </p:cNvPr>
          <p:cNvSpPr txBox="1"/>
          <p:nvPr/>
        </p:nvSpPr>
        <p:spPr>
          <a:xfrm>
            <a:off x="3086100" y="1211944"/>
            <a:ext cx="6096000" cy="584775"/>
          </a:xfrm>
          <a:prstGeom prst="rect">
            <a:avLst/>
          </a:prstGeom>
          <a:noFill/>
        </p:spPr>
        <p:txBody>
          <a:bodyPr wrap="square">
            <a:spAutoFit/>
          </a:bodyPr>
          <a:lstStyle/>
          <a:p>
            <a:pPr algn="ctr"/>
            <a:r>
              <a:rPr lang="ro-RO" sz="3200" b="1" dirty="0">
                <a:latin typeface="Times New Roman" panose="02020603050405020304" pitchFamily="18" charset="0"/>
                <a:cs typeface="Times New Roman" panose="02020603050405020304" pitchFamily="18" charset="0"/>
              </a:rPr>
              <a:t>Software used </a:t>
            </a:r>
          </a:p>
        </p:txBody>
      </p:sp>
    </p:spTree>
    <p:extLst>
      <p:ext uri="{BB962C8B-B14F-4D97-AF65-F5344CB8AC3E}">
        <p14:creationId xmlns:p14="http://schemas.microsoft.com/office/powerpoint/2010/main" val="420598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CD1CF86-13D9-72C7-9A25-C0A6715EA4F2}"/>
              </a:ext>
            </a:extLst>
          </p:cNvPr>
          <p:cNvSpPr>
            <a:spLocks noGrp="1"/>
          </p:cNvSpPr>
          <p:nvPr>
            <p:ph type="ftr" sz="quarter" idx="11"/>
          </p:nvPr>
        </p:nvSpPr>
        <p:spPr/>
        <p:txBody>
          <a:bodyPr/>
          <a:lstStyle/>
          <a:p>
            <a:r>
              <a:rPr lang="en-US"/>
              <a:t>21th RoEduNet Conference Networking in Education and Research </a:t>
            </a:r>
          </a:p>
        </p:txBody>
      </p:sp>
      <p:sp>
        <p:nvSpPr>
          <p:cNvPr id="6" name="TextBox 5">
            <a:extLst>
              <a:ext uri="{FF2B5EF4-FFF2-40B4-BE49-F238E27FC236}">
                <a16:creationId xmlns:a16="http://schemas.microsoft.com/office/drawing/2014/main" id="{51C1200B-34A8-6650-D0AE-1E2CD8A3794E}"/>
              </a:ext>
            </a:extLst>
          </p:cNvPr>
          <p:cNvSpPr txBox="1"/>
          <p:nvPr/>
        </p:nvSpPr>
        <p:spPr>
          <a:xfrm>
            <a:off x="2302476" y="519669"/>
            <a:ext cx="7587048" cy="584775"/>
          </a:xfrm>
          <a:prstGeom prst="rect">
            <a:avLst/>
          </a:prstGeom>
          <a:noFill/>
        </p:spPr>
        <p:txBody>
          <a:bodyPr wrap="square">
            <a:spAutoFit/>
          </a:bodyPr>
          <a:lstStyle/>
          <a:p>
            <a:pPr algn="ctr"/>
            <a:r>
              <a:rPr lang="en-US" sz="3200" b="1" dirty="0">
                <a:effectLst/>
                <a:latin typeface="Times New Roman" panose="02020603050405020304" pitchFamily="18" charset="0"/>
                <a:ea typeface="Times New Roman" panose="02020603050405020304" pitchFamily="18" charset="0"/>
              </a:rPr>
              <a:t>Snort rule configuration for UDP flood</a:t>
            </a:r>
            <a:endParaRPr lang="en-US" sz="3200" b="1" dirty="0"/>
          </a:p>
        </p:txBody>
      </p:sp>
      <p:sp>
        <p:nvSpPr>
          <p:cNvPr id="8" name="TextBox 7">
            <a:extLst>
              <a:ext uri="{FF2B5EF4-FFF2-40B4-BE49-F238E27FC236}">
                <a16:creationId xmlns:a16="http://schemas.microsoft.com/office/drawing/2014/main" id="{2A061DF0-F2CF-EE1D-E5B3-2D22713FE9DF}"/>
              </a:ext>
            </a:extLst>
          </p:cNvPr>
          <p:cNvSpPr txBox="1"/>
          <p:nvPr/>
        </p:nvSpPr>
        <p:spPr>
          <a:xfrm>
            <a:off x="1466335" y="2989221"/>
            <a:ext cx="10420865" cy="618631"/>
          </a:xfrm>
          <a:prstGeom prst="rect">
            <a:avLst/>
          </a:prstGeom>
          <a:noFill/>
        </p:spPr>
        <p:txBody>
          <a:bodyPr wrap="square">
            <a:spAutoFit/>
          </a:bodyPr>
          <a:lstStyle/>
          <a:p>
            <a:pPr marL="0" marR="0" indent="182880" algn="just">
              <a:lnSpc>
                <a:spcPct val="95000"/>
              </a:lnSpc>
              <a:spcBef>
                <a:spcPts val="0"/>
              </a:spcBef>
              <a:spcAft>
                <a:spcPts val="600"/>
              </a:spcAft>
              <a:tabLst>
                <a:tab pos="182880" algn="l"/>
              </a:tabLst>
            </a:pPr>
            <a:r>
              <a:rPr lang="en-US" sz="1800" spc="-5" dirty="0">
                <a:effectLst/>
                <a:latin typeface="Calibri" panose="020F0502020204030204" pitchFamily="34" charset="0"/>
                <a:ea typeface="MS Mincho" panose="02020609040205080304" pitchFamily="49" charset="-128"/>
                <a:cs typeface="Calibri" panose="020F0502020204030204" pitchFamily="34" charset="0"/>
              </a:rPr>
              <a:t>drop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udp</a:t>
            </a:r>
            <a:r>
              <a:rPr lang="en-US" sz="1800" spc="-5" dirty="0">
                <a:effectLst/>
                <a:latin typeface="Calibri" panose="020F0502020204030204" pitchFamily="34" charset="0"/>
                <a:ea typeface="MS Mincho" panose="02020609040205080304" pitchFamily="49" charset="-128"/>
                <a:cs typeface="Calibri" panose="020F0502020204030204" pitchFamily="34" charset="0"/>
              </a:rPr>
              <a:t> any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any</a:t>
            </a:r>
            <a:r>
              <a:rPr lang="en-US" sz="1800" spc="-5" dirty="0">
                <a:effectLst/>
                <a:latin typeface="Calibri" panose="020F0502020204030204" pitchFamily="34" charset="0"/>
                <a:ea typeface="MS Mincho" panose="02020609040205080304" pitchFamily="49" charset="-128"/>
                <a:cs typeface="Calibri" panose="020F0502020204030204" pitchFamily="34" charset="0"/>
              </a:rPr>
              <a:t> -&gt; $HOME_NET any (msg: "LOIC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DDos</a:t>
            </a:r>
            <a:r>
              <a:rPr lang="en-US" sz="1800" spc="-5" dirty="0">
                <a:effectLst/>
                <a:latin typeface="Calibri" panose="020F0502020204030204" pitchFamily="34" charset="0"/>
                <a:ea typeface="MS Mincho" panose="02020609040205080304" pitchFamily="49" charset="-128"/>
                <a:cs typeface="Calibri" panose="020F0502020204030204" pitchFamily="34" charset="0"/>
              </a:rPr>
              <a:t> Flood Attempt in UDP mode"; flags:0;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ttl</a:t>
            </a:r>
            <a:r>
              <a:rPr lang="en-US" sz="1800" spc="-5" dirty="0">
                <a:effectLst/>
                <a:latin typeface="Calibri" panose="020F0502020204030204" pitchFamily="34" charset="0"/>
                <a:ea typeface="MS Mincho" panose="02020609040205080304" pitchFamily="49" charset="-128"/>
                <a:cs typeface="Calibri" panose="020F0502020204030204" pitchFamily="34" charset="0"/>
              </a:rPr>
              <a:t>: 128; flow: stateless;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detection_filter</a:t>
            </a:r>
            <a:r>
              <a:rPr lang="en-US" sz="1800" spc="-5" dirty="0">
                <a:effectLst/>
                <a:latin typeface="Calibri" panose="020F0502020204030204" pitchFamily="34" charset="0"/>
                <a:ea typeface="MS Mincho" panose="02020609040205080304" pitchFamily="49" charset="-128"/>
                <a:cs typeface="Calibri" panose="020F0502020204030204" pitchFamily="34" charset="0"/>
              </a:rPr>
              <a:t>: track </a:t>
            </a:r>
            <a:r>
              <a:rPr lang="en-US" sz="1800" spc="-5" dirty="0" err="1">
                <a:effectLst/>
                <a:latin typeface="Calibri" panose="020F0502020204030204" pitchFamily="34" charset="0"/>
                <a:ea typeface="MS Mincho" panose="02020609040205080304" pitchFamily="49" charset="-128"/>
                <a:cs typeface="Calibri" panose="020F0502020204030204" pitchFamily="34" charset="0"/>
              </a:rPr>
              <a:t>by_dst</a:t>
            </a:r>
            <a:r>
              <a:rPr lang="en-US" sz="1800" spc="-5" dirty="0">
                <a:effectLst/>
                <a:latin typeface="Calibri" panose="020F0502020204030204" pitchFamily="34" charset="0"/>
                <a:ea typeface="MS Mincho" panose="02020609040205080304" pitchFamily="49" charset="-128"/>
                <a:cs typeface="Calibri" panose="020F0502020204030204" pitchFamily="34" charset="0"/>
              </a:rPr>
              <a:t>, count 90000, seconds 60; sid:3; rev:001;)</a:t>
            </a:r>
          </a:p>
        </p:txBody>
      </p:sp>
    </p:spTree>
    <p:extLst>
      <p:ext uri="{BB962C8B-B14F-4D97-AF65-F5344CB8AC3E}">
        <p14:creationId xmlns:p14="http://schemas.microsoft.com/office/powerpoint/2010/main" val="168172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0FCA2DE1-0AD9-8312-792C-6C280169040B}"/>
              </a:ext>
            </a:extLst>
          </p:cNvPr>
          <p:cNvSpPr>
            <a:spLocks noGrp="1"/>
          </p:cNvSpPr>
          <p:nvPr>
            <p:ph type="ftr" sz="quarter" idx="11"/>
          </p:nvPr>
        </p:nvSpPr>
        <p:spPr/>
        <p:txBody>
          <a:bodyPr/>
          <a:lstStyle/>
          <a:p>
            <a:r>
              <a:rPr lang="en-US"/>
              <a:t>21th RoEduNet Conference Networking in Education and Research </a:t>
            </a:r>
          </a:p>
        </p:txBody>
      </p:sp>
      <p:pic>
        <p:nvPicPr>
          <p:cNvPr id="4098" name="Picture 6">
            <a:extLst>
              <a:ext uri="{FF2B5EF4-FFF2-40B4-BE49-F238E27FC236}">
                <a16:creationId xmlns:a16="http://schemas.microsoft.com/office/drawing/2014/main" id="{E90A03CF-50CB-6CD6-6BC5-D9AE6A0E8F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395" y="1473198"/>
            <a:ext cx="4986423" cy="3208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a:extLst>
              <a:ext uri="{FF2B5EF4-FFF2-40B4-BE49-F238E27FC236}">
                <a16:creationId xmlns:a16="http://schemas.microsoft.com/office/drawing/2014/main" id="{D8E3B0B1-E40C-1554-283C-1B32CA573D34}"/>
              </a:ext>
            </a:extLst>
          </p:cNvPr>
          <p:cNvSpPr>
            <a:spLocks noChangeArrowheads="1"/>
          </p:cNvSpPr>
          <p:nvPr/>
        </p:nvSpPr>
        <p:spPr bwMode="auto">
          <a:xfrm>
            <a:off x="6062133" y="1473199"/>
            <a:ext cx="1539277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99" name="Picture 3">
            <a:extLst>
              <a:ext uri="{FF2B5EF4-FFF2-40B4-BE49-F238E27FC236}">
                <a16:creationId xmlns:a16="http://schemas.microsoft.com/office/drawing/2014/main" id="{348A4EB5-5A4F-89CB-FC19-9503E9B390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2133" y="1473199"/>
            <a:ext cx="4985248" cy="320886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882E7A5-EAAC-39B4-7D55-DDB27736A1C0}"/>
              </a:ext>
            </a:extLst>
          </p:cNvPr>
          <p:cNvSpPr txBox="1"/>
          <p:nvPr/>
        </p:nvSpPr>
        <p:spPr>
          <a:xfrm>
            <a:off x="385539" y="4955447"/>
            <a:ext cx="4538133" cy="307777"/>
          </a:xfrm>
          <a:prstGeom prst="rect">
            <a:avLst/>
          </a:prstGeom>
          <a:noFill/>
        </p:spPr>
        <p:txBody>
          <a:bodyPr wrap="square">
            <a:spAutoFit/>
          </a:bodyPr>
          <a:lstStyle/>
          <a:p>
            <a:pPr marR="0" lvl="0" algn="just">
              <a:spcBef>
                <a:spcPts val="400"/>
              </a:spcBef>
              <a:spcAft>
                <a:spcPts val="1000"/>
              </a:spcAft>
              <a:buSzPts val="800"/>
              <a:tabLst>
                <a:tab pos="338455" algn="l"/>
              </a:tabLst>
            </a:pPr>
            <a:r>
              <a:rPr lang="en-US" sz="1400" dirty="0">
                <a:effectLst/>
                <a:latin typeface="Times New Roman" panose="02020603050405020304" pitchFamily="18" charset="0"/>
                <a:ea typeface="Times New Roman" panose="02020603050405020304" pitchFamily="18" charset="0"/>
              </a:rPr>
              <a:t>Differences between transfer duration in different scenarios</a:t>
            </a:r>
          </a:p>
        </p:txBody>
      </p:sp>
      <p:sp>
        <p:nvSpPr>
          <p:cNvPr id="8" name="TextBox 7">
            <a:extLst>
              <a:ext uri="{FF2B5EF4-FFF2-40B4-BE49-F238E27FC236}">
                <a16:creationId xmlns:a16="http://schemas.microsoft.com/office/drawing/2014/main" id="{F22B52FE-4D80-D268-65DD-52BDDF2B1798}"/>
              </a:ext>
            </a:extLst>
          </p:cNvPr>
          <p:cNvSpPr txBox="1"/>
          <p:nvPr/>
        </p:nvSpPr>
        <p:spPr>
          <a:xfrm>
            <a:off x="6321673" y="4955447"/>
            <a:ext cx="4466168" cy="307777"/>
          </a:xfrm>
          <a:prstGeom prst="rect">
            <a:avLst/>
          </a:prstGeom>
          <a:noFill/>
        </p:spPr>
        <p:txBody>
          <a:bodyPr wrap="square">
            <a:spAutoFit/>
          </a:bodyPr>
          <a:lstStyle/>
          <a:p>
            <a:pPr marR="0" lvl="0" algn="just">
              <a:spcBef>
                <a:spcPts val="400"/>
              </a:spcBef>
              <a:spcAft>
                <a:spcPts val="1000"/>
              </a:spcAft>
              <a:buSzPts val="800"/>
              <a:tabLst>
                <a:tab pos="338455" algn="l"/>
              </a:tabLst>
            </a:pPr>
            <a:r>
              <a:rPr lang="en-US" sz="1400" dirty="0">
                <a:effectLst/>
                <a:latin typeface="Times New Roman" panose="02020603050405020304" pitchFamily="18" charset="0"/>
                <a:ea typeface="Times New Roman" panose="02020603050405020304" pitchFamily="18" charset="0"/>
              </a:rPr>
              <a:t>Differences between average speed in different scenarios</a:t>
            </a:r>
          </a:p>
        </p:txBody>
      </p:sp>
    </p:spTree>
    <p:extLst>
      <p:ext uri="{BB962C8B-B14F-4D97-AF65-F5344CB8AC3E}">
        <p14:creationId xmlns:p14="http://schemas.microsoft.com/office/powerpoint/2010/main" val="283952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517A93-B219-F47D-2C19-AED853C892DD}"/>
              </a:ext>
            </a:extLst>
          </p:cNvPr>
          <p:cNvPicPr>
            <a:picLocks noChangeAspect="1"/>
          </p:cNvPicPr>
          <p:nvPr/>
        </p:nvPicPr>
        <p:blipFill>
          <a:blip r:embed="rId2"/>
          <a:stretch>
            <a:fillRect/>
          </a:stretch>
        </p:blipFill>
        <p:spPr>
          <a:xfrm>
            <a:off x="0" y="0"/>
            <a:ext cx="12192000" cy="983916"/>
          </a:xfrm>
          <a:prstGeom prst="rect">
            <a:avLst/>
          </a:prstGeom>
        </p:spPr>
      </p:pic>
      <p:sp>
        <p:nvSpPr>
          <p:cNvPr id="2" name="Footer Placeholder 1">
            <a:extLst>
              <a:ext uri="{FF2B5EF4-FFF2-40B4-BE49-F238E27FC236}">
                <a16:creationId xmlns:a16="http://schemas.microsoft.com/office/drawing/2014/main" id="{44F0B79B-084C-8D3E-EA17-BB710737A9FB}"/>
              </a:ext>
            </a:extLst>
          </p:cNvPr>
          <p:cNvSpPr>
            <a:spLocks noGrp="1"/>
          </p:cNvSpPr>
          <p:nvPr>
            <p:ph type="ftr" sz="quarter" idx="11"/>
          </p:nvPr>
        </p:nvSpPr>
        <p:spPr/>
        <p:txBody>
          <a:bodyPr/>
          <a:lstStyle/>
          <a:p>
            <a:r>
              <a:rPr lang="en-US"/>
              <a:t>21th RoEduNet Conference Networking in Education and Research </a:t>
            </a:r>
          </a:p>
        </p:txBody>
      </p:sp>
      <p:sp>
        <p:nvSpPr>
          <p:cNvPr id="4" name="TextBox 3">
            <a:extLst>
              <a:ext uri="{FF2B5EF4-FFF2-40B4-BE49-F238E27FC236}">
                <a16:creationId xmlns:a16="http://schemas.microsoft.com/office/drawing/2014/main" id="{5D033FF2-672B-571F-E1D1-AB2891126362}"/>
              </a:ext>
            </a:extLst>
          </p:cNvPr>
          <p:cNvSpPr txBox="1"/>
          <p:nvPr/>
        </p:nvSpPr>
        <p:spPr>
          <a:xfrm>
            <a:off x="139700" y="2681372"/>
            <a:ext cx="11739034" cy="2800767"/>
          </a:xfrm>
          <a:prstGeom prst="rect">
            <a:avLst/>
          </a:prstGeom>
          <a:noFill/>
        </p:spPr>
        <p:txBody>
          <a:bodyPr wrap="square">
            <a:spAutoFit/>
          </a:bodyPr>
          <a:lstStyle/>
          <a:p>
            <a:pPr marL="0" marR="0" indent="182880" algn="just">
              <a:lnSpc>
                <a:spcPct val="95000"/>
              </a:lnSpc>
              <a:spcBef>
                <a:spcPts val="0"/>
              </a:spcBef>
              <a:spcAft>
                <a:spcPts val="600"/>
              </a:spcAft>
              <a:tabLst>
                <a:tab pos="182880" algn="l"/>
              </a:tabLst>
            </a:pPr>
            <a:r>
              <a:rPr lang="en-US" sz="1800" spc="-5" dirty="0">
                <a:effectLst/>
                <a:latin typeface="Times New Roman" panose="02020603050405020304" pitchFamily="18" charset="0"/>
                <a:ea typeface="MS Mincho" panose="02020609040205080304" pitchFamily="49" charset="-128"/>
              </a:rPr>
              <a:t>In this paper, we proposed an optimization for </a:t>
            </a:r>
            <a:r>
              <a:rPr lang="en-US" sz="1800" spc="-5" dirty="0" err="1">
                <a:effectLst/>
                <a:latin typeface="Times New Roman" panose="02020603050405020304" pitchFamily="18" charset="0"/>
                <a:ea typeface="MS Mincho" panose="02020609040205080304" pitchFamily="49" charset="-128"/>
              </a:rPr>
              <a:t>pfSense</a:t>
            </a:r>
            <a:r>
              <a:rPr lang="en-US" sz="1800" spc="-5" dirty="0">
                <a:effectLst/>
                <a:latin typeface="Times New Roman" panose="02020603050405020304" pitchFamily="18" charset="0"/>
                <a:ea typeface="MS Mincho" panose="02020609040205080304" pitchFamily="49" charset="-128"/>
              </a:rPr>
              <a:t> through a Snort rule to detect and suppress flood on protocol UDP. Our work shows a significant improvement in performance in this kind of attack inside a network. The results demonstrate that our development of Snort rules makes </a:t>
            </a:r>
            <a:r>
              <a:rPr lang="en-US" sz="1800" spc="-5" dirty="0" err="1">
                <a:effectLst/>
                <a:latin typeface="Times New Roman" panose="02020603050405020304" pitchFamily="18" charset="0"/>
                <a:ea typeface="MS Mincho" panose="02020609040205080304" pitchFamily="49" charset="-128"/>
              </a:rPr>
              <a:t>pfSense</a:t>
            </a:r>
            <a:r>
              <a:rPr lang="en-US" sz="1800" spc="-5" dirty="0">
                <a:effectLst/>
                <a:latin typeface="Times New Roman" panose="02020603050405020304" pitchFamily="18" charset="0"/>
                <a:ea typeface="MS Mincho" panose="02020609040205080304" pitchFamily="49" charset="-128"/>
              </a:rPr>
              <a:t> use less CPU and network bandwidth when UDP flood occurs. The time of file transfer was significant improved with our study, and can be observed in </a:t>
            </a:r>
            <a:r>
              <a:rPr lang="ro-RO" sz="1800" spc="-5" dirty="0">
                <a:effectLst/>
                <a:latin typeface="Times New Roman" panose="02020603050405020304" pitchFamily="18" charset="0"/>
                <a:ea typeface="MS Mincho" panose="02020609040205080304" pitchFamily="49" charset="-128"/>
              </a:rPr>
              <a:t>figures presented previously</a:t>
            </a:r>
            <a:r>
              <a:rPr lang="en-US" sz="1800" spc="-5" dirty="0">
                <a:effectLst/>
                <a:latin typeface="Times New Roman" panose="02020603050405020304" pitchFamily="18" charset="0"/>
                <a:ea typeface="MS Mincho" panose="02020609040205080304" pitchFamily="49" charset="-128"/>
              </a:rPr>
              <a:t>. The entire network security is improved, and the congestion problem is solved. We are hoping that our work can help other researchers in their study and also network administrators from different sectors.</a:t>
            </a:r>
          </a:p>
          <a:p>
            <a:pPr marL="0" marR="0" indent="182880" algn="just">
              <a:lnSpc>
                <a:spcPct val="95000"/>
              </a:lnSpc>
              <a:spcBef>
                <a:spcPts val="0"/>
              </a:spcBef>
              <a:spcAft>
                <a:spcPts val="600"/>
              </a:spcAft>
              <a:tabLst>
                <a:tab pos="182880" algn="l"/>
              </a:tabLst>
            </a:pPr>
            <a:r>
              <a:rPr lang="en-US" sz="1800" spc="-5" dirty="0">
                <a:effectLst/>
                <a:latin typeface="Times New Roman" panose="02020603050405020304" pitchFamily="18" charset="0"/>
                <a:ea typeface="MS Mincho" panose="02020609040205080304" pitchFamily="49" charset="-128"/>
              </a:rPr>
              <a:t>As a continuation of our work, we propose as future plans to find a way to manage the manner that </a:t>
            </a:r>
            <a:r>
              <a:rPr lang="en-US" sz="1800" spc="-5" dirty="0" err="1">
                <a:effectLst/>
                <a:latin typeface="Times New Roman" panose="02020603050405020304" pitchFamily="18" charset="0"/>
                <a:ea typeface="MS Mincho" panose="02020609040205080304" pitchFamily="49" charset="-128"/>
              </a:rPr>
              <a:t>pfSense</a:t>
            </a:r>
            <a:r>
              <a:rPr lang="en-US" sz="1800" spc="-5" dirty="0">
                <a:effectLst/>
                <a:latin typeface="Times New Roman" panose="02020603050405020304" pitchFamily="18" charset="0"/>
                <a:ea typeface="MS Mincho" panose="02020609040205080304" pitchFamily="49" charset="-128"/>
              </a:rPr>
              <a:t> administers traffic logs. Optimizing the process of writing the logs after the target is blocked would improve the CPU usage of </a:t>
            </a:r>
            <a:r>
              <a:rPr lang="en-US" sz="1800" spc="-5" dirty="0" err="1">
                <a:effectLst/>
                <a:latin typeface="Times New Roman" panose="02020603050405020304" pitchFamily="18" charset="0"/>
                <a:ea typeface="MS Mincho" panose="02020609040205080304" pitchFamily="49" charset="-128"/>
              </a:rPr>
              <a:t>pfSense</a:t>
            </a:r>
            <a:r>
              <a:rPr lang="en-US" sz="1800" spc="-5" dirty="0">
                <a:effectLst/>
                <a:latin typeface="Times New Roman" panose="02020603050405020304" pitchFamily="18" charset="0"/>
                <a:ea typeface="MS Mincho" panose="02020609040205080304" pitchFamily="49" charset="-128"/>
              </a:rPr>
              <a:t>. Virtualized networks have a huge number of benefits because of the low cost of implementation and easy maintenance price. They are flexible, improve control over network traffic, and give businesses scalability and extensibility. </a:t>
            </a:r>
          </a:p>
        </p:txBody>
      </p:sp>
      <p:sp>
        <p:nvSpPr>
          <p:cNvPr id="7" name="TextBox 6">
            <a:extLst>
              <a:ext uri="{FF2B5EF4-FFF2-40B4-BE49-F238E27FC236}">
                <a16:creationId xmlns:a16="http://schemas.microsoft.com/office/drawing/2014/main" id="{70139ADE-00AB-1EF0-33B3-1412633F7A4C}"/>
              </a:ext>
            </a:extLst>
          </p:cNvPr>
          <p:cNvSpPr txBox="1"/>
          <p:nvPr/>
        </p:nvSpPr>
        <p:spPr>
          <a:xfrm>
            <a:off x="4106333" y="1375861"/>
            <a:ext cx="3805767" cy="369332"/>
          </a:xfrm>
          <a:prstGeom prst="rect">
            <a:avLst/>
          </a:prstGeom>
          <a:noFill/>
        </p:spPr>
        <p:txBody>
          <a:bodyPr wrap="square">
            <a:spAutoFit/>
          </a:bodyPr>
          <a:lstStyle/>
          <a:p>
            <a:pPr algn="ctr"/>
            <a:r>
              <a:rPr lang="en-US" b="1" u="none" strike="noStrike" kern="0" cap="small" dirty="0">
                <a:effectLst/>
                <a:latin typeface="Times New Roman" panose="02020603050405020304" pitchFamily="18" charset="0"/>
                <a:ea typeface="MS Mincho" panose="02020609040205080304" pitchFamily="49" charset="-128"/>
                <a:cs typeface="Times New Roman" panose="02020603050405020304" pitchFamily="18" charset="0"/>
              </a:rPr>
              <a:t>Conclusions And Future Work </a:t>
            </a:r>
          </a:p>
        </p:txBody>
      </p:sp>
    </p:spTree>
    <p:extLst>
      <p:ext uri="{BB962C8B-B14F-4D97-AF65-F5344CB8AC3E}">
        <p14:creationId xmlns:p14="http://schemas.microsoft.com/office/powerpoint/2010/main" val="1681955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547</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PC-Ryzen</dc:creator>
  <cp:lastModifiedBy>PC-Ryzen</cp:lastModifiedBy>
  <cp:revision>15</cp:revision>
  <dcterms:created xsi:type="dcterms:W3CDTF">2022-08-25T17:27:57Z</dcterms:created>
  <dcterms:modified xsi:type="dcterms:W3CDTF">2022-09-14T07:53:55Z</dcterms:modified>
</cp:coreProperties>
</file>