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6" r:id="rId5"/>
    <p:sldId id="259" r:id="rId6"/>
    <p:sldId id="263" r:id="rId7"/>
    <p:sldId id="270" r:id="rId8"/>
    <p:sldId id="271" r:id="rId9"/>
    <p:sldId id="272" r:id="rId10"/>
    <p:sldId id="268" r:id="rId11"/>
    <p:sldId id="269" r:id="rId12"/>
    <p:sldId id="267"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4660"/>
  </p:normalViewPr>
  <p:slideViewPr>
    <p:cSldViewPr snapToGrid="0">
      <p:cViewPr varScale="1">
        <p:scale>
          <a:sx n="108" d="100"/>
          <a:sy n="108"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F9E3B8-0E8F-4F52-96B2-8D9F492161C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D7232ED-37B0-425E-81ED-86709F4BCA55}">
      <dgm:prSet phldrT="[Text]"/>
      <dgm:spPr/>
      <dgm:t>
        <a:bodyPr/>
        <a:lstStyle/>
        <a:p>
          <a:r>
            <a:rPr lang="en-US" b="1" i="0"/>
            <a:t>Automated Email Classification</a:t>
          </a:r>
          <a:endParaRPr lang="en-US"/>
        </a:p>
      </dgm:t>
    </dgm:pt>
    <dgm:pt modelId="{69B2F798-63D3-40A0-8B25-6393A0AB69CC}" type="parTrans" cxnId="{F4D800F8-7E1B-43BA-B1EA-A2A0ADF9328D}">
      <dgm:prSet/>
      <dgm:spPr/>
      <dgm:t>
        <a:bodyPr/>
        <a:lstStyle/>
        <a:p>
          <a:endParaRPr lang="en-US"/>
        </a:p>
      </dgm:t>
    </dgm:pt>
    <dgm:pt modelId="{9F28B424-DB88-42EC-B6E6-2B28F802F322}" type="sibTrans" cxnId="{F4D800F8-7E1B-43BA-B1EA-A2A0ADF9328D}">
      <dgm:prSet/>
      <dgm:spPr/>
      <dgm:t>
        <a:bodyPr/>
        <a:lstStyle/>
        <a:p>
          <a:endParaRPr lang="en-US"/>
        </a:p>
      </dgm:t>
    </dgm:pt>
    <dgm:pt modelId="{756AA44F-B327-432A-8A07-05B8EEA6299C}">
      <dgm:prSet phldrT="[Text]"/>
      <dgm:spPr/>
      <dgm:t>
        <a:bodyPr/>
        <a:lstStyle/>
        <a:p>
          <a:r>
            <a:rPr lang="en-US" b="0" i="0"/>
            <a:t>The script automates email classification using the Natural Language Toolkit (NLTK) and a Naive Bayes classifier. It preprocesses email text, employs tokenization, eliminates stop words and applies the Porter stemming algorithm. These techniques transform unstructured email content into standardized, feature-rich representations suitable for precise classification.</a:t>
          </a:r>
          <a:endParaRPr lang="en-US"/>
        </a:p>
      </dgm:t>
    </dgm:pt>
    <dgm:pt modelId="{E49BB9DC-A8F9-4BAE-9114-011D54310078}" type="parTrans" cxnId="{0104EF38-57ED-4C55-A647-0D4BB7507516}">
      <dgm:prSet/>
      <dgm:spPr/>
      <dgm:t>
        <a:bodyPr/>
        <a:lstStyle/>
        <a:p>
          <a:endParaRPr lang="en-US"/>
        </a:p>
      </dgm:t>
    </dgm:pt>
    <dgm:pt modelId="{D1F3B9AD-4720-48C9-AEAE-8502856009A5}" type="sibTrans" cxnId="{0104EF38-57ED-4C55-A647-0D4BB7507516}">
      <dgm:prSet/>
      <dgm:spPr/>
      <dgm:t>
        <a:bodyPr/>
        <a:lstStyle/>
        <a:p>
          <a:endParaRPr lang="en-US"/>
        </a:p>
      </dgm:t>
    </dgm:pt>
    <dgm:pt modelId="{68B5D8F8-2C66-4E69-B42A-47D4C2B51C00}">
      <dgm:prSet phldrT="[Text]"/>
      <dgm:spPr/>
      <dgm:t>
        <a:bodyPr/>
        <a:lstStyle/>
        <a:p>
          <a:r>
            <a:rPr lang="en-US" b="1" i="0"/>
            <a:t>Dataset Preparation</a:t>
          </a:r>
          <a:endParaRPr lang="en-US"/>
        </a:p>
      </dgm:t>
    </dgm:pt>
    <dgm:pt modelId="{E242DDAB-BD7E-4A01-A581-37900952DAD7}" type="parTrans" cxnId="{283C65BC-C9EE-4BB2-9BE8-C417F75DD018}">
      <dgm:prSet/>
      <dgm:spPr/>
      <dgm:t>
        <a:bodyPr/>
        <a:lstStyle/>
        <a:p>
          <a:endParaRPr lang="en-US"/>
        </a:p>
      </dgm:t>
    </dgm:pt>
    <dgm:pt modelId="{29F014FA-0CA1-4B3F-8BF6-7C0022763BC9}" type="sibTrans" cxnId="{283C65BC-C9EE-4BB2-9BE8-C417F75DD018}">
      <dgm:prSet/>
      <dgm:spPr/>
      <dgm:t>
        <a:bodyPr/>
        <a:lstStyle/>
        <a:p>
          <a:endParaRPr lang="en-US"/>
        </a:p>
      </dgm:t>
    </dgm:pt>
    <dgm:pt modelId="{593512A0-E40F-4AF8-8141-DBBC748454DA}">
      <dgm:prSet phldrT="[Text]"/>
      <dgm:spPr/>
      <dgm:t>
        <a:bodyPr/>
        <a:lstStyle/>
        <a:p>
          <a:r>
            <a:rPr lang="en-US" b="0" i="0"/>
            <a:t>To evaluate the effectiveness of our solution, we carefully curated a dataset of labeled emails, categorizing them as "phishing" or "legitimate." A stratified train-test split method was used to ensure representative data distribution across both sets.</a:t>
          </a:r>
          <a:endParaRPr lang="en-US"/>
        </a:p>
      </dgm:t>
    </dgm:pt>
    <dgm:pt modelId="{978C5115-84F0-4C86-AACA-328D5E8C1363}" type="parTrans" cxnId="{50BBD142-203B-4C7E-AF93-49340BDD33DC}">
      <dgm:prSet/>
      <dgm:spPr/>
      <dgm:t>
        <a:bodyPr/>
        <a:lstStyle/>
        <a:p>
          <a:endParaRPr lang="en-US"/>
        </a:p>
      </dgm:t>
    </dgm:pt>
    <dgm:pt modelId="{B18DE37E-EA97-4D49-8D1C-1CCECACA1B73}" type="sibTrans" cxnId="{50BBD142-203B-4C7E-AF93-49340BDD33DC}">
      <dgm:prSet/>
      <dgm:spPr/>
      <dgm:t>
        <a:bodyPr/>
        <a:lstStyle/>
        <a:p>
          <a:endParaRPr lang="en-US"/>
        </a:p>
      </dgm:t>
    </dgm:pt>
    <dgm:pt modelId="{31E11085-5E34-4EC2-9CFB-996E45C0FC43}">
      <dgm:prSet/>
      <dgm:spPr/>
      <dgm:t>
        <a:bodyPr/>
        <a:lstStyle/>
        <a:p>
          <a:r>
            <a:rPr lang="en-US" b="1" i="0"/>
            <a:t>Dataflow Diagram</a:t>
          </a:r>
          <a:endParaRPr lang="en-US"/>
        </a:p>
      </dgm:t>
    </dgm:pt>
    <dgm:pt modelId="{6724EE6E-3A05-4A48-9508-93A7F63F19A0}" type="parTrans" cxnId="{EBE23A93-9BE0-4146-A61F-D49C5FD8EDA8}">
      <dgm:prSet/>
      <dgm:spPr/>
      <dgm:t>
        <a:bodyPr/>
        <a:lstStyle/>
        <a:p>
          <a:endParaRPr lang="en-US"/>
        </a:p>
      </dgm:t>
    </dgm:pt>
    <dgm:pt modelId="{596CA630-A303-4B64-A524-6C068D716C41}" type="sibTrans" cxnId="{EBE23A93-9BE0-4146-A61F-D49C5FD8EDA8}">
      <dgm:prSet/>
      <dgm:spPr/>
      <dgm:t>
        <a:bodyPr/>
        <a:lstStyle/>
        <a:p>
          <a:endParaRPr lang="en-US"/>
        </a:p>
      </dgm:t>
    </dgm:pt>
    <dgm:pt modelId="{C9D52F99-415A-4851-AFBE-C42F41B1B9B5}">
      <dgm:prSet/>
      <dgm:spPr/>
      <dgm:t>
        <a:bodyPr/>
        <a:lstStyle/>
        <a:p>
          <a:r>
            <a:rPr lang="en-US" b="1" i="0"/>
            <a:t>High Accuracy Classification</a:t>
          </a:r>
          <a:endParaRPr lang="en-US"/>
        </a:p>
      </dgm:t>
    </dgm:pt>
    <dgm:pt modelId="{8709BA4B-6BF1-46D9-8969-89A08334DABE}" type="parTrans" cxnId="{29BA19FA-0A35-4ACE-9906-2DC4A779E58F}">
      <dgm:prSet/>
      <dgm:spPr/>
      <dgm:t>
        <a:bodyPr/>
        <a:lstStyle/>
        <a:p>
          <a:endParaRPr lang="en-US"/>
        </a:p>
      </dgm:t>
    </dgm:pt>
    <dgm:pt modelId="{5CAEFD8A-DC87-4DD3-B8DF-338003A7675B}" type="sibTrans" cxnId="{29BA19FA-0A35-4ACE-9906-2DC4A779E58F}">
      <dgm:prSet/>
      <dgm:spPr/>
      <dgm:t>
        <a:bodyPr/>
        <a:lstStyle/>
        <a:p>
          <a:endParaRPr lang="en-US"/>
        </a:p>
      </dgm:t>
    </dgm:pt>
    <dgm:pt modelId="{0A8DFE9F-4B8B-4E9A-ABA2-D36674D11BD6}">
      <dgm:prSet/>
      <dgm:spPr/>
      <dgm:t>
        <a:bodyPr/>
        <a:lstStyle/>
        <a:p>
          <a:r>
            <a:rPr lang="en-US" b="0" i="0"/>
            <a:t>The script achieves a high accuracy rate when training the Naive Bayes classifier on the preprocessed training set, showcasing the efficacy of our classification model.</a:t>
          </a:r>
          <a:endParaRPr lang="en-US"/>
        </a:p>
      </dgm:t>
    </dgm:pt>
    <dgm:pt modelId="{F5082EA0-CF57-4F06-9944-D22DAB7C36C6}" type="parTrans" cxnId="{0D3BA239-B624-4D11-B612-6F90C372E87D}">
      <dgm:prSet/>
      <dgm:spPr/>
      <dgm:t>
        <a:bodyPr/>
        <a:lstStyle/>
        <a:p>
          <a:endParaRPr lang="en-US"/>
        </a:p>
      </dgm:t>
    </dgm:pt>
    <dgm:pt modelId="{9703ECF5-3870-4153-89CF-212C9563BC1F}" type="sibTrans" cxnId="{0D3BA239-B624-4D11-B612-6F90C372E87D}">
      <dgm:prSet/>
      <dgm:spPr/>
      <dgm:t>
        <a:bodyPr/>
        <a:lstStyle/>
        <a:p>
          <a:endParaRPr lang="en-US"/>
        </a:p>
      </dgm:t>
    </dgm:pt>
    <dgm:pt modelId="{739E48D7-2B60-47DB-A517-261267BC43DB}">
      <dgm:prSet/>
      <dgm:spPr/>
      <dgm:t>
        <a:bodyPr/>
        <a:lstStyle/>
        <a:p>
          <a:r>
            <a:rPr lang="en-US" b="0" i="0"/>
            <a:t>The dataflow diagram illustrates the flow of incoming traffic from the Internet to the Email server. The VM running the email classification script is strategically placed within the same network segment as the secondary router (172.20.4.X). This positioning enables efficient interception and analysis of email traffic before it reaches the email server (172.21.4.10).</a:t>
          </a:r>
          <a:endParaRPr lang="en-US"/>
        </a:p>
      </dgm:t>
    </dgm:pt>
    <dgm:pt modelId="{A15B26A7-0DF0-4570-B5F4-43F4D3AC3607}" type="parTrans" cxnId="{75EBA68C-9C78-4749-BF58-2B6D7C472F2D}">
      <dgm:prSet/>
      <dgm:spPr/>
      <dgm:t>
        <a:bodyPr/>
        <a:lstStyle/>
        <a:p>
          <a:endParaRPr lang="en-US"/>
        </a:p>
      </dgm:t>
    </dgm:pt>
    <dgm:pt modelId="{AC80C664-F0A3-46FD-A65D-B392E310AA73}" type="sibTrans" cxnId="{75EBA68C-9C78-4749-BF58-2B6D7C472F2D}">
      <dgm:prSet/>
      <dgm:spPr/>
      <dgm:t>
        <a:bodyPr/>
        <a:lstStyle/>
        <a:p>
          <a:endParaRPr lang="en-US"/>
        </a:p>
      </dgm:t>
    </dgm:pt>
    <dgm:pt modelId="{2BD23C6A-E126-466E-8C66-3BF9676C4F04}" type="pres">
      <dgm:prSet presAssocID="{57F9E3B8-0E8F-4F52-96B2-8D9F492161C1}" presName="linearFlow" presStyleCnt="0">
        <dgm:presLayoutVars>
          <dgm:dir/>
          <dgm:animLvl val="lvl"/>
          <dgm:resizeHandles val="exact"/>
        </dgm:presLayoutVars>
      </dgm:prSet>
      <dgm:spPr/>
    </dgm:pt>
    <dgm:pt modelId="{B37A0EF6-7C69-4309-BB70-8921D6BE9A09}" type="pres">
      <dgm:prSet presAssocID="{FD7232ED-37B0-425E-81ED-86709F4BCA55}" presName="composite" presStyleCnt="0"/>
      <dgm:spPr/>
    </dgm:pt>
    <dgm:pt modelId="{3F460867-E0DD-40F6-835B-623C556244C7}" type="pres">
      <dgm:prSet presAssocID="{FD7232ED-37B0-425E-81ED-86709F4BCA55}" presName="parentText" presStyleLbl="alignNode1" presStyleIdx="0" presStyleCnt="4">
        <dgm:presLayoutVars>
          <dgm:chMax val="1"/>
          <dgm:bulletEnabled val="1"/>
        </dgm:presLayoutVars>
      </dgm:prSet>
      <dgm:spPr/>
    </dgm:pt>
    <dgm:pt modelId="{744B5C83-D4EA-4F2B-B3FA-EC7350670096}" type="pres">
      <dgm:prSet presAssocID="{FD7232ED-37B0-425E-81ED-86709F4BCA55}" presName="descendantText" presStyleLbl="alignAcc1" presStyleIdx="0" presStyleCnt="4">
        <dgm:presLayoutVars>
          <dgm:bulletEnabled val="1"/>
        </dgm:presLayoutVars>
      </dgm:prSet>
      <dgm:spPr/>
    </dgm:pt>
    <dgm:pt modelId="{EAE41F75-ABC9-4924-A0F8-110A7A00FC26}" type="pres">
      <dgm:prSet presAssocID="{9F28B424-DB88-42EC-B6E6-2B28F802F322}" presName="sp" presStyleCnt="0"/>
      <dgm:spPr/>
    </dgm:pt>
    <dgm:pt modelId="{8762FF1B-C577-4CAC-9311-49400F4E387B}" type="pres">
      <dgm:prSet presAssocID="{68B5D8F8-2C66-4E69-B42A-47D4C2B51C00}" presName="composite" presStyleCnt="0"/>
      <dgm:spPr/>
    </dgm:pt>
    <dgm:pt modelId="{6C1CDA0B-FEDD-453E-8071-0ED0AC8BDE39}" type="pres">
      <dgm:prSet presAssocID="{68B5D8F8-2C66-4E69-B42A-47D4C2B51C00}" presName="parentText" presStyleLbl="alignNode1" presStyleIdx="1" presStyleCnt="4">
        <dgm:presLayoutVars>
          <dgm:chMax val="1"/>
          <dgm:bulletEnabled val="1"/>
        </dgm:presLayoutVars>
      </dgm:prSet>
      <dgm:spPr/>
    </dgm:pt>
    <dgm:pt modelId="{86ADD4E9-9B16-438A-BAC7-CD6FC43EDC16}" type="pres">
      <dgm:prSet presAssocID="{68B5D8F8-2C66-4E69-B42A-47D4C2B51C00}" presName="descendantText" presStyleLbl="alignAcc1" presStyleIdx="1" presStyleCnt="4">
        <dgm:presLayoutVars>
          <dgm:bulletEnabled val="1"/>
        </dgm:presLayoutVars>
      </dgm:prSet>
      <dgm:spPr/>
    </dgm:pt>
    <dgm:pt modelId="{E0D310E8-9207-4614-BDD1-49FCDE9E8916}" type="pres">
      <dgm:prSet presAssocID="{29F014FA-0CA1-4B3F-8BF6-7C0022763BC9}" presName="sp" presStyleCnt="0"/>
      <dgm:spPr/>
    </dgm:pt>
    <dgm:pt modelId="{E1C8B6FD-EB4E-4F92-A48E-295205E6B9E8}" type="pres">
      <dgm:prSet presAssocID="{C9D52F99-415A-4851-AFBE-C42F41B1B9B5}" presName="composite" presStyleCnt="0"/>
      <dgm:spPr/>
    </dgm:pt>
    <dgm:pt modelId="{61967CE8-DF2B-4E69-BF62-626FD87845E6}" type="pres">
      <dgm:prSet presAssocID="{C9D52F99-415A-4851-AFBE-C42F41B1B9B5}" presName="parentText" presStyleLbl="alignNode1" presStyleIdx="2" presStyleCnt="4">
        <dgm:presLayoutVars>
          <dgm:chMax val="1"/>
          <dgm:bulletEnabled val="1"/>
        </dgm:presLayoutVars>
      </dgm:prSet>
      <dgm:spPr/>
    </dgm:pt>
    <dgm:pt modelId="{045E1D45-8370-4C68-AED7-0E1E660EF22D}" type="pres">
      <dgm:prSet presAssocID="{C9D52F99-415A-4851-AFBE-C42F41B1B9B5}" presName="descendantText" presStyleLbl="alignAcc1" presStyleIdx="2" presStyleCnt="4">
        <dgm:presLayoutVars>
          <dgm:bulletEnabled val="1"/>
        </dgm:presLayoutVars>
      </dgm:prSet>
      <dgm:spPr/>
    </dgm:pt>
    <dgm:pt modelId="{FAB5254A-7DB6-41D3-AF70-171D5556BE94}" type="pres">
      <dgm:prSet presAssocID="{5CAEFD8A-DC87-4DD3-B8DF-338003A7675B}" presName="sp" presStyleCnt="0"/>
      <dgm:spPr/>
    </dgm:pt>
    <dgm:pt modelId="{3C016A49-D8E6-4991-9FA5-E88F7B2F0F2B}" type="pres">
      <dgm:prSet presAssocID="{31E11085-5E34-4EC2-9CFB-996E45C0FC43}" presName="composite" presStyleCnt="0"/>
      <dgm:spPr/>
    </dgm:pt>
    <dgm:pt modelId="{A9E4C30C-85AA-46B1-A1A4-623ABC8411B9}" type="pres">
      <dgm:prSet presAssocID="{31E11085-5E34-4EC2-9CFB-996E45C0FC43}" presName="parentText" presStyleLbl="alignNode1" presStyleIdx="3" presStyleCnt="4">
        <dgm:presLayoutVars>
          <dgm:chMax val="1"/>
          <dgm:bulletEnabled val="1"/>
        </dgm:presLayoutVars>
      </dgm:prSet>
      <dgm:spPr/>
    </dgm:pt>
    <dgm:pt modelId="{14366A89-32F6-426B-B16E-C2976779DFEC}" type="pres">
      <dgm:prSet presAssocID="{31E11085-5E34-4EC2-9CFB-996E45C0FC43}" presName="descendantText" presStyleLbl="alignAcc1" presStyleIdx="3" presStyleCnt="4">
        <dgm:presLayoutVars>
          <dgm:bulletEnabled val="1"/>
        </dgm:presLayoutVars>
      </dgm:prSet>
      <dgm:spPr/>
    </dgm:pt>
  </dgm:ptLst>
  <dgm:cxnLst>
    <dgm:cxn modelId="{3FECAA23-AB47-417E-A4F9-810610254292}" type="presOf" srcId="{57F9E3B8-0E8F-4F52-96B2-8D9F492161C1}" destId="{2BD23C6A-E126-466E-8C66-3BF9676C4F04}" srcOrd="0" destOrd="0" presId="urn:microsoft.com/office/officeart/2005/8/layout/chevron2"/>
    <dgm:cxn modelId="{8B7A7325-2FEF-438A-ACB7-FCA4F31BC343}" type="presOf" srcId="{593512A0-E40F-4AF8-8141-DBBC748454DA}" destId="{86ADD4E9-9B16-438A-BAC7-CD6FC43EDC16}" srcOrd="0" destOrd="0" presId="urn:microsoft.com/office/officeart/2005/8/layout/chevron2"/>
    <dgm:cxn modelId="{0104EF38-57ED-4C55-A647-0D4BB7507516}" srcId="{FD7232ED-37B0-425E-81ED-86709F4BCA55}" destId="{756AA44F-B327-432A-8A07-05B8EEA6299C}" srcOrd="0" destOrd="0" parTransId="{E49BB9DC-A8F9-4BAE-9114-011D54310078}" sibTransId="{D1F3B9AD-4720-48C9-AEAE-8502856009A5}"/>
    <dgm:cxn modelId="{0D3BA239-B624-4D11-B612-6F90C372E87D}" srcId="{C9D52F99-415A-4851-AFBE-C42F41B1B9B5}" destId="{0A8DFE9F-4B8B-4E9A-ABA2-D36674D11BD6}" srcOrd="0" destOrd="0" parTransId="{F5082EA0-CF57-4F06-9944-D22DAB7C36C6}" sibTransId="{9703ECF5-3870-4153-89CF-212C9563BC1F}"/>
    <dgm:cxn modelId="{50BBD142-203B-4C7E-AF93-49340BDD33DC}" srcId="{68B5D8F8-2C66-4E69-B42A-47D4C2B51C00}" destId="{593512A0-E40F-4AF8-8141-DBBC748454DA}" srcOrd="0" destOrd="0" parTransId="{978C5115-84F0-4C86-AACA-328D5E8C1363}" sibTransId="{B18DE37E-EA97-4D49-8D1C-1CCECACA1B73}"/>
    <dgm:cxn modelId="{B382FD6A-41DE-4EA9-8632-FD65151BA53B}" type="presOf" srcId="{C9D52F99-415A-4851-AFBE-C42F41B1B9B5}" destId="{61967CE8-DF2B-4E69-BF62-626FD87845E6}" srcOrd="0" destOrd="0" presId="urn:microsoft.com/office/officeart/2005/8/layout/chevron2"/>
    <dgm:cxn modelId="{49C9E14E-C938-4607-920A-435D916D247F}" type="presOf" srcId="{0A8DFE9F-4B8B-4E9A-ABA2-D36674D11BD6}" destId="{045E1D45-8370-4C68-AED7-0E1E660EF22D}" srcOrd="0" destOrd="0" presId="urn:microsoft.com/office/officeart/2005/8/layout/chevron2"/>
    <dgm:cxn modelId="{63626672-610C-43AF-9299-1C0474D5525E}" type="presOf" srcId="{68B5D8F8-2C66-4E69-B42A-47D4C2B51C00}" destId="{6C1CDA0B-FEDD-453E-8071-0ED0AC8BDE39}" srcOrd="0" destOrd="0" presId="urn:microsoft.com/office/officeart/2005/8/layout/chevron2"/>
    <dgm:cxn modelId="{A2EAE857-3C6F-48D1-BE3B-F23DD707C661}" type="presOf" srcId="{31E11085-5E34-4EC2-9CFB-996E45C0FC43}" destId="{A9E4C30C-85AA-46B1-A1A4-623ABC8411B9}" srcOrd="0" destOrd="0" presId="urn:microsoft.com/office/officeart/2005/8/layout/chevron2"/>
    <dgm:cxn modelId="{75EBA68C-9C78-4749-BF58-2B6D7C472F2D}" srcId="{31E11085-5E34-4EC2-9CFB-996E45C0FC43}" destId="{739E48D7-2B60-47DB-A517-261267BC43DB}" srcOrd="0" destOrd="0" parTransId="{A15B26A7-0DF0-4570-B5F4-43F4D3AC3607}" sibTransId="{AC80C664-F0A3-46FD-A65D-B392E310AA73}"/>
    <dgm:cxn modelId="{EBE23A93-9BE0-4146-A61F-D49C5FD8EDA8}" srcId="{57F9E3B8-0E8F-4F52-96B2-8D9F492161C1}" destId="{31E11085-5E34-4EC2-9CFB-996E45C0FC43}" srcOrd="3" destOrd="0" parTransId="{6724EE6E-3A05-4A48-9508-93A7F63F19A0}" sibTransId="{596CA630-A303-4B64-A524-6C068D716C41}"/>
    <dgm:cxn modelId="{283C65BC-C9EE-4BB2-9BE8-C417F75DD018}" srcId="{57F9E3B8-0E8F-4F52-96B2-8D9F492161C1}" destId="{68B5D8F8-2C66-4E69-B42A-47D4C2B51C00}" srcOrd="1" destOrd="0" parTransId="{E242DDAB-BD7E-4A01-A581-37900952DAD7}" sibTransId="{29F014FA-0CA1-4B3F-8BF6-7C0022763BC9}"/>
    <dgm:cxn modelId="{81D0F6BC-336D-445B-AD7A-4BF5EE996B20}" type="presOf" srcId="{739E48D7-2B60-47DB-A517-261267BC43DB}" destId="{14366A89-32F6-426B-B16E-C2976779DFEC}" srcOrd="0" destOrd="0" presId="urn:microsoft.com/office/officeart/2005/8/layout/chevron2"/>
    <dgm:cxn modelId="{195709C6-D306-4910-A7E7-F5D513E9F806}" type="presOf" srcId="{756AA44F-B327-432A-8A07-05B8EEA6299C}" destId="{744B5C83-D4EA-4F2B-B3FA-EC7350670096}" srcOrd="0" destOrd="0" presId="urn:microsoft.com/office/officeart/2005/8/layout/chevron2"/>
    <dgm:cxn modelId="{A1C6C3EC-4BF4-4E54-A58B-6C401D79F5CB}" type="presOf" srcId="{FD7232ED-37B0-425E-81ED-86709F4BCA55}" destId="{3F460867-E0DD-40F6-835B-623C556244C7}" srcOrd="0" destOrd="0" presId="urn:microsoft.com/office/officeart/2005/8/layout/chevron2"/>
    <dgm:cxn modelId="{F4D800F8-7E1B-43BA-B1EA-A2A0ADF9328D}" srcId="{57F9E3B8-0E8F-4F52-96B2-8D9F492161C1}" destId="{FD7232ED-37B0-425E-81ED-86709F4BCA55}" srcOrd="0" destOrd="0" parTransId="{69B2F798-63D3-40A0-8B25-6393A0AB69CC}" sibTransId="{9F28B424-DB88-42EC-B6E6-2B28F802F322}"/>
    <dgm:cxn modelId="{29BA19FA-0A35-4ACE-9906-2DC4A779E58F}" srcId="{57F9E3B8-0E8F-4F52-96B2-8D9F492161C1}" destId="{C9D52F99-415A-4851-AFBE-C42F41B1B9B5}" srcOrd="2" destOrd="0" parTransId="{8709BA4B-6BF1-46D9-8969-89A08334DABE}" sibTransId="{5CAEFD8A-DC87-4DD3-B8DF-338003A7675B}"/>
    <dgm:cxn modelId="{B48F439D-3DE8-4B3E-B2EE-687A83F4A016}" type="presParOf" srcId="{2BD23C6A-E126-466E-8C66-3BF9676C4F04}" destId="{B37A0EF6-7C69-4309-BB70-8921D6BE9A09}" srcOrd="0" destOrd="0" presId="urn:microsoft.com/office/officeart/2005/8/layout/chevron2"/>
    <dgm:cxn modelId="{235284BD-EE2B-4C0F-B865-32E75367139A}" type="presParOf" srcId="{B37A0EF6-7C69-4309-BB70-8921D6BE9A09}" destId="{3F460867-E0DD-40F6-835B-623C556244C7}" srcOrd="0" destOrd="0" presId="urn:microsoft.com/office/officeart/2005/8/layout/chevron2"/>
    <dgm:cxn modelId="{F9B76F10-B3EB-4F99-929F-3BE30CD0C07A}" type="presParOf" srcId="{B37A0EF6-7C69-4309-BB70-8921D6BE9A09}" destId="{744B5C83-D4EA-4F2B-B3FA-EC7350670096}" srcOrd="1" destOrd="0" presId="urn:microsoft.com/office/officeart/2005/8/layout/chevron2"/>
    <dgm:cxn modelId="{BE219A47-79C5-46B2-A9BB-D205A94C5DBE}" type="presParOf" srcId="{2BD23C6A-E126-466E-8C66-3BF9676C4F04}" destId="{EAE41F75-ABC9-4924-A0F8-110A7A00FC26}" srcOrd="1" destOrd="0" presId="urn:microsoft.com/office/officeart/2005/8/layout/chevron2"/>
    <dgm:cxn modelId="{FFFEFD29-D34F-41A1-BBBD-D53CA76E6668}" type="presParOf" srcId="{2BD23C6A-E126-466E-8C66-3BF9676C4F04}" destId="{8762FF1B-C577-4CAC-9311-49400F4E387B}" srcOrd="2" destOrd="0" presId="urn:microsoft.com/office/officeart/2005/8/layout/chevron2"/>
    <dgm:cxn modelId="{0FB1B2D7-8AFF-4973-95C0-26276D83561E}" type="presParOf" srcId="{8762FF1B-C577-4CAC-9311-49400F4E387B}" destId="{6C1CDA0B-FEDD-453E-8071-0ED0AC8BDE39}" srcOrd="0" destOrd="0" presId="urn:microsoft.com/office/officeart/2005/8/layout/chevron2"/>
    <dgm:cxn modelId="{07199285-B81C-43AF-9C86-876FC1DDD60F}" type="presParOf" srcId="{8762FF1B-C577-4CAC-9311-49400F4E387B}" destId="{86ADD4E9-9B16-438A-BAC7-CD6FC43EDC16}" srcOrd="1" destOrd="0" presId="urn:microsoft.com/office/officeart/2005/8/layout/chevron2"/>
    <dgm:cxn modelId="{55ED6D4F-3B36-431F-83C5-A582C3090FCE}" type="presParOf" srcId="{2BD23C6A-E126-466E-8C66-3BF9676C4F04}" destId="{E0D310E8-9207-4614-BDD1-49FCDE9E8916}" srcOrd="3" destOrd="0" presId="urn:microsoft.com/office/officeart/2005/8/layout/chevron2"/>
    <dgm:cxn modelId="{9E540586-F04F-4A13-97E6-E728EBA73E04}" type="presParOf" srcId="{2BD23C6A-E126-466E-8C66-3BF9676C4F04}" destId="{E1C8B6FD-EB4E-4F92-A48E-295205E6B9E8}" srcOrd="4" destOrd="0" presId="urn:microsoft.com/office/officeart/2005/8/layout/chevron2"/>
    <dgm:cxn modelId="{F2DAA54C-77BB-4EE8-8810-D4C9F779C450}" type="presParOf" srcId="{E1C8B6FD-EB4E-4F92-A48E-295205E6B9E8}" destId="{61967CE8-DF2B-4E69-BF62-626FD87845E6}" srcOrd="0" destOrd="0" presId="urn:microsoft.com/office/officeart/2005/8/layout/chevron2"/>
    <dgm:cxn modelId="{B4BDED96-F00E-4EEB-ADC5-A0E6CCCA7644}" type="presParOf" srcId="{E1C8B6FD-EB4E-4F92-A48E-295205E6B9E8}" destId="{045E1D45-8370-4C68-AED7-0E1E660EF22D}" srcOrd="1" destOrd="0" presId="urn:microsoft.com/office/officeart/2005/8/layout/chevron2"/>
    <dgm:cxn modelId="{CD39C385-ACF1-4CD9-9838-B1FF1D4D8460}" type="presParOf" srcId="{2BD23C6A-E126-466E-8C66-3BF9676C4F04}" destId="{FAB5254A-7DB6-41D3-AF70-171D5556BE94}" srcOrd="5" destOrd="0" presId="urn:microsoft.com/office/officeart/2005/8/layout/chevron2"/>
    <dgm:cxn modelId="{1FA077C4-A1F9-4DB4-9F2A-AA19F0F0BC73}" type="presParOf" srcId="{2BD23C6A-E126-466E-8C66-3BF9676C4F04}" destId="{3C016A49-D8E6-4991-9FA5-E88F7B2F0F2B}" srcOrd="6" destOrd="0" presId="urn:microsoft.com/office/officeart/2005/8/layout/chevron2"/>
    <dgm:cxn modelId="{349D9E52-68A5-4DCD-B152-87F06936C42B}" type="presParOf" srcId="{3C016A49-D8E6-4991-9FA5-E88F7B2F0F2B}" destId="{A9E4C30C-85AA-46B1-A1A4-623ABC8411B9}" srcOrd="0" destOrd="0" presId="urn:microsoft.com/office/officeart/2005/8/layout/chevron2"/>
    <dgm:cxn modelId="{0D5B9A91-7CB3-4941-BC9A-0F39597DBBD5}" type="presParOf" srcId="{3C016A49-D8E6-4991-9FA5-E88F7B2F0F2B}" destId="{14366A89-32F6-426B-B16E-C2976779DFE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F9E3B8-0E8F-4F52-96B2-8D9F492161C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D7232ED-37B0-425E-81ED-86709F4BCA55}">
      <dgm:prSet phldrT="[Text]"/>
      <dgm:spPr/>
      <dgm:t>
        <a:bodyPr/>
        <a:lstStyle/>
        <a:p>
          <a:r>
            <a:rPr lang="en-US" b="1" i="0"/>
            <a:t>Naive Bayes Classifier</a:t>
          </a:r>
          <a:endParaRPr lang="en-US"/>
        </a:p>
      </dgm:t>
    </dgm:pt>
    <dgm:pt modelId="{69B2F798-63D3-40A0-8B25-6393A0AB69CC}" type="parTrans" cxnId="{F4D800F8-7E1B-43BA-B1EA-A2A0ADF9328D}">
      <dgm:prSet/>
      <dgm:spPr/>
      <dgm:t>
        <a:bodyPr/>
        <a:lstStyle/>
        <a:p>
          <a:endParaRPr lang="en-US"/>
        </a:p>
      </dgm:t>
    </dgm:pt>
    <dgm:pt modelId="{9F28B424-DB88-42EC-B6E6-2B28F802F322}" type="sibTrans" cxnId="{F4D800F8-7E1B-43BA-B1EA-A2A0ADF9328D}">
      <dgm:prSet/>
      <dgm:spPr/>
      <dgm:t>
        <a:bodyPr/>
        <a:lstStyle/>
        <a:p>
          <a:endParaRPr lang="en-US"/>
        </a:p>
      </dgm:t>
    </dgm:pt>
    <dgm:pt modelId="{756AA44F-B327-432A-8A07-05B8EEA6299C}">
      <dgm:prSet phldrT="[Text]"/>
      <dgm:spPr/>
      <dgm:t>
        <a:bodyPr/>
        <a:lstStyle/>
        <a:p>
          <a:r>
            <a:rPr lang="en-US" b="0" i="0"/>
            <a:t>Naive Bayes classifier</a:t>
          </a:r>
          <a:r>
            <a:rPr lang="ro-RO" b="0" i="0"/>
            <a:t> is</a:t>
          </a:r>
          <a:r>
            <a:rPr lang="en-US" b="0" i="0"/>
            <a:t> a well-established machine learning algorithm known for its efficiency and effectiveness in text classification tasks. I</a:t>
          </a:r>
          <a:r>
            <a:rPr lang="ro-RO" b="0" i="0"/>
            <a:t>n our case, </a:t>
          </a:r>
          <a:r>
            <a:rPr lang="en-US" b="0" i="0"/>
            <a:t>the classifier estimates conditional probabilities based on specific terms occurrences to build a probabilistic model for email classification.</a:t>
          </a:r>
          <a:endParaRPr lang="en-US"/>
        </a:p>
      </dgm:t>
    </dgm:pt>
    <dgm:pt modelId="{E49BB9DC-A8F9-4BAE-9114-011D54310078}" type="parTrans" cxnId="{0104EF38-57ED-4C55-A647-0D4BB7507516}">
      <dgm:prSet/>
      <dgm:spPr/>
      <dgm:t>
        <a:bodyPr/>
        <a:lstStyle/>
        <a:p>
          <a:endParaRPr lang="en-US"/>
        </a:p>
      </dgm:t>
    </dgm:pt>
    <dgm:pt modelId="{D1F3B9AD-4720-48C9-AEAE-8502856009A5}" type="sibTrans" cxnId="{0104EF38-57ED-4C55-A647-0D4BB7507516}">
      <dgm:prSet/>
      <dgm:spPr/>
      <dgm:t>
        <a:bodyPr/>
        <a:lstStyle/>
        <a:p>
          <a:endParaRPr lang="en-US"/>
        </a:p>
      </dgm:t>
    </dgm:pt>
    <dgm:pt modelId="{68B5D8F8-2C66-4E69-B42A-47D4C2B51C00}">
      <dgm:prSet phldrT="[Text]"/>
      <dgm:spPr/>
      <dgm:t>
        <a:bodyPr/>
        <a:lstStyle/>
        <a:p>
          <a:r>
            <a:rPr lang="en-US" b="1" i="0"/>
            <a:t>Dynamic Firewall Rules</a:t>
          </a:r>
          <a:endParaRPr lang="en-US"/>
        </a:p>
      </dgm:t>
    </dgm:pt>
    <dgm:pt modelId="{E242DDAB-BD7E-4A01-A581-37900952DAD7}" type="parTrans" cxnId="{283C65BC-C9EE-4BB2-9BE8-C417F75DD018}">
      <dgm:prSet/>
      <dgm:spPr/>
      <dgm:t>
        <a:bodyPr/>
        <a:lstStyle/>
        <a:p>
          <a:endParaRPr lang="en-US"/>
        </a:p>
      </dgm:t>
    </dgm:pt>
    <dgm:pt modelId="{29F014FA-0CA1-4B3F-8BF6-7C0022763BC9}" type="sibTrans" cxnId="{283C65BC-C9EE-4BB2-9BE8-C417F75DD018}">
      <dgm:prSet/>
      <dgm:spPr/>
      <dgm:t>
        <a:bodyPr/>
        <a:lstStyle/>
        <a:p>
          <a:endParaRPr lang="en-US"/>
        </a:p>
      </dgm:t>
    </dgm:pt>
    <dgm:pt modelId="{593512A0-E40F-4AF8-8141-DBBC748454DA}">
      <dgm:prSet phldrT="[Text]"/>
      <dgm:spPr/>
      <dgm:t>
        <a:bodyPr/>
        <a:lstStyle/>
        <a:p>
          <a:r>
            <a:rPr lang="en-US" b="0" i="0"/>
            <a:t>Our script goes beyond email classification. When a new email is received, it undergoes the same preprocessing procedures. The classifier predicts whether it's "phishing" or "legitimate." Based on this classification, the script generates dynamic firewall rules to manage email traffic.</a:t>
          </a:r>
          <a:endParaRPr lang="en-US"/>
        </a:p>
      </dgm:t>
    </dgm:pt>
    <dgm:pt modelId="{978C5115-84F0-4C86-AACA-328D5E8C1363}" type="parTrans" cxnId="{50BBD142-203B-4C7E-AF93-49340BDD33DC}">
      <dgm:prSet/>
      <dgm:spPr/>
      <dgm:t>
        <a:bodyPr/>
        <a:lstStyle/>
        <a:p>
          <a:endParaRPr lang="en-US"/>
        </a:p>
      </dgm:t>
    </dgm:pt>
    <dgm:pt modelId="{B18DE37E-EA97-4D49-8D1C-1CCECACA1B73}" type="sibTrans" cxnId="{50BBD142-203B-4C7E-AF93-49340BDD33DC}">
      <dgm:prSet/>
      <dgm:spPr/>
      <dgm:t>
        <a:bodyPr/>
        <a:lstStyle/>
        <a:p>
          <a:endParaRPr lang="en-US"/>
        </a:p>
      </dgm:t>
    </dgm:pt>
    <dgm:pt modelId="{31E11085-5E34-4EC2-9CFB-996E45C0FC43}">
      <dgm:prSet/>
      <dgm:spPr/>
      <dgm:t>
        <a:bodyPr/>
        <a:lstStyle/>
        <a:p>
          <a:r>
            <a:rPr lang="en-US" b="1" i="0"/>
            <a:t>Legitimate Email Handling</a:t>
          </a:r>
          <a:endParaRPr lang="en-US"/>
        </a:p>
      </dgm:t>
    </dgm:pt>
    <dgm:pt modelId="{6724EE6E-3A05-4A48-9508-93A7F63F19A0}" type="parTrans" cxnId="{EBE23A93-9BE0-4146-A61F-D49C5FD8EDA8}">
      <dgm:prSet/>
      <dgm:spPr/>
      <dgm:t>
        <a:bodyPr/>
        <a:lstStyle/>
        <a:p>
          <a:endParaRPr lang="en-US"/>
        </a:p>
      </dgm:t>
    </dgm:pt>
    <dgm:pt modelId="{596CA630-A303-4B64-A524-6C068D716C41}" type="sibTrans" cxnId="{EBE23A93-9BE0-4146-A61F-D49C5FD8EDA8}">
      <dgm:prSet/>
      <dgm:spPr/>
      <dgm:t>
        <a:bodyPr/>
        <a:lstStyle/>
        <a:p>
          <a:endParaRPr lang="en-US"/>
        </a:p>
      </dgm:t>
    </dgm:pt>
    <dgm:pt modelId="{C9D52F99-415A-4851-AFBE-C42F41B1B9B5}">
      <dgm:prSet/>
      <dgm:spPr/>
      <dgm:t>
        <a:bodyPr/>
        <a:lstStyle/>
        <a:p>
          <a:r>
            <a:rPr lang="en-US" b="1" i="0"/>
            <a:t>Phishing Email Handling</a:t>
          </a:r>
          <a:endParaRPr lang="en-US"/>
        </a:p>
      </dgm:t>
    </dgm:pt>
    <dgm:pt modelId="{8709BA4B-6BF1-46D9-8969-89A08334DABE}" type="parTrans" cxnId="{29BA19FA-0A35-4ACE-9906-2DC4A779E58F}">
      <dgm:prSet/>
      <dgm:spPr/>
      <dgm:t>
        <a:bodyPr/>
        <a:lstStyle/>
        <a:p>
          <a:endParaRPr lang="en-US"/>
        </a:p>
      </dgm:t>
    </dgm:pt>
    <dgm:pt modelId="{5CAEFD8A-DC87-4DD3-B8DF-338003A7675B}" type="sibTrans" cxnId="{29BA19FA-0A35-4ACE-9906-2DC4A779E58F}">
      <dgm:prSet/>
      <dgm:spPr/>
      <dgm:t>
        <a:bodyPr/>
        <a:lstStyle/>
        <a:p>
          <a:endParaRPr lang="en-US"/>
        </a:p>
      </dgm:t>
    </dgm:pt>
    <dgm:pt modelId="{0A8DFE9F-4B8B-4E9A-ABA2-D36674D11BD6}">
      <dgm:prSet/>
      <dgm:spPr/>
      <dgm:t>
        <a:bodyPr/>
        <a:lstStyle/>
        <a:p>
          <a:r>
            <a:rPr lang="en-US" b="0" i="0"/>
            <a:t>If an email is classified as "phishing," the script generates a firewall rule to block all traffic to the IP address 172.21.4.10</a:t>
          </a:r>
          <a:r>
            <a:rPr lang="ro-RO" b="0" i="0"/>
            <a:t> from the source</a:t>
          </a:r>
          <a:r>
            <a:rPr lang="en-US" b="0" i="0"/>
            <a:t>. This proactive measure reduces the risks associated with spoofing attacks by preventing further communication with potentially malicious entities.</a:t>
          </a:r>
          <a:endParaRPr lang="en-US"/>
        </a:p>
      </dgm:t>
    </dgm:pt>
    <dgm:pt modelId="{F5082EA0-CF57-4F06-9944-D22DAB7C36C6}" type="parTrans" cxnId="{0D3BA239-B624-4D11-B612-6F90C372E87D}">
      <dgm:prSet/>
      <dgm:spPr/>
      <dgm:t>
        <a:bodyPr/>
        <a:lstStyle/>
        <a:p>
          <a:endParaRPr lang="en-US"/>
        </a:p>
      </dgm:t>
    </dgm:pt>
    <dgm:pt modelId="{9703ECF5-3870-4153-89CF-212C9563BC1F}" type="sibTrans" cxnId="{0D3BA239-B624-4D11-B612-6F90C372E87D}">
      <dgm:prSet/>
      <dgm:spPr/>
      <dgm:t>
        <a:bodyPr/>
        <a:lstStyle/>
        <a:p>
          <a:endParaRPr lang="en-US"/>
        </a:p>
      </dgm:t>
    </dgm:pt>
    <dgm:pt modelId="{739E48D7-2B60-47DB-A517-261267BC43DB}">
      <dgm:prSet/>
      <dgm:spPr/>
      <dgm:t>
        <a:bodyPr/>
        <a:lstStyle/>
        <a:p>
          <a:r>
            <a:rPr lang="en-US" b="0" i="0"/>
            <a:t>Conversely, if an email is classified as "legitimate," the generated firewall rule permits the traffic, ensuring that legitimate communication is not impeded.</a:t>
          </a:r>
          <a:endParaRPr lang="en-US"/>
        </a:p>
      </dgm:t>
    </dgm:pt>
    <dgm:pt modelId="{A15B26A7-0DF0-4570-B5F4-43F4D3AC3607}" type="parTrans" cxnId="{75EBA68C-9C78-4749-BF58-2B6D7C472F2D}">
      <dgm:prSet/>
      <dgm:spPr/>
      <dgm:t>
        <a:bodyPr/>
        <a:lstStyle/>
        <a:p>
          <a:endParaRPr lang="en-US"/>
        </a:p>
      </dgm:t>
    </dgm:pt>
    <dgm:pt modelId="{AC80C664-F0A3-46FD-A65D-B392E310AA73}" type="sibTrans" cxnId="{75EBA68C-9C78-4749-BF58-2B6D7C472F2D}">
      <dgm:prSet/>
      <dgm:spPr/>
      <dgm:t>
        <a:bodyPr/>
        <a:lstStyle/>
        <a:p>
          <a:endParaRPr lang="en-US"/>
        </a:p>
      </dgm:t>
    </dgm:pt>
    <dgm:pt modelId="{2BD23C6A-E126-466E-8C66-3BF9676C4F04}" type="pres">
      <dgm:prSet presAssocID="{57F9E3B8-0E8F-4F52-96B2-8D9F492161C1}" presName="linearFlow" presStyleCnt="0">
        <dgm:presLayoutVars>
          <dgm:dir/>
          <dgm:animLvl val="lvl"/>
          <dgm:resizeHandles val="exact"/>
        </dgm:presLayoutVars>
      </dgm:prSet>
      <dgm:spPr/>
    </dgm:pt>
    <dgm:pt modelId="{B37A0EF6-7C69-4309-BB70-8921D6BE9A09}" type="pres">
      <dgm:prSet presAssocID="{FD7232ED-37B0-425E-81ED-86709F4BCA55}" presName="composite" presStyleCnt="0"/>
      <dgm:spPr/>
    </dgm:pt>
    <dgm:pt modelId="{3F460867-E0DD-40F6-835B-623C556244C7}" type="pres">
      <dgm:prSet presAssocID="{FD7232ED-37B0-425E-81ED-86709F4BCA55}" presName="parentText" presStyleLbl="alignNode1" presStyleIdx="0" presStyleCnt="4">
        <dgm:presLayoutVars>
          <dgm:chMax val="1"/>
          <dgm:bulletEnabled val="1"/>
        </dgm:presLayoutVars>
      </dgm:prSet>
      <dgm:spPr/>
    </dgm:pt>
    <dgm:pt modelId="{744B5C83-D4EA-4F2B-B3FA-EC7350670096}" type="pres">
      <dgm:prSet presAssocID="{FD7232ED-37B0-425E-81ED-86709F4BCA55}" presName="descendantText" presStyleLbl="alignAcc1" presStyleIdx="0" presStyleCnt="4">
        <dgm:presLayoutVars>
          <dgm:bulletEnabled val="1"/>
        </dgm:presLayoutVars>
      </dgm:prSet>
      <dgm:spPr/>
    </dgm:pt>
    <dgm:pt modelId="{EAE41F75-ABC9-4924-A0F8-110A7A00FC26}" type="pres">
      <dgm:prSet presAssocID="{9F28B424-DB88-42EC-B6E6-2B28F802F322}" presName="sp" presStyleCnt="0"/>
      <dgm:spPr/>
    </dgm:pt>
    <dgm:pt modelId="{8762FF1B-C577-4CAC-9311-49400F4E387B}" type="pres">
      <dgm:prSet presAssocID="{68B5D8F8-2C66-4E69-B42A-47D4C2B51C00}" presName="composite" presStyleCnt="0"/>
      <dgm:spPr/>
    </dgm:pt>
    <dgm:pt modelId="{6C1CDA0B-FEDD-453E-8071-0ED0AC8BDE39}" type="pres">
      <dgm:prSet presAssocID="{68B5D8F8-2C66-4E69-B42A-47D4C2B51C00}" presName="parentText" presStyleLbl="alignNode1" presStyleIdx="1" presStyleCnt="4">
        <dgm:presLayoutVars>
          <dgm:chMax val="1"/>
          <dgm:bulletEnabled val="1"/>
        </dgm:presLayoutVars>
      </dgm:prSet>
      <dgm:spPr/>
    </dgm:pt>
    <dgm:pt modelId="{86ADD4E9-9B16-438A-BAC7-CD6FC43EDC16}" type="pres">
      <dgm:prSet presAssocID="{68B5D8F8-2C66-4E69-B42A-47D4C2B51C00}" presName="descendantText" presStyleLbl="alignAcc1" presStyleIdx="1" presStyleCnt="4">
        <dgm:presLayoutVars>
          <dgm:bulletEnabled val="1"/>
        </dgm:presLayoutVars>
      </dgm:prSet>
      <dgm:spPr/>
    </dgm:pt>
    <dgm:pt modelId="{E0D310E8-9207-4614-BDD1-49FCDE9E8916}" type="pres">
      <dgm:prSet presAssocID="{29F014FA-0CA1-4B3F-8BF6-7C0022763BC9}" presName="sp" presStyleCnt="0"/>
      <dgm:spPr/>
    </dgm:pt>
    <dgm:pt modelId="{E1C8B6FD-EB4E-4F92-A48E-295205E6B9E8}" type="pres">
      <dgm:prSet presAssocID="{C9D52F99-415A-4851-AFBE-C42F41B1B9B5}" presName="composite" presStyleCnt="0"/>
      <dgm:spPr/>
    </dgm:pt>
    <dgm:pt modelId="{61967CE8-DF2B-4E69-BF62-626FD87845E6}" type="pres">
      <dgm:prSet presAssocID="{C9D52F99-415A-4851-AFBE-C42F41B1B9B5}" presName="parentText" presStyleLbl="alignNode1" presStyleIdx="2" presStyleCnt="4">
        <dgm:presLayoutVars>
          <dgm:chMax val="1"/>
          <dgm:bulletEnabled val="1"/>
        </dgm:presLayoutVars>
      </dgm:prSet>
      <dgm:spPr/>
    </dgm:pt>
    <dgm:pt modelId="{045E1D45-8370-4C68-AED7-0E1E660EF22D}" type="pres">
      <dgm:prSet presAssocID="{C9D52F99-415A-4851-AFBE-C42F41B1B9B5}" presName="descendantText" presStyleLbl="alignAcc1" presStyleIdx="2" presStyleCnt="4">
        <dgm:presLayoutVars>
          <dgm:bulletEnabled val="1"/>
        </dgm:presLayoutVars>
      </dgm:prSet>
      <dgm:spPr/>
    </dgm:pt>
    <dgm:pt modelId="{FAB5254A-7DB6-41D3-AF70-171D5556BE94}" type="pres">
      <dgm:prSet presAssocID="{5CAEFD8A-DC87-4DD3-B8DF-338003A7675B}" presName="sp" presStyleCnt="0"/>
      <dgm:spPr/>
    </dgm:pt>
    <dgm:pt modelId="{3C016A49-D8E6-4991-9FA5-E88F7B2F0F2B}" type="pres">
      <dgm:prSet presAssocID="{31E11085-5E34-4EC2-9CFB-996E45C0FC43}" presName="composite" presStyleCnt="0"/>
      <dgm:spPr/>
    </dgm:pt>
    <dgm:pt modelId="{A9E4C30C-85AA-46B1-A1A4-623ABC8411B9}" type="pres">
      <dgm:prSet presAssocID="{31E11085-5E34-4EC2-9CFB-996E45C0FC43}" presName="parentText" presStyleLbl="alignNode1" presStyleIdx="3" presStyleCnt="4">
        <dgm:presLayoutVars>
          <dgm:chMax val="1"/>
          <dgm:bulletEnabled val="1"/>
        </dgm:presLayoutVars>
      </dgm:prSet>
      <dgm:spPr/>
    </dgm:pt>
    <dgm:pt modelId="{14366A89-32F6-426B-B16E-C2976779DFEC}" type="pres">
      <dgm:prSet presAssocID="{31E11085-5E34-4EC2-9CFB-996E45C0FC43}" presName="descendantText" presStyleLbl="alignAcc1" presStyleIdx="3" presStyleCnt="4">
        <dgm:presLayoutVars>
          <dgm:bulletEnabled val="1"/>
        </dgm:presLayoutVars>
      </dgm:prSet>
      <dgm:spPr/>
    </dgm:pt>
  </dgm:ptLst>
  <dgm:cxnLst>
    <dgm:cxn modelId="{3FECAA23-AB47-417E-A4F9-810610254292}" type="presOf" srcId="{57F9E3B8-0E8F-4F52-96B2-8D9F492161C1}" destId="{2BD23C6A-E126-466E-8C66-3BF9676C4F04}" srcOrd="0" destOrd="0" presId="urn:microsoft.com/office/officeart/2005/8/layout/chevron2"/>
    <dgm:cxn modelId="{8B7A7325-2FEF-438A-ACB7-FCA4F31BC343}" type="presOf" srcId="{593512A0-E40F-4AF8-8141-DBBC748454DA}" destId="{86ADD4E9-9B16-438A-BAC7-CD6FC43EDC16}" srcOrd="0" destOrd="0" presId="urn:microsoft.com/office/officeart/2005/8/layout/chevron2"/>
    <dgm:cxn modelId="{0104EF38-57ED-4C55-A647-0D4BB7507516}" srcId="{FD7232ED-37B0-425E-81ED-86709F4BCA55}" destId="{756AA44F-B327-432A-8A07-05B8EEA6299C}" srcOrd="0" destOrd="0" parTransId="{E49BB9DC-A8F9-4BAE-9114-011D54310078}" sibTransId="{D1F3B9AD-4720-48C9-AEAE-8502856009A5}"/>
    <dgm:cxn modelId="{0D3BA239-B624-4D11-B612-6F90C372E87D}" srcId="{C9D52F99-415A-4851-AFBE-C42F41B1B9B5}" destId="{0A8DFE9F-4B8B-4E9A-ABA2-D36674D11BD6}" srcOrd="0" destOrd="0" parTransId="{F5082EA0-CF57-4F06-9944-D22DAB7C36C6}" sibTransId="{9703ECF5-3870-4153-89CF-212C9563BC1F}"/>
    <dgm:cxn modelId="{50BBD142-203B-4C7E-AF93-49340BDD33DC}" srcId="{68B5D8F8-2C66-4E69-B42A-47D4C2B51C00}" destId="{593512A0-E40F-4AF8-8141-DBBC748454DA}" srcOrd="0" destOrd="0" parTransId="{978C5115-84F0-4C86-AACA-328D5E8C1363}" sibTransId="{B18DE37E-EA97-4D49-8D1C-1CCECACA1B73}"/>
    <dgm:cxn modelId="{B382FD6A-41DE-4EA9-8632-FD65151BA53B}" type="presOf" srcId="{C9D52F99-415A-4851-AFBE-C42F41B1B9B5}" destId="{61967CE8-DF2B-4E69-BF62-626FD87845E6}" srcOrd="0" destOrd="0" presId="urn:microsoft.com/office/officeart/2005/8/layout/chevron2"/>
    <dgm:cxn modelId="{49C9E14E-C938-4607-920A-435D916D247F}" type="presOf" srcId="{0A8DFE9F-4B8B-4E9A-ABA2-D36674D11BD6}" destId="{045E1D45-8370-4C68-AED7-0E1E660EF22D}" srcOrd="0" destOrd="0" presId="urn:microsoft.com/office/officeart/2005/8/layout/chevron2"/>
    <dgm:cxn modelId="{63626672-610C-43AF-9299-1C0474D5525E}" type="presOf" srcId="{68B5D8F8-2C66-4E69-B42A-47D4C2B51C00}" destId="{6C1CDA0B-FEDD-453E-8071-0ED0AC8BDE39}" srcOrd="0" destOrd="0" presId="urn:microsoft.com/office/officeart/2005/8/layout/chevron2"/>
    <dgm:cxn modelId="{A2EAE857-3C6F-48D1-BE3B-F23DD707C661}" type="presOf" srcId="{31E11085-5E34-4EC2-9CFB-996E45C0FC43}" destId="{A9E4C30C-85AA-46B1-A1A4-623ABC8411B9}" srcOrd="0" destOrd="0" presId="urn:microsoft.com/office/officeart/2005/8/layout/chevron2"/>
    <dgm:cxn modelId="{75EBA68C-9C78-4749-BF58-2B6D7C472F2D}" srcId="{31E11085-5E34-4EC2-9CFB-996E45C0FC43}" destId="{739E48D7-2B60-47DB-A517-261267BC43DB}" srcOrd="0" destOrd="0" parTransId="{A15B26A7-0DF0-4570-B5F4-43F4D3AC3607}" sibTransId="{AC80C664-F0A3-46FD-A65D-B392E310AA73}"/>
    <dgm:cxn modelId="{EBE23A93-9BE0-4146-A61F-D49C5FD8EDA8}" srcId="{57F9E3B8-0E8F-4F52-96B2-8D9F492161C1}" destId="{31E11085-5E34-4EC2-9CFB-996E45C0FC43}" srcOrd="3" destOrd="0" parTransId="{6724EE6E-3A05-4A48-9508-93A7F63F19A0}" sibTransId="{596CA630-A303-4B64-A524-6C068D716C41}"/>
    <dgm:cxn modelId="{283C65BC-C9EE-4BB2-9BE8-C417F75DD018}" srcId="{57F9E3B8-0E8F-4F52-96B2-8D9F492161C1}" destId="{68B5D8F8-2C66-4E69-B42A-47D4C2B51C00}" srcOrd="1" destOrd="0" parTransId="{E242DDAB-BD7E-4A01-A581-37900952DAD7}" sibTransId="{29F014FA-0CA1-4B3F-8BF6-7C0022763BC9}"/>
    <dgm:cxn modelId="{81D0F6BC-336D-445B-AD7A-4BF5EE996B20}" type="presOf" srcId="{739E48D7-2B60-47DB-A517-261267BC43DB}" destId="{14366A89-32F6-426B-B16E-C2976779DFEC}" srcOrd="0" destOrd="0" presId="urn:microsoft.com/office/officeart/2005/8/layout/chevron2"/>
    <dgm:cxn modelId="{195709C6-D306-4910-A7E7-F5D513E9F806}" type="presOf" srcId="{756AA44F-B327-432A-8A07-05B8EEA6299C}" destId="{744B5C83-D4EA-4F2B-B3FA-EC7350670096}" srcOrd="0" destOrd="0" presId="urn:microsoft.com/office/officeart/2005/8/layout/chevron2"/>
    <dgm:cxn modelId="{A1C6C3EC-4BF4-4E54-A58B-6C401D79F5CB}" type="presOf" srcId="{FD7232ED-37B0-425E-81ED-86709F4BCA55}" destId="{3F460867-E0DD-40F6-835B-623C556244C7}" srcOrd="0" destOrd="0" presId="urn:microsoft.com/office/officeart/2005/8/layout/chevron2"/>
    <dgm:cxn modelId="{F4D800F8-7E1B-43BA-B1EA-A2A0ADF9328D}" srcId="{57F9E3B8-0E8F-4F52-96B2-8D9F492161C1}" destId="{FD7232ED-37B0-425E-81ED-86709F4BCA55}" srcOrd="0" destOrd="0" parTransId="{69B2F798-63D3-40A0-8B25-6393A0AB69CC}" sibTransId="{9F28B424-DB88-42EC-B6E6-2B28F802F322}"/>
    <dgm:cxn modelId="{29BA19FA-0A35-4ACE-9906-2DC4A779E58F}" srcId="{57F9E3B8-0E8F-4F52-96B2-8D9F492161C1}" destId="{C9D52F99-415A-4851-AFBE-C42F41B1B9B5}" srcOrd="2" destOrd="0" parTransId="{8709BA4B-6BF1-46D9-8969-89A08334DABE}" sibTransId="{5CAEFD8A-DC87-4DD3-B8DF-338003A7675B}"/>
    <dgm:cxn modelId="{B48F439D-3DE8-4B3E-B2EE-687A83F4A016}" type="presParOf" srcId="{2BD23C6A-E126-466E-8C66-3BF9676C4F04}" destId="{B37A0EF6-7C69-4309-BB70-8921D6BE9A09}" srcOrd="0" destOrd="0" presId="urn:microsoft.com/office/officeart/2005/8/layout/chevron2"/>
    <dgm:cxn modelId="{235284BD-EE2B-4C0F-B865-32E75367139A}" type="presParOf" srcId="{B37A0EF6-7C69-4309-BB70-8921D6BE9A09}" destId="{3F460867-E0DD-40F6-835B-623C556244C7}" srcOrd="0" destOrd="0" presId="urn:microsoft.com/office/officeart/2005/8/layout/chevron2"/>
    <dgm:cxn modelId="{F9B76F10-B3EB-4F99-929F-3BE30CD0C07A}" type="presParOf" srcId="{B37A0EF6-7C69-4309-BB70-8921D6BE9A09}" destId="{744B5C83-D4EA-4F2B-B3FA-EC7350670096}" srcOrd="1" destOrd="0" presId="urn:microsoft.com/office/officeart/2005/8/layout/chevron2"/>
    <dgm:cxn modelId="{BE219A47-79C5-46B2-A9BB-D205A94C5DBE}" type="presParOf" srcId="{2BD23C6A-E126-466E-8C66-3BF9676C4F04}" destId="{EAE41F75-ABC9-4924-A0F8-110A7A00FC26}" srcOrd="1" destOrd="0" presId="urn:microsoft.com/office/officeart/2005/8/layout/chevron2"/>
    <dgm:cxn modelId="{FFFEFD29-D34F-41A1-BBBD-D53CA76E6668}" type="presParOf" srcId="{2BD23C6A-E126-466E-8C66-3BF9676C4F04}" destId="{8762FF1B-C577-4CAC-9311-49400F4E387B}" srcOrd="2" destOrd="0" presId="urn:microsoft.com/office/officeart/2005/8/layout/chevron2"/>
    <dgm:cxn modelId="{0FB1B2D7-8AFF-4973-95C0-26276D83561E}" type="presParOf" srcId="{8762FF1B-C577-4CAC-9311-49400F4E387B}" destId="{6C1CDA0B-FEDD-453E-8071-0ED0AC8BDE39}" srcOrd="0" destOrd="0" presId="urn:microsoft.com/office/officeart/2005/8/layout/chevron2"/>
    <dgm:cxn modelId="{07199285-B81C-43AF-9C86-876FC1DDD60F}" type="presParOf" srcId="{8762FF1B-C577-4CAC-9311-49400F4E387B}" destId="{86ADD4E9-9B16-438A-BAC7-CD6FC43EDC16}" srcOrd="1" destOrd="0" presId="urn:microsoft.com/office/officeart/2005/8/layout/chevron2"/>
    <dgm:cxn modelId="{55ED6D4F-3B36-431F-83C5-A582C3090FCE}" type="presParOf" srcId="{2BD23C6A-E126-466E-8C66-3BF9676C4F04}" destId="{E0D310E8-9207-4614-BDD1-49FCDE9E8916}" srcOrd="3" destOrd="0" presId="urn:microsoft.com/office/officeart/2005/8/layout/chevron2"/>
    <dgm:cxn modelId="{9E540586-F04F-4A13-97E6-E728EBA73E04}" type="presParOf" srcId="{2BD23C6A-E126-466E-8C66-3BF9676C4F04}" destId="{E1C8B6FD-EB4E-4F92-A48E-295205E6B9E8}" srcOrd="4" destOrd="0" presId="urn:microsoft.com/office/officeart/2005/8/layout/chevron2"/>
    <dgm:cxn modelId="{F2DAA54C-77BB-4EE8-8810-D4C9F779C450}" type="presParOf" srcId="{E1C8B6FD-EB4E-4F92-A48E-295205E6B9E8}" destId="{61967CE8-DF2B-4E69-BF62-626FD87845E6}" srcOrd="0" destOrd="0" presId="urn:microsoft.com/office/officeart/2005/8/layout/chevron2"/>
    <dgm:cxn modelId="{B4BDED96-F00E-4EEB-ADC5-A0E6CCCA7644}" type="presParOf" srcId="{E1C8B6FD-EB4E-4F92-A48E-295205E6B9E8}" destId="{045E1D45-8370-4C68-AED7-0E1E660EF22D}" srcOrd="1" destOrd="0" presId="urn:microsoft.com/office/officeart/2005/8/layout/chevron2"/>
    <dgm:cxn modelId="{CD39C385-ACF1-4CD9-9838-B1FF1D4D8460}" type="presParOf" srcId="{2BD23C6A-E126-466E-8C66-3BF9676C4F04}" destId="{FAB5254A-7DB6-41D3-AF70-171D5556BE94}" srcOrd="5" destOrd="0" presId="urn:microsoft.com/office/officeart/2005/8/layout/chevron2"/>
    <dgm:cxn modelId="{1FA077C4-A1F9-4DB4-9F2A-AA19F0F0BC73}" type="presParOf" srcId="{2BD23C6A-E126-466E-8C66-3BF9676C4F04}" destId="{3C016A49-D8E6-4991-9FA5-E88F7B2F0F2B}" srcOrd="6" destOrd="0" presId="urn:microsoft.com/office/officeart/2005/8/layout/chevron2"/>
    <dgm:cxn modelId="{349D9E52-68A5-4DCD-B152-87F06936C42B}" type="presParOf" srcId="{3C016A49-D8E6-4991-9FA5-E88F7B2F0F2B}" destId="{A9E4C30C-85AA-46B1-A1A4-623ABC8411B9}" srcOrd="0" destOrd="0" presId="urn:microsoft.com/office/officeart/2005/8/layout/chevron2"/>
    <dgm:cxn modelId="{0D5B9A91-7CB3-4941-BC9A-0F39597DBBD5}" type="presParOf" srcId="{3C016A49-D8E6-4991-9FA5-E88F7B2F0F2B}" destId="{14366A89-32F6-426B-B16E-C2976779DFE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41A5EA-C83F-47B0-9C24-5F6A7A3DE71E}" type="doc">
      <dgm:prSet loTypeId="urn:microsoft.com/office/officeart/2005/8/layout/chevronAccent+Icon" loCatId="officeonline" qsTypeId="urn:microsoft.com/office/officeart/2005/8/quickstyle/simple1" qsCatId="simple" csTypeId="urn:microsoft.com/office/officeart/2005/8/colors/accent1_2" csCatId="accent1" phldr="1"/>
      <dgm:spPr/>
    </dgm:pt>
    <dgm:pt modelId="{46943D20-EBF6-4126-A299-D081ABCACDD1}">
      <dgm:prSet phldrT="[Text]"/>
      <dgm:spPr/>
      <dgm:t>
        <a:bodyPr/>
        <a:lstStyle/>
        <a:p>
          <a:r>
            <a:rPr lang="en-US" b="1" i="0"/>
            <a:t>Utilization of NLTK</a:t>
          </a:r>
          <a:endParaRPr lang="en-US"/>
        </a:p>
      </dgm:t>
    </dgm:pt>
    <dgm:pt modelId="{321A6836-86CE-45AF-A4C9-70117DA47262}" type="parTrans" cxnId="{AC9361EF-5F0A-41A6-AFA8-27C340BF1A8F}">
      <dgm:prSet/>
      <dgm:spPr/>
      <dgm:t>
        <a:bodyPr/>
        <a:lstStyle/>
        <a:p>
          <a:endParaRPr lang="en-US"/>
        </a:p>
      </dgm:t>
    </dgm:pt>
    <dgm:pt modelId="{458556C3-66B0-4CF6-9801-536BB00C05C2}" type="sibTrans" cxnId="{AC9361EF-5F0A-41A6-AFA8-27C340BF1A8F}">
      <dgm:prSet/>
      <dgm:spPr/>
      <dgm:t>
        <a:bodyPr/>
        <a:lstStyle/>
        <a:p>
          <a:endParaRPr lang="en-US"/>
        </a:p>
      </dgm:t>
    </dgm:pt>
    <dgm:pt modelId="{0EBB9684-5AA7-4AB2-B7FF-8B16E0125E4F}">
      <dgm:prSet phldrT="[Text]"/>
      <dgm:spPr/>
      <dgm:t>
        <a:bodyPr/>
        <a:lstStyle/>
        <a:p>
          <a:r>
            <a:rPr lang="en-US" b="1" i="0"/>
            <a:t>Naive Bayes Classifier</a:t>
          </a:r>
          <a:endParaRPr lang="en-US"/>
        </a:p>
      </dgm:t>
    </dgm:pt>
    <dgm:pt modelId="{DD761239-5ECD-49D9-A2F8-B50E4E393118}" type="parTrans" cxnId="{9E7A082B-FAE6-41FC-A679-B6863C0E0941}">
      <dgm:prSet/>
      <dgm:spPr/>
      <dgm:t>
        <a:bodyPr/>
        <a:lstStyle/>
        <a:p>
          <a:endParaRPr lang="en-US"/>
        </a:p>
      </dgm:t>
    </dgm:pt>
    <dgm:pt modelId="{2C5FF7C9-58E7-45FF-9524-2617B7B40370}" type="sibTrans" cxnId="{9E7A082B-FAE6-41FC-A679-B6863C0E0941}">
      <dgm:prSet/>
      <dgm:spPr/>
      <dgm:t>
        <a:bodyPr/>
        <a:lstStyle/>
        <a:p>
          <a:endParaRPr lang="en-US"/>
        </a:p>
      </dgm:t>
    </dgm:pt>
    <dgm:pt modelId="{A9A764B3-D0ED-4288-896B-247A33872D67}">
      <dgm:prSet/>
      <dgm:spPr/>
      <dgm:t>
        <a:bodyPr/>
        <a:lstStyle/>
        <a:p>
          <a:r>
            <a:rPr lang="en-US" b="1" i="0"/>
            <a:t>Dynamic Firewall Rules</a:t>
          </a:r>
          <a:endParaRPr lang="en-US"/>
        </a:p>
      </dgm:t>
    </dgm:pt>
    <dgm:pt modelId="{86CD8D00-A52C-4D7C-A52D-21E173F785EE}" type="parTrans" cxnId="{9A2D8E24-2481-4FB8-B9AE-F003199FCCE5}">
      <dgm:prSet/>
      <dgm:spPr/>
      <dgm:t>
        <a:bodyPr/>
        <a:lstStyle/>
        <a:p>
          <a:endParaRPr lang="en-US"/>
        </a:p>
      </dgm:t>
    </dgm:pt>
    <dgm:pt modelId="{FA0C4BC1-6441-41D2-B7A7-A3C302CE5D12}" type="sibTrans" cxnId="{9A2D8E24-2481-4FB8-B9AE-F003199FCCE5}">
      <dgm:prSet/>
      <dgm:spPr/>
      <dgm:t>
        <a:bodyPr/>
        <a:lstStyle/>
        <a:p>
          <a:endParaRPr lang="en-US"/>
        </a:p>
      </dgm:t>
    </dgm:pt>
    <dgm:pt modelId="{9AF74287-82E4-4365-8E64-78861152D904}">
      <dgm:prSet/>
      <dgm:spPr/>
      <dgm:t>
        <a:bodyPr/>
        <a:lstStyle/>
        <a:p>
          <a:r>
            <a:rPr lang="en-US" b="1" i="0"/>
            <a:t>Integration with Existing Systems</a:t>
          </a:r>
          <a:endParaRPr lang="en-US"/>
        </a:p>
      </dgm:t>
    </dgm:pt>
    <dgm:pt modelId="{B196EAFC-1ABD-4381-9325-47C1875BF1A5}" type="parTrans" cxnId="{DD89A789-E576-4660-BE4F-BBD22C507514}">
      <dgm:prSet/>
      <dgm:spPr/>
      <dgm:t>
        <a:bodyPr/>
        <a:lstStyle/>
        <a:p>
          <a:endParaRPr lang="en-US"/>
        </a:p>
      </dgm:t>
    </dgm:pt>
    <dgm:pt modelId="{0A201D6A-1467-449D-809D-8F20CB461750}" type="sibTrans" cxnId="{DD89A789-E576-4660-BE4F-BBD22C507514}">
      <dgm:prSet/>
      <dgm:spPr/>
      <dgm:t>
        <a:bodyPr/>
        <a:lstStyle/>
        <a:p>
          <a:endParaRPr lang="en-US"/>
        </a:p>
      </dgm:t>
    </dgm:pt>
    <dgm:pt modelId="{BCD2A025-74CA-4F09-9216-FD00BEB2608C}" type="pres">
      <dgm:prSet presAssocID="{2641A5EA-C83F-47B0-9C24-5F6A7A3DE71E}" presName="Name0" presStyleCnt="0">
        <dgm:presLayoutVars>
          <dgm:dir/>
          <dgm:resizeHandles val="exact"/>
        </dgm:presLayoutVars>
      </dgm:prSet>
      <dgm:spPr/>
    </dgm:pt>
    <dgm:pt modelId="{7F2580FB-D584-4A37-8DF6-B8B1CDF08321}" type="pres">
      <dgm:prSet presAssocID="{46943D20-EBF6-4126-A299-D081ABCACDD1}" presName="composite" presStyleCnt="0"/>
      <dgm:spPr/>
    </dgm:pt>
    <dgm:pt modelId="{236F245D-6D27-408F-96D1-7F0DD93B87C6}" type="pres">
      <dgm:prSet presAssocID="{46943D20-EBF6-4126-A299-D081ABCACDD1}" presName="bgChev" presStyleLbl="node1" presStyleIdx="0" presStyleCnt="4"/>
      <dgm:spPr/>
    </dgm:pt>
    <dgm:pt modelId="{16F18BB0-B06B-4E3A-B0D9-F391263B9C08}" type="pres">
      <dgm:prSet presAssocID="{46943D20-EBF6-4126-A299-D081ABCACDD1}" presName="txNode" presStyleLbl="fgAcc1" presStyleIdx="0" presStyleCnt="4">
        <dgm:presLayoutVars>
          <dgm:bulletEnabled val="1"/>
        </dgm:presLayoutVars>
      </dgm:prSet>
      <dgm:spPr/>
    </dgm:pt>
    <dgm:pt modelId="{7178C5C5-4D7C-4EFC-A6B9-DB8DE9EA1F4E}" type="pres">
      <dgm:prSet presAssocID="{458556C3-66B0-4CF6-9801-536BB00C05C2}" presName="compositeSpace" presStyleCnt="0"/>
      <dgm:spPr/>
    </dgm:pt>
    <dgm:pt modelId="{04581B9C-45FE-4E74-873C-C2FF1C737251}" type="pres">
      <dgm:prSet presAssocID="{0EBB9684-5AA7-4AB2-B7FF-8B16E0125E4F}" presName="composite" presStyleCnt="0"/>
      <dgm:spPr/>
    </dgm:pt>
    <dgm:pt modelId="{9C41E83B-059D-4C67-9924-C5EE1DB17FFE}" type="pres">
      <dgm:prSet presAssocID="{0EBB9684-5AA7-4AB2-B7FF-8B16E0125E4F}" presName="bgChev" presStyleLbl="node1" presStyleIdx="1" presStyleCnt="4"/>
      <dgm:spPr/>
    </dgm:pt>
    <dgm:pt modelId="{44458CD6-D46C-488C-8783-6CCB8B4B8306}" type="pres">
      <dgm:prSet presAssocID="{0EBB9684-5AA7-4AB2-B7FF-8B16E0125E4F}" presName="txNode" presStyleLbl="fgAcc1" presStyleIdx="1" presStyleCnt="4">
        <dgm:presLayoutVars>
          <dgm:bulletEnabled val="1"/>
        </dgm:presLayoutVars>
      </dgm:prSet>
      <dgm:spPr/>
    </dgm:pt>
    <dgm:pt modelId="{A74AEC7A-2D5D-4BA5-BBED-43737A0E9A12}" type="pres">
      <dgm:prSet presAssocID="{2C5FF7C9-58E7-45FF-9524-2617B7B40370}" presName="compositeSpace" presStyleCnt="0"/>
      <dgm:spPr/>
    </dgm:pt>
    <dgm:pt modelId="{A5E6D10C-EF7C-4472-BF1D-B8C2EA0ABA51}" type="pres">
      <dgm:prSet presAssocID="{A9A764B3-D0ED-4288-896B-247A33872D67}" presName="composite" presStyleCnt="0"/>
      <dgm:spPr/>
    </dgm:pt>
    <dgm:pt modelId="{64551135-F61B-4257-BD56-C3DF2EC07650}" type="pres">
      <dgm:prSet presAssocID="{A9A764B3-D0ED-4288-896B-247A33872D67}" presName="bgChev" presStyleLbl="node1" presStyleIdx="2" presStyleCnt="4"/>
      <dgm:spPr/>
    </dgm:pt>
    <dgm:pt modelId="{773599B6-1527-4087-B2D4-34118393D4AF}" type="pres">
      <dgm:prSet presAssocID="{A9A764B3-D0ED-4288-896B-247A33872D67}" presName="txNode" presStyleLbl="fgAcc1" presStyleIdx="2" presStyleCnt="4">
        <dgm:presLayoutVars>
          <dgm:bulletEnabled val="1"/>
        </dgm:presLayoutVars>
      </dgm:prSet>
      <dgm:spPr/>
    </dgm:pt>
    <dgm:pt modelId="{C081CAA1-0BA7-45DC-9977-D9DF42856715}" type="pres">
      <dgm:prSet presAssocID="{FA0C4BC1-6441-41D2-B7A7-A3C302CE5D12}" presName="compositeSpace" presStyleCnt="0"/>
      <dgm:spPr/>
    </dgm:pt>
    <dgm:pt modelId="{21134BA9-616E-4BF5-B87A-0BD891FDF4AD}" type="pres">
      <dgm:prSet presAssocID="{9AF74287-82E4-4365-8E64-78861152D904}" presName="composite" presStyleCnt="0"/>
      <dgm:spPr/>
    </dgm:pt>
    <dgm:pt modelId="{D518D362-81FF-49F2-8FB4-6035FCD0BB72}" type="pres">
      <dgm:prSet presAssocID="{9AF74287-82E4-4365-8E64-78861152D904}" presName="bgChev" presStyleLbl="node1" presStyleIdx="3" presStyleCnt="4"/>
      <dgm:spPr/>
    </dgm:pt>
    <dgm:pt modelId="{1CE64544-60B7-4DFC-AE33-9C8C31D571F1}" type="pres">
      <dgm:prSet presAssocID="{9AF74287-82E4-4365-8E64-78861152D904}" presName="txNode" presStyleLbl="fgAcc1" presStyleIdx="3" presStyleCnt="4">
        <dgm:presLayoutVars>
          <dgm:bulletEnabled val="1"/>
        </dgm:presLayoutVars>
      </dgm:prSet>
      <dgm:spPr/>
    </dgm:pt>
  </dgm:ptLst>
  <dgm:cxnLst>
    <dgm:cxn modelId="{5170C309-B48C-43DE-8C50-98B38ECFA5C5}" type="presOf" srcId="{2641A5EA-C83F-47B0-9C24-5F6A7A3DE71E}" destId="{BCD2A025-74CA-4F09-9216-FD00BEB2608C}" srcOrd="0" destOrd="0" presId="urn:microsoft.com/office/officeart/2005/8/layout/chevronAccent+Icon"/>
    <dgm:cxn modelId="{2E355D23-D85A-426C-B3F5-D2BB7DF2886D}" type="presOf" srcId="{A9A764B3-D0ED-4288-896B-247A33872D67}" destId="{773599B6-1527-4087-B2D4-34118393D4AF}" srcOrd="0" destOrd="0" presId="urn:microsoft.com/office/officeart/2005/8/layout/chevronAccent+Icon"/>
    <dgm:cxn modelId="{9A2D8E24-2481-4FB8-B9AE-F003199FCCE5}" srcId="{2641A5EA-C83F-47B0-9C24-5F6A7A3DE71E}" destId="{A9A764B3-D0ED-4288-896B-247A33872D67}" srcOrd="2" destOrd="0" parTransId="{86CD8D00-A52C-4D7C-A52D-21E173F785EE}" sibTransId="{FA0C4BC1-6441-41D2-B7A7-A3C302CE5D12}"/>
    <dgm:cxn modelId="{9E7A082B-FAE6-41FC-A679-B6863C0E0941}" srcId="{2641A5EA-C83F-47B0-9C24-5F6A7A3DE71E}" destId="{0EBB9684-5AA7-4AB2-B7FF-8B16E0125E4F}" srcOrd="1" destOrd="0" parTransId="{DD761239-5ECD-49D9-A2F8-B50E4E393118}" sibTransId="{2C5FF7C9-58E7-45FF-9524-2617B7B40370}"/>
    <dgm:cxn modelId="{D14D8F88-B498-4DE2-A22D-29551EE09DA9}" type="presOf" srcId="{9AF74287-82E4-4365-8E64-78861152D904}" destId="{1CE64544-60B7-4DFC-AE33-9C8C31D571F1}" srcOrd="0" destOrd="0" presId="urn:microsoft.com/office/officeart/2005/8/layout/chevronAccent+Icon"/>
    <dgm:cxn modelId="{DD89A789-E576-4660-BE4F-BBD22C507514}" srcId="{2641A5EA-C83F-47B0-9C24-5F6A7A3DE71E}" destId="{9AF74287-82E4-4365-8E64-78861152D904}" srcOrd="3" destOrd="0" parTransId="{B196EAFC-1ABD-4381-9325-47C1875BF1A5}" sibTransId="{0A201D6A-1467-449D-809D-8F20CB461750}"/>
    <dgm:cxn modelId="{AC9361EF-5F0A-41A6-AFA8-27C340BF1A8F}" srcId="{2641A5EA-C83F-47B0-9C24-5F6A7A3DE71E}" destId="{46943D20-EBF6-4126-A299-D081ABCACDD1}" srcOrd="0" destOrd="0" parTransId="{321A6836-86CE-45AF-A4C9-70117DA47262}" sibTransId="{458556C3-66B0-4CF6-9801-536BB00C05C2}"/>
    <dgm:cxn modelId="{F1E4BDF1-F7F3-4382-AFC5-7168E95D67E3}" type="presOf" srcId="{0EBB9684-5AA7-4AB2-B7FF-8B16E0125E4F}" destId="{44458CD6-D46C-488C-8783-6CCB8B4B8306}" srcOrd="0" destOrd="0" presId="urn:microsoft.com/office/officeart/2005/8/layout/chevronAccent+Icon"/>
    <dgm:cxn modelId="{FE922BF8-1608-4493-9AB7-3E78CCB55627}" type="presOf" srcId="{46943D20-EBF6-4126-A299-D081ABCACDD1}" destId="{16F18BB0-B06B-4E3A-B0D9-F391263B9C08}" srcOrd="0" destOrd="0" presId="urn:microsoft.com/office/officeart/2005/8/layout/chevronAccent+Icon"/>
    <dgm:cxn modelId="{0E2A482A-9DBE-4C22-8E3D-60880E86027F}" type="presParOf" srcId="{BCD2A025-74CA-4F09-9216-FD00BEB2608C}" destId="{7F2580FB-D584-4A37-8DF6-B8B1CDF08321}" srcOrd="0" destOrd="0" presId="urn:microsoft.com/office/officeart/2005/8/layout/chevronAccent+Icon"/>
    <dgm:cxn modelId="{CCD6522D-F0AF-4BA6-924E-A07D629AA24C}" type="presParOf" srcId="{7F2580FB-D584-4A37-8DF6-B8B1CDF08321}" destId="{236F245D-6D27-408F-96D1-7F0DD93B87C6}" srcOrd="0" destOrd="0" presId="urn:microsoft.com/office/officeart/2005/8/layout/chevronAccent+Icon"/>
    <dgm:cxn modelId="{BC0095D8-443D-4911-AA30-314C002E0929}" type="presParOf" srcId="{7F2580FB-D584-4A37-8DF6-B8B1CDF08321}" destId="{16F18BB0-B06B-4E3A-B0D9-F391263B9C08}" srcOrd="1" destOrd="0" presId="urn:microsoft.com/office/officeart/2005/8/layout/chevronAccent+Icon"/>
    <dgm:cxn modelId="{EFA4E2A8-6E9E-487A-8241-E34410027724}" type="presParOf" srcId="{BCD2A025-74CA-4F09-9216-FD00BEB2608C}" destId="{7178C5C5-4D7C-4EFC-A6B9-DB8DE9EA1F4E}" srcOrd="1" destOrd="0" presId="urn:microsoft.com/office/officeart/2005/8/layout/chevronAccent+Icon"/>
    <dgm:cxn modelId="{4A18C42F-F4E9-4559-8983-14ED8A4DE102}" type="presParOf" srcId="{BCD2A025-74CA-4F09-9216-FD00BEB2608C}" destId="{04581B9C-45FE-4E74-873C-C2FF1C737251}" srcOrd="2" destOrd="0" presId="urn:microsoft.com/office/officeart/2005/8/layout/chevronAccent+Icon"/>
    <dgm:cxn modelId="{9075E1D7-6A40-4481-8C2D-D906986EF28F}" type="presParOf" srcId="{04581B9C-45FE-4E74-873C-C2FF1C737251}" destId="{9C41E83B-059D-4C67-9924-C5EE1DB17FFE}" srcOrd="0" destOrd="0" presId="urn:microsoft.com/office/officeart/2005/8/layout/chevronAccent+Icon"/>
    <dgm:cxn modelId="{87229888-CC6F-44A6-ABAD-154A0877B2B6}" type="presParOf" srcId="{04581B9C-45FE-4E74-873C-C2FF1C737251}" destId="{44458CD6-D46C-488C-8783-6CCB8B4B8306}" srcOrd="1" destOrd="0" presId="urn:microsoft.com/office/officeart/2005/8/layout/chevronAccent+Icon"/>
    <dgm:cxn modelId="{1A22CB20-C4FD-4058-8755-70B2735F05AA}" type="presParOf" srcId="{BCD2A025-74CA-4F09-9216-FD00BEB2608C}" destId="{A74AEC7A-2D5D-4BA5-BBED-43737A0E9A12}" srcOrd="3" destOrd="0" presId="urn:microsoft.com/office/officeart/2005/8/layout/chevronAccent+Icon"/>
    <dgm:cxn modelId="{497A753C-96B0-43EB-AECC-BD92C5ACC5D2}" type="presParOf" srcId="{BCD2A025-74CA-4F09-9216-FD00BEB2608C}" destId="{A5E6D10C-EF7C-4472-BF1D-B8C2EA0ABA51}" srcOrd="4" destOrd="0" presId="urn:microsoft.com/office/officeart/2005/8/layout/chevronAccent+Icon"/>
    <dgm:cxn modelId="{4B5F375B-809A-4382-8F65-0CC383DDA365}" type="presParOf" srcId="{A5E6D10C-EF7C-4472-BF1D-B8C2EA0ABA51}" destId="{64551135-F61B-4257-BD56-C3DF2EC07650}" srcOrd="0" destOrd="0" presId="urn:microsoft.com/office/officeart/2005/8/layout/chevronAccent+Icon"/>
    <dgm:cxn modelId="{7A1FD215-5170-40EB-9CBA-264FFF54F63A}" type="presParOf" srcId="{A5E6D10C-EF7C-4472-BF1D-B8C2EA0ABA51}" destId="{773599B6-1527-4087-B2D4-34118393D4AF}" srcOrd="1" destOrd="0" presId="urn:microsoft.com/office/officeart/2005/8/layout/chevronAccent+Icon"/>
    <dgm:cxn modelId="{2272140E-8C1B-4535-9B23-C2B00B4873E6}" type="presParOf" srcId="{BCD2A025-74CA-4F09-9216-FD00BEB2608C}" destId="{C081CAA1-0BA7-45DC-9977-D9DF42856715}" srcOrd="5" destOrd="0" presId="urn:microsoft.com/office/officeart/2005/8/layout/chevronAccent+Icon"/>
    <dgm:cxn modelId="{04C61349-1F8A-4916-A08C-65AFDF4E7AB9}" type="presParOf" srcId="{BCD2A025-74CA-4F09-9216-FD00BEB2608C}" destId="{21134BA9-616E-4BF5-B87A-0BD891FDF4AD}" srcOrd="6" destOrd="0" presId="urn:microsoft.com/office/officeart/2005/8/layout/chevronAccent+Icon"/>
    <dgm:cxn modelId="{61E8B93C-7D00-4F97-8AAC-1FED2DF70992}" type="presParOf" srcId="{21134BA9-616E-4BF5-B87A-0BD891FDF4AD}" destId="{D518D362-81FF-49F2-8FB4-6035FCD0BB72}" srcOrd="0" destOrd="0" presId="urn:microsoft.com/office/officeart/2005/8/layout/chevronAccent+Icon"/>
    <dgm:cxn modelId="{54D97633-7E98-40CC-B32A-F7FBA7C5895A}" type="presParOf" srcId="{21134BA9-616E-4BF5-B87A-0BD891FDF4AD}" destId="{1CE64544-60B7-4DFC-AE33-9C8C31D571F1}"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E0DEF3-62CA-465A-BF52-563D07F8ED9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D0D8DAE-5996-4473-94E0-2E65B894AD80}">
      <dgm:prSet phldrT="[Text]"/>
      <dgm:spPr/>
      <dgm:t>
        <a:bodyPr/>
        <a:lstStyle/>
        <a:p>
          <a:r>
            <a:rPr lang="en-US" b="1" i="0">
              <a:effectLst/>
              <a:latin typeface="Söhne"/>
            </a:rPr>
            <a:t>Performance Metrics (Table I)</a:t>
          </a:r>
          <a:endParaRPr lang="en-US"/>
        </a:p>
      </dgm:t>
    </dgm:pt>
    <dgm:pt modelId="{1844F549-F354-41B9-8B24-15FCC465514E}" type="parTrans" cxnId="{8BC73ED2-D5F7-47D4-87AA-62625A381499}">
      <dgm:prSet/>
      <dgm:spPr/>
      <dgm:t>
        <a:bodyPr/>
        <a:lstStyle/>
        <a:p>
          <a:endParaRPr lang="en-US"/>
        </a:p>
      </dgm:t>
    </dgm:pt>
    <dgm:pt modelId="{9C4AB56F-3CA6-4EC7-BFB3-320E712A66A6}" type="sibTrans" cxnId="{8BC73ED2-D5F7-47D4-87AA-62625A381499}">
      <dgm:prSet/>
      <dgm:spPr/>
      <dgm:t>
        <a:bodyPr/>
        <a:lstStyle/>
        <a:p>
          <a:endParaRPr lang="en-US"/>
        </a:p>
      </dgm:t>
    </dgm:pt>
    <dgm:pt modelId="{5E589672-40F3-48B9-A250-E8DE1870F57E}">
      <dgm:prSet phldrT="[Text]"/>
      <dgm:spPr/>
      <dgm:t>
        <a:bodyPr/>
        <a:lstStyle/>
        <a:p>
          <a:r>
            <a:rPr lang="en-US" b="0" i="0">
              <a:effectLst/>
              <a:latin typeface="Söhne"/>
            </a:rPr>
            <a:t>Table I summarizes key performance metrics, including accuracy, precision, recall, and F1-score, for both phishing and legitimate emails. These metrics provide a detailed insight into the solution's ability to identify and classify emails effectively.</a:t>
          </a:r>
          <a:endParaRPr lang="en-US"/>
        </a:p>
      </dgm:t>
    </dgm:pt>
    <dgm:pt modelId="{CAE57637-3559-472D-82DA-26E6B33CDA5A}" type="parTrans" cxnId="{13A42618-FCC5-489D-9AE5-C40AED5FF2A2}">
      <dgm:prSet/>
      <dgm:spPr/>
      <dgm:t>
        <a:bodyPr/>
        <a:lstStyle/>
        <a:p>
          <a:endParaRPr lang="en-US"/>
        </a:p>
      </dgm:t>
    </dgm:pt>
    <dgm:pt modelId="{B4DEA6B9-9823-4921-BA00-9EF06F94F3EE}" type="sibTrans" cxnId="{13A42618-FCC5-489D-9AE5-C40AED5FF2A2}">
      <dgm:prSet/>
      <dgm:spPr/>
      <dgm:t>
        <a:bodyPr/>
        <a:lstStyle/>
        <a:p>
          <a:endParaRPr lang="en-US"/>
        </a:p>
      </dgm:t>
    </dgm:pt>
    <dgm:pt modelId="{677C73BF-2C46-436D-958B-B38E2F35C901}">
      <dgm:prSet/>
      <dgm:spPr/>
      <dgm:t>
        <a:bodyPr/>
        <a:lstStyle/>
        <a:p>
          <a:r>
            <a:rPr lang="en-US" b="1" i="0">
              <a:effectLst/>
              <a:latin typeface="Söhne"/>
            </a:rPr>
            <a:t>Balanced Performance</a:t>
          </a:r>
          <a:endParaRPr lang="en-US"/>
        </a:p>
      </dgm:t>
    </dgm:pt>
    <dgm:pt modelId="{A5E6DFE2-9E10-4947-A8AC-37CD031E89ED}" type="parTrans" cxnId="{09941A90-C9A6-4342-810D-A813C1021CEC}">
      <dgm:prSet/>
      <dgm:spPr/>
      <dgm:t>
        <a:bodyPr/>
        <a:lstStyle/>
        <a:p>
          <a:endParaRPr lang="en-US"/>
        </a:p>
      </dgm:t>
    </dgm:pt>
    <dgm:pt modelId="{AD5CC947-6961-4FAE-9D0C-CBE91632CAE8}" type="sibTrans" cxnId="{09941A90-C9A6-4342-810D-A813C1021CEC}">
      <dgm:prSet/>
      <dgm:spPr/>
      <dgm:t>
        <a:bodyPr/>
        <a:lstStyle/>
        <a:p>
          <a:endParaRPr lang="en-US"/>
        </a:p>
      </dgm:t>
    </dgm:pt>
    <dgm:pt modelId="{6DD1D209-5169-4BB7-8872-E93F67E4FD34}">
      <dgm:prSet/>
      <dgm:spPr/>
      <dgm:t>
        <a:bodyPr/>
        <a:lstStyle/>
        <a:p>
          <a:r>
            <a:rPr lang="en-US" b="1" i="0">
              <a:effectLst/>
              <a:latin typeface="Söhne"/>
            </a:rPr>
            <a:t>High Accuracy</a:t>
          </a:r>
          <a:endParaRPr lang="en-US"/>
        </a:p>
      </dgm:t>
    </dgm:pt>
    <dgm:pt modelId="{E9486050-B295-483E-B66A-E5A019D3B739}" type="parTrans" cxnId="{C928E0FA-9817-41E7-BB42-121CD0DA27EA}">
      <dgm:prSet/>
      <dgm:spPr/>
      <dgm:t>
        <a:bodyPr/>
        <a:lstStyle/>
        <a:p>
          <a:endParaRPr lang="en-US"/>
        </a:p>
      </dgm:t>
    </dgm:pt>
    <dgm:pt modelId="{6C6E0027-1B23-4213-8529-882515CB5157}" type="sibTrans" cxnId="{C928E0FA-9817-41E7-BB42-121CD0DA27EA}">
      <dgm:prSet/>
      <dgm:spPr/>
      <dgm:t>
        <a:bodyPr/>
        <a:lstStyle/>
        <a:p>
          <a:endParaRPr lang="en-US"/>
        </a:p>
      </dgm:t>
    </dgm:pt>
    <dgm:pt modelId="{B7A237E7-B907-4A24-AB96-B8C24BC8251D}">
      <dgm:prSet/>
      <dgm:spPr/>
      <dgm:t>
        <a:bodyPr/>
        <a:lstStyle/>
        <a:p>
          <a:r>
            <a:rPr lang="en-US" b="0" i="0">
              <a:effectLst/>
              <a:latin typeface="Söhne"/>
            </a:rPr>
            <a:t>The solution achieved an accuracy rate of 95.3% on the testing set, showcasing its effectiveness in classifying emails.</a:t>
          </a:r>
          <a:endParaRPr lang="en-US"/>
        </a:p>
      </dgm:t>
    </dgm:pt>
    <dgm:pt modelId="{4DE2F1B6-B606-42DF-BB74-F6BDE4E1129E}" type="parTrans" cxnId="{A2852FD2-F5E6-419B-9BB1-E7B217D7D5FC}">
      <dgm:prSet/>
      <dgm:spPr/>
      <dgm:t>
        <a:bodyPr/>
        <a:lstStyle/>
        <a:p>
          <a:endParaRPr lang="en-US"/>
        </a:p>
      </dgm:t>
    </dgm:pt>
    <dgm:pt modelId="{69E2A7B7-3B10-4491-8D75-A2112E8695E3}" type="sibTrans" cxnId="{A2852FD2-F5E6-419B-9BB1-E7B217D7D5FC}">
      <dgm:prSet/>
      <dgm:spPr/>
      <dgm:t>
        <a:bodyPr/>
        <a:lstStyle/>
        <a:p>
          <a:endParaRPr lang="en-US"/>
        </a:p>
      </dgm:t>
    </dgm:pt>
    <dgm:pt modelId="{564D66F2-B60E-4B5E-A978-CE03C2AF5F97}">
      <dgm:prSet/>
      <dgm:spPr/>
      <dgm:t>
        <a:bodyPr/>
        <a:lstStyle/>
        <a:p>
          <a:r>
            <a:rPr lang="en-US" b="0" i="0">
              <a:effectLst/>
              <a:latin typeface="Söhne"/>
            </a:rPr>
            <a:t>Both phishing and legitimate emails exhibited balanced performance. The precision and recall for phishing emails were 96.8% and 94.2%, respectively. For legitimate emails, the precision and recall were 93.5% and 97.1%, respectively. This indicates a balanced classification performance across both classes.</a:t>
          </a:r>
          <a:endParaRPr lang="en-US"/>
        </a:p>
      </dgm:t>
    </dgm:pt>
    <dgm:pt modelId="{08151E3F-7B0F-4233-AFA1-20F128831F52}" type="parTrans" cxnId="{AD3BF886-3B62-493C-BC3E-DDA5BE710910}">
      <dgm:prSet/>
      <dgm:spPr/>
      <dgm:t>
        <a:bodyPr/>
        <a:lstStyle/>
        <a:p>
          <a:endParaRPr lang="en-US"/>
        </a:p>
      </dgm:t>
    </dgm:pt>
    <dgm:pt modelId="{16651AAD-0A4F-4009-A79C-26968A6E39BA}" type="sibTrans" cxnId="{AD3BF886-3B62-493C-BC3E-DDA5BE710910}">
      <dgm:prSet/>
      <dgm:spPr/>
      <dgm:t>
        <a:bodyPr/>
        <a:lstStyle/>
        <a:p>
          <a:endParaRPr lang="en-US"/>
        </a:p>
      </dgm:t>
    </dgm:pt>
    <dgm:pt modelId="{1CF8EA20-2DF7-44DB-83A7-544CF1059C11}">
      <dgm:prSet/>
      <dgm:spPr/>
      <dgm:t>
        <a:bodyPr/>
        <a:lstStyle/>
        <a:p>
          <a:r>
            <a:rPr lang="en-US" b="1" i="0">
              <a:effectLst/>
              <a:latin typeface="Söhne"/>
            </a:rPr>
            <a:t>Dataset and Evaluation</a:t>
          </a:r>
          <a:endParaRPr lang="en-US"/>
        </a:p>
      </dgm:t>
    </dgm:pt>
    <dgm:pt modelId="{D90F14FB-5B4C-4F8F-905F-1DBD2949B9FE}" type="parTrans" cxnId="{EE6D8D7F-F553-44AF-BB27-FAD5D5C5D505}">
      <dgm:prSet/>
      <dgm:spPr/>
      <dgm:t>
        <a:bodyPr/>
        <a:lstStyle/>
        <a:p>
          <a:endParaRPr lang="en-US"/>
        </a:p>
      </dgm:t>
    </dgm:pt>
    <dgm:pt modelId="{40DFA70B-0345-45C9-863A-10E58D4E7981}" type="sibTrans" cxnId="{EE6D8D7F-F553-44AF-BB27-FAD5D5C5D505}">
      <dgm:prSet/>
      <dgm:spPr/>
      <dgm:t>
        <a:bodyPr/>
        <a:lstStyle/>
        <a:p>
          <a:endParaRPr lang="en-US"/>
        </a:p>
      </dgm:t>
    </dgm:pt>
    <dgm:pt modelId="{D7D74A98-E713-4F03-ADF3-BB2D003275D8}">
      <dgm:prSet/>
      <dgm:spPr/>
      <dgm:t>
        <a:bodyPr/>
        <a:lstStyle/>
        <a:p>
          <a:r>
            <a:rPr lang="en-US" b="0" i="0">
              <a:effectLst/>
              <a:latin typeface="Söhne"/>
            </a:rPr>
            <a:t>The slide explains that the experimental evaluation was conducted using a carefully curated dataset comprising 1,000 labeled emails. The dataset was divided into 600 phishing emails and 400 legitimate emails to ensure comprehensive testing.</a:t>
          </a:r>
          <a:endParaRPr lang="en-US"/>
        </a:p>
      </dgm:t>
    </dgm:pt>
    <dgm:pt modelId="{1ADB581B-D4FD-461C-9EA6-273718CAE6EB}" type="parTrans" cxnId="{BB1D38FC-F623-4C85-95E7-8C2564E0C2AE}">
      <dgm:prSet/>
      <dgm:spPr/>
      <dgm:t>
        <a:bodyPr/>
        <a:lstStyle/>
        <a:p>
          <a:endParaRPr lang="en-US"/>
        </a:p>
      </dgm:t>
    </dgm:pt>
    <dgm:pt modelId="{D935C9B3-F227-4275-B7F9-CAD46DDFF0D0}" type="sibTrans" cxnId="{BB1D38FC-F623-4C85-95E7-8C2564E0C2AE}">
      <dgm:prSet/>
      <dgm:spPr/>
      <dgm:t>
        <a:bodyPr/>
        <a:lstStyle/>
        <a:p>
          <a:endParaRPr lang="en-US"/>
        </a:p>
      </dgm:t>
    </dgm:pt>
    <dgm:pt modelId="{A09619F8-A35D-4105-A629-7D887F3FB4C0}" type="pres">
      <dgm:prSet presAssocID="{5EE0DEF3-62CA-465A-BF52-563D07F8ED9B}" presName="Name0" presStyleCnt="0">
        <dgm:presLayoutVars>
          <dgm:dir/>
          <dgm:animLvl val="lvl"/>
          <dgm:resizeHandles/>
        </dgm:presLayoutVars>
      </dgm:prSet>
      <dgm:spPr/>
    </dgm:pt>
    <dgm:pt modelId="{F57C6971-83AB-426E-B383-473E30ABDF23}" type="pres">
      <dgm:prSet presAssocID="{1D0D8DAE-5996-4473-94E0-2E65B894AD80}" presName="linNode" presStyleCnt="0"/>
      <dgm:spPr/>
    </dgm:pt>
    <dgm:pt modelId="{0A994D6F-0EC1-4B8B-91ED-8ED49627A8E9}" type="pres">
      <dgm:prSet presAssocID="{1D0D8DAE-5996-4473-94E0-2E65B894AD80}" presName="parentShp" presStyleLbl="node1" presStyleIdx="0" presStyleCnt="4" custScaleX="61409">
        <dgm:presLayoutVars>
          <dgm:bulletEnabled val="1"/>
        </dgm:presLayoutVars>
      </dgm:prSet>
      <dgm:spPr/>
    </dgm:pt>
    <dgm:pt modelId="{F82360C2-B2C1-4D9F-8041-5E2D1D851AC8}" type="pres">
      <dgm:prSet presAssocID="{1D0D8DAE-5996-4473-94E0-2E65B894AD80}" presName="childShp" presStyleLbl="bgAccFollowNode1" presStyleIdx="0" presStyleCnt="4">
        <dgm:presLayoutVars>
          <dgm:bulletEnabled val="1"/>
        </dgm:presLayoutVars>
      </dgm:prSet>
      <dgm:spPr/>
    </dgm:pt>
    <dgm:pt modelId="{6E29340C-925F-402A-8600-0C52EDE1ABB5}" type="pres">
      <dgm:prSet presAssocID="{9C4AB56F-3CA6-4EC7-BFB3-320E712A66A6}" presName="spacing" presStyleCnt="0"/>
      <dgm:spPr/>
    </dgm:pt>
    <dgm:pt modelId="{B56D6DC5-8333-464F-BB45-0FF8D131EAE1}" type="pres">
      <dgm:prSet presAssocID="{1CF8EA20-2DF7-44DB-83A7-544CF1059C11}" presName="linNode" presStyleCnt="0"/>
      <dgm:spPr/>
    </dgm:pt>
    <dgm:pt modelId="{08D4AFA4-1A02-48CE-A5A0-872501E7631F}" type="pres">
      <dgm:prSet presAssocID="{1CF8EA20-2DF7-44DB-83A7-544CF1059C11}" presName="parentShp" presStyleLbl="node1" presStyleIdx="1" presStyleCnt="4" custScaleX="58679">
        <dgm:presLayoutVars>
          <dgm:bulletEnabled val="1"/>
        </dgm:presLayoutVars>
      </dgm:prSet>
      <dgm:spPr/>
    </dgm:pt>
    <dgm:pt modelId="{447B5D01-F6BF-43C3-9F69-FC0C226DA4E7}" type="pres">
      <dgm:prSet presAssocID="{1CF8EA20-2DF7-44DB-83A7-544CF1059C11}" presName="childShp" presStyleLbl="bgAccFollowNode1" presStyleIdx="1" presStyleCnt="4">
        <dgm:presLayoutVars>
          <dgm:bulletEnabled val="1"/>
        </dgm:presLayoutVars>
      </dgm:prSet>
      <dgm:spPr/>
    </dgm:pt>
    <dgm:pt modelId="{75944226-8F3A-4B0A-AA2F-81AD64D5AD35}" type="pres">
      <dgm:prSet presAssocID="{40DFA70B-0345-45C9-863A-10E58D4E7981}" presName="spacing" presStyleCnt="0"/>
      <dgm:spPr/>
    </dgm:pt>
    <dgm:pt modelId="{C833AABF-70DE-4797-961D-2B6194594496}" type="pres">
      <dgm:prSet presAssocID="{6DD1D209-5169-4BB7-8872-E93F67E4FD34}" presName="linNode" presStyleCnt="0"/>
      <dgm:spPr/>
    </dgm:pt>
    <dgm:pt modelId="{10439D1B-A2F8-4870-A449-08E1763E1009}" type="pres">
      <dgm:prSet presAssocID="{6DD1D209-5169-4BB7-8872-E93F67E4FD34}" presName="parentShp" presStyleLbl="node1" presStyleIdx="2" presStyleCnt="4" custScaleX="58679">
        <dgm:presLayoutVars>
          <dgm:bulletEnabled val="1"/>
        </dgm:presLayoutVars>
      </dgm:prSet>
      <dgm:spPr/>
    </dgm:pt>
    <dgm:pt modelId="{156AC314-7B67-4D81-8A8B-57E6F5EF6EE2}" type="pres">
      <dgm:prSet presAssocID="{6DD1D209-5169-4BB7-8872-E93F67E4FD34}" presName="childShp" presStyleLbl="bgAccFollowNode1" presStyleIdx="2" presStyleCnt="4">
        <dgm:presLayoutVars>
          <dgm:bulletEnabled val="1"/>
        </dgm:presLayoutVars>
      </dgm:prSet>
      <dgm:spPr/>
    </dgm:pt>
    <dgm:pt modelId="{0A912733-7789-4586-9137-F2FC1F1B38D0}" type="pres">
      <dgm:prSet presAssocID="{6C6E0027-1B23-4213-8529-882515CB5157}" presName="spacing" presStyleCnt="0"/>
      <dgm:spPr/>
    </dgm:pt>
    <dgm:pt modelId="{F75DEB30-A865-483A-8DF3-B99C3683A60B}" type="pres">
      <dgm:prSet presAssocID="{677C73BF-2C46-436D-958B-B38E2F35C901}" presName="linNode" presStyleCnt="0"/>
      <dgm:spPr/>
    </dgm:pt>
    <dgm:pt modelId="{274A0824-9298-4BCF-A1DB-1DBFBFC65C4F}" type="pres">
      <dgm:prSet presAssocID="{677C73BF-2C46-436D-958B-B38E2F35C901}" presName="parentShp" presStyleLbl="node1" presStyleIdx="3" presStyleCnt="4" custScaleX="61955">
        <dgm:presLayoutVars>
          <dgm:bulletEnabled val="1"/>
        </dgm:presLayoutVars>
      </dgm:prSet>
      <dgm:spPr/>
    </dgm:pt>
    <dgm:pt modelId="{27CCC04B-F2C9-4BB7-924B-7905430E8C24}" type="pres">
      <dgm:prSet presAssocID="{677C73BF-2C46-436D-958B-B38E2F35C901}" presName="childShp" presStyleLbl="bgAccFollowNode1" presStyleIdx="3" presStyleCnt="4">
        <dgm:presLayoutVars>
          <dgm:bulletEnabled val="1"/>
        </dgm:presLayoutVars>
      </dgm:prSet>
      <dgm:spPr/>
    </dgm:pt>
  </dgm:ptLst>
  <dgm:cxnLst>
    <dgm:cxn modelId="{0BE17602-975B-48B3-99BF-6139AD7C5A68}" type="presOf" srcId="{6DD1D209-5169-4BB7-8872-E93F67E4FD34}" destId="{10439D1B-A2F8-4870-A449-08E1763E1009}" srcOrd="0" destOrd="0" presId="urn:microsoft.com/office/officeart/2005/8/layout/vList6"/>
    <dgm:cxn modelId="{3355A50A-D026-4932-9B2D-9EA9760CE5E7}" type="presOf" srcId="{5EE0DEF3-62CA-465A-BF52-563D07F8ED9B}" destId="{A09619F8-A35D-4105-A629-7D887F3FB4C0}" srcOrd="0" destOrd="0" presId="urn:microsoft.com/office/officeart/2005/8/layout/vList6"/>
    <dgm:cxn modelId="{13A42618-FCC5-489D-9AE5-C40AED5FF2A2}" srcId="{1D0D8DAE-5996-4473-94E0-2E65B894AD80}" destId="{5E589672-40F3-48B9-A250-E8DE1870F57E}" srcOrd="0" destOrd="0" parTransId="{CAE57637-3559-472D-82DA-26E6B33CDA5A}" sibTransId="{B4DEA6B9-9823-4921-BA00-9EF06F94F3EE}"/>
    <dgm:cxn modelId="{4A77FE21-54E8-47DE-9EC4-1E0C5B5A2113}" type="presOf" srcId="{564D66F2-B60E-4B5E-A978-CE03C2AF5F97}" destId="{27CCC04B-F2C9-4BB7-924B-7905430E8C24}" srcOrd="0" destOrd="0" presId="urn:microsoft.com/office/officeart/2005/8/layout/vList6"/>
    <dgm:cxn modelId="{4EBEEE3F-E08B-48CC-9086-561C9049B4C9}" type="presOf" srcId="{677C73BF-2C46-436D-958B-B38E2F35C901}" destId="{274A0824-9298-4BCF-A1DB-1DBFBFC65C4F}" srcOrd="0" destOrd="0" presId="urn:microsoft.com/office/officeart/2005/8/layout/vList6"/>
    <dgm:cxn modelId="{67886571-FCEC-4529-B09E-AC3301B98720}" type="presOf" srcId="{1CF8EA20-2DF7-44DB-83A7-544CF1059C11}" destId="{08D4AFA4-1A02-48CE-A5A0-872501E7631F}" srcOrd="0" destOrd="0" presId="urn:microsoft.com/office/officeart/2005/8/layout/vList6"/>
    <dgm:cxn modelId="{EE6D8D7F-F553-44AF-BB27-FAD5D5C5D505}" srcId="{5EE0DEF3-62CA-465A-BF52-563D07F8ED9B}" destId="{1CF8EA20-2DF7-44DB-83A7-544CF1059C11}" srcOrd="1" destOrd="0" parTransId="{D90F14FB-5B4C-4F8F-905F-1DBD2949B9FE}" sibTransId="{40DFA70B-0345-45C9-863A-10E58D4E7981}"/>
    <dgm:cxn modelId="{AD3BF886-3B62-493C-BC3E-DDA5BE710910}" srcId="{677C73BF-2C46-436D-958B-B38E2F35C901}" destId="{564D66F2-B60E-4B5E-A978-CE03C2AF5F97}" srcOrd="0" destOrd="0" parTransId="{08151E3F-7B0F-4233-AFA1-20F128831F52}" sibTransId="{16651AAD-0A4F-4009-A79C-26968A6E39BA}"/>
    <dgm:cxn modelId="{09941A90-C9A6-4342-810D-A813C1021CEC}" srcId="{5EE0DEF3-62CA-465A-BF52-563D07F8ED9B}" destId="{677C73BF-2C46-436D-958B-B38E2F35C901}" srcOrd="3" destOrd="0" parTransId="{A5E6DFE2-9E10-4947-A8AC-37CD031E89ED}" sibTransId="{AD5CC947-6961-4FAE-9D0C-CBE91632CAE8}"/>
    <dgm:cxn modelId="{C85DF0CA-5835-4533-A2D0-2E79B81535F0}" type="presOf" srcId="{1D0D8DAE-5996-4473-94E0-2E65B894AD80}" destId="{0A994D6F-0EC1-4B8B-91ED-8ED49627A8E9}" srcOrd="0" destOrd="0" presId="urn:microsoft.com/office/officeart/2005/8/layout/vList6"/>
    <dgm:cxn modelId="{A2852FD2-F5E6-419B-9BB1-E7B217D7D5FC}" srcId="{6DD1D209-5169-4BB7-8872-E93F67E4FD34}" destId="{B7A237E7-B907-4A24-AB96-B8C24BC8251D}" srcOrd="0" destOrd="0" parTransId="{4DE2F1B6-B606-42DF-BB74-F6BDE4E1129E}" sibTransId="{69E2A7B7-3B10-4491-8D75-A2112E8695E3}"/>
    <dgm:cxn modelId="{8BC73ED2-D5F7-47D4-87AA-62625A381499}" srcId="{5EE0DEF3-62CA-465A-BF52-563D07F8ED9B}" destId="{1D0D8DAE-5996-4473-94E0-2E65B894AD80}" srcOrd="0" destOrd="0" parTransId="{1844F549-F354-41B9-8B24-15FCC465514E}" sibTransId="{9C4AB56F-3CA6-4EC7-BFB3-320E712A66A6}"/>
    <dgm:cxn modelId="{EDF33EDF-1A52-4EBA-962E-F1228F7C07B6}" type="presOf" srcId="{D7D74A98-E713-4F03-ADF3-BB2D003275D8}" destId="{447B5D01-F6BF-43C3-9F69-FC0C226DA4E7}" srcOrd="0" destOrd="0" presId="urn:microsoft.com/office/officeart/2005/8/layout/vList6"/>
    <dgm:cxn modelId="{8B9ED9F3-D2D6-4EF6-8221-4048BD15D9C1}" type="presOf" srcId="{5E589672-40F3-48B9-A250-E8DE1870F57E}" destId="{F82360C2-B2C1-4D9F-8041-5E2D1D851AC8}" srcOrd="0" destOrd="0" presId="urn:microsoft.com/office/officeart/2005/8/layout/vList6"/>
    <dgm:cxn modelId="{BC0A3AF5-E06F-4D09-A9AA-25C171C7D782}" type="presOf" srcId="{B7A237E7-B907-4A24-AB96-B8C24BC8251D}" destId="{156AC314-7B67-4D81-8A8B-57E6F5EF6EE2}" srcOrd="0" destOrd="0" presId="urn:microsoft.com/office/officeart/2005/8/layout/vList6"/>
    <dgm:cxn modelId="{C928E0FA-9817-41E7-BB42-121CD0DA27EA}" srcId="{5EE0DEF3-62CA-465A-BF52-563D07F8ED9B}" destId="{6DD1D209-5169-4BB7-8872-E93F67E4FD34}" srcOrd="2" destOrd="0" parTransId="{E9486050-B295-483E-B66A-E5A019D3B739}" sibTransId="{6C6E0027-1B23-4213-8529-882515CB5157}"/>
    <dgm:cxn modelId="{BB1D38FC-F623-4C85-95E7-8C2564E0C2AE}" srcId="{1CF8EA20-2DF7-44DB-83A7-544CF1059C11}" destId="{D7D74A98-E713-4F03-ADF3-BB2D003275D8}" srcOrd="0" destOrd="0" parTransId="{1ADB581B-D4FD-461C-9EA6-273718CAE6EB}" sibTransId="{D935C9B3-F227-4275-B7F9-CAD46DDFF0D0}"/>
    <dgm:cxn modelId="{63632A5A-B32D-411D-BDED-5AE357C79FFF}" type="presParOf" srcId="{A09619F8-A35D-4105-A629-7D887F3FB4C0}" destId="{F57C6971-83AB-426E-B383-473E30ABDF23}" srcOrd="0" destOrd="0" presId="urn:microsoft.com/office/officeart/2005/8/layout/vList6"/>
    <dgm:cxn modelId="{63EC92BE-F2BF-4DC9-B97A-075FDBE95C90}" type="presParOf" srcId="{F57C6971-83AB-426E-B383-473E30ABDF23}" destId="{0A994D6F-0EC1-4B8B-91ED-8ED49627A8E9}" srcOrd="0" destOrd="0" presId="urn:microsoft.com/office/officeart/2005/8/layout/vList6"/>
    <dgm:cxn modelId="{9C994280-6019-4E69-9174-6B241A33E627}" type="presParOf" srcId="{F57C6971-83AB-426E-B383-473E30ABDF23}" destId="{F82360C2-B2C1-4D9F-8041-5E2D1D851AC8}" srcOrd="1" destOrd="0" presId="urn:microsoft.com/office/officeart/2005/8/layout/vList6"/>
    <dgm:cxn modelId="{DE99FDCE-5271-4983-9090-A3D34CB2B18A}" type="presParOf" srcId="{A09619F8-A35D-4105-A629-7D887F3FB4C0}" destId="{6E29340C-925F-402A-8600-0C52EDE1ABB5}" srcOrd="1" destOrd="0" presId="urn:microsoft.com/office/officeart/2005/8/layout/vList6"/>
    <dgm:cxn modelId="{661E52F5-B28D-41B5-9337-A1E6237DAC94}" type="presParOf" srcId="{A09619F8-A35D-4105-A629-7D887F3FB4C0}" destId="{B56D6DC5-8333-464F-BB45-0FF8D131EAE1}" srcOrd="2" destOrd="0" presId="urn:microsoft.com/office/officeart/2005/8/layout/vList6"/>
    <dgm:cxn modelId="{EF789B05-33D1-435B-89D7-AE255B94F2AD}" type="presParOf" srcId="{B56D6DC5-8333-464F-BB45-0FF8D131EAE1}" destId="{08D4AFA4-1A02-48CE-A5A0-872501E7631F}" srcOrd="0" destOrd="0" presId="urn:microsoft.com/office/officeart/2005/8/layout/vList6"/>
    <dgm:cxn modelId="{AD3E04DB-B107-44BD-86B7-72D27A74E1EF}" type="presParOf" srcId="{B56D6DC5-8333-464F-BB45-0FF8D131EAE1}" destId="{447B5D01-F6BF-43C3-9F69-FC0C226DA4E7}" srcOrd="1" destOrd="0" presId="urn:microsoft.com/office/officeart/2005/8/layout/vList6"/>
    <dgm:cxn modelId="{6B6E260B-414F-4035-93AC-71B8C5EF49A2}" type="presParOf" srcId="{A09619F8-A35D-4105-A629-7D887F3FB4C0}" destId="{75944226-8F3A-4B0A-AA2F-81AD64D5AD35}" srcOrd="3" destOrd="0" presId="urn:microsoft.com/office/officeart/2005/8/layout/vList6"/>
    <dgm:cxn modelId="{08395185-6A40-4FB7-82CD-7BC54EF60924}" type="presParOf" srcId="{A09619F8-A35D-4105-A629-7D887F3FB4C0}" destId="{C833AABF-70DE-4797-961D-2B6194594496}" srcOrd="4" destOrd="0" presId="urn:microsoft.com/office/officeart/2005/8/layout/vList6"/>
    <dgm:cxn modelId="{84358FF2-5929-49CD-96F0-678B40DE0E84}" type="presParOf" srcId="{C833AABF-70DE-4797-961D-2B6194594496}" destId="{10439D1B-A2F8-4870-A449-08E1763E1009}" srcOrd="0" destOrd="0" presId="urn:microsoft.com/office/officeart/2005/8/layout/vList6"/>
    <dgm:cxn modelId="{E940FBA9-1D3C-4713-80E3-35EC7A4721B5}" type="presParOf" srcId="{C833AABF-70DE-4797-961D-2B6194594496}" destId="{156AC314-7B67-4D81-8A8B-57E6F5EF6EE2}" srcOrd="1" destOrd="0" presId="urn:microsoft.com/office/officeart/2005/8/layout/vList6"/>
    <dgm:cxn modelId="{08D0D87C-A4E3-4317-9250-8D59053905EF}" type="presParOf" srcId="{A09619F8-A35D-4105-A629-7D887F3FB4C0}" destId="{0A912733-7789-4586-9137-F2FC1F1B38D0}" srcOrd="5" destOrd="0" presId="urn:microsoft.com/office/officeart/2005/8/layout/vList6"/>
    <dgm:cxn modelId="{A9DD2AEE-273A-4F02-899C-925EE80CC7AF}" type="presParOf" srcId="{A09619F8-A35D-4105-A629-7D887F3FB4C0}" destId="{F75DEB30-A865-483A-8DF3-B99C3683A60B}" srcOrd="6" destOrd="0" presId="urn:microsoft.com/office/officeart/2005/8/layout/vList6"/>
    <dgm:cxn modelId="{A308FF44-8417-48E0-AE9A-2648F1F1F336}" type="presParOf" srcId="{F75DEB30-A865-483A-8DF3-B99C3683A60B}" destId="{274A0824-9298-4BCF-A1DB-1DBFBFC65C4F}" srcOrd="0" destOrd="0" presId="urn:microsoft.com/office/officeart/2005/8/layout/vList6"/>
    <dgm:cxn modelId="{7F930C64-72A6-423E-8624-27A374AFDE65}" type="presParOf" srcId="{F75DEB30-A865-483A-8DF3-B99C3683A60B}" destId="{27CCC04B-F2C9-4BB7-924B-7905430E8C2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4183CC-6D77-4C8F-9E8D-1E93B4D1C94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103965D-FF6F-4EF0-B484-1E314DDF35A3}">
      <dgm:prSet phldrT="[Text]"/>
      <dgm:spPr/>
      <dgm:t>
        <a:bodyPr/>
        <a:lstStyle/>
        <a:p>
          <a:r>
            <a:rPr lang="en-US" b="1" i="0"/>
            <a:t>Diverse Optimization Algorithms</a:t>
          </a:r>
          <a:r>
            <a:rPr lang="ro-RO" b="1" i="0"/>
            <a:t>	</a:t>
          </a:r>
          <a:endParaRPr lang="en-US"/>
        </a:p>
      </dgm:t>
    </dgm:pt>
    <dgm:pt modelId="{E68A1D78-E188-4DC7-A76D-121CE64CB840}" type="parTrans" cxnId="{9B6F7092-74FE-438C-82B1-51979232A096}">
      <dgm:prSet/>
      <dgm:spPr/>
      <dgm:t>
        <a:bodyPr/>
        <a:lstStyle/>
        <a:p>
          <a:endParaRPr lang="en-US"/>
        </a:p>
      </dgm:t>
    </dgm:pt>
    <dgm:pt modelId="{F340C1AA-E0E4-4CA9-8863-78475D4DCFD4}" type="sibTrans" cxnId="{9B6F7092-74FE-438C-82B1-51979232A096}">
      <dgm:prSet/>
      <dgm:spPr/>
      <dgm:t>
        <a:bodyPr/>
        <a:lstStyle/>
        <a:p>
          <a:endParaRPr lang="en-US"/>
        </a:p>
      </dgm:t>
    </dgm:pt>
    <dgm:pt modelId="{975ABDEF-A3EB-4011-B6AC-C8142B361EE9}">
      <dgm:prSet phldrT="[Text]"/>
      <dgm:spPr/>
      <dgm:t>
        <a:bodyPr/>
        <a:lstStyle/>
        <a:p>
          <a:r>
            <a:rPr lang="en-US" b="0" i="0"/>
            <a:t>Expanding the script's range of optimization algorithms is a promising avenue. By incorporating various algorithms with different thresholds for CPU usage and network bandwidth, the script can offer better performance tuning.</a:t>
          </a:r>
          <a:endParaRPr lang="en-US"/>
        </a:p>
      </dgm:t>
    </dgm:pt>
    <dgm:pt modelId="{55794575-6AE9-439A-BE8F-B6CA0502DD81}" type="parTrans" cxnId="{C4C991AF-0226-4B54-959E-5FBD40C00EF4}">
      <dgm:prSet/>
      <dgm:spPr/>
      <dgm:t>
        <a:bodyPr/>
        <a:lstStyle/>
        <a:p>
          <a:endParaRPr lang="en-US"/>
        </a:p>
      </dgm:t>
    </dgm:pt>
    <dgm:pt modelId="{522ADBF8-6111-4E0E-A80B-DD3A151494F6}" type="sibTrans" cxnId="{C4C991AF-0226-4B54-959E-5FBD40C00EF4}">
      <dgm:prSet/>
      <dgm:spPr/>
      <dgm:t>
        <a:bodyPr/>
        <a:lstStyle/>
        <a:p>
          <a:endParaRPr lang="en-US"/>
        </a:p>
      </dgm:t>
    </dgm:pt>
    <dgm:pt modelId="{22A70C85-1C39-4C05-A0FF-E085CEDB6412}">
      <dgm:prSet phldrT="[Text]"/>
      <dgm:spPr/>
      <dgm:t>
        <a:bodyPr/>
        <a:lstStyle/>
        <a:p>
          <a:r>
            <a:rPr lang="en-US" b="1" i="0"/>
            <a:t>Handling Unavailability Scenarios:</a:t>
          </a:r>
          <a:endParaRPr lang="en-US"/>
        </a:p>
      </dgm:t>
    </dgm:pt>
    <dgm:pt modelId="{74F75391-8C94-4729-A3A3-499693BE6D6C}" type="parTrans" cxnId="{E29426CE-F9DE-495B-9B82-66AACD9DE83B}">
      <dgm:prSet/>
      <dgm:spPr/>
      <dgm:t>
        <a:bodyPr/>
        <a:lstStyle/>
        <a:p>
          <a:endParaRPr lang="en-US"/>
        </a:p>
      </dgm:t>
    </dgm:pt>
    <dgm:pt modelId="{E6CB5827-61AF-4E23-A4A1-283BE6253856}" type="sibTrans" cxnId="{E29426CE-F9DE-495B-9B82-66AACD9DE83B}">
      <dgm:prSet/>
      <dgm:spPr/>
      <dgm:t>
        <a:bodyPr/>
        <a:lstStyle/>
        <a:p>
          <a:endParaRPr lang="en-US"/>
        </a:p>
      </dgm:t>
    </dgm:pt>
    <dgm:pt modelId="{95AEEE2B-8DC9-4CC5-A51B-9CE24BE56B6B}">
      <dgm:prSet phldrT="[Text]"/>
      <dgm:spPr/>
      <dgm:t>
        <a:bodyPr/>
        <a:lstStyle/>
        <a:p>
          <a:r>
            <a:rPr lang="en-US" b="0" i="0"/>
            <a:t>Robustness is a key consideration. The script can be improved to gracefully handle scenarios where virtualization platforms or firewalls become temporarily unavailable.</a:t>
          </a:r>
          <a:endParaRPr lang="en-US"/>
        </a:p>
      </dgm:t>
    </dgm:pt>
    <dgm:pt modelId="{02F901CE-B001-4199-8706-88AB4B41AEC2}" type="parTrans" cxnId="{9231B9A0-48CF-49C1-A50B-C9F1822A2047}">
      <dgm:prSet/>
      <dgm:spPr/>
      <dgm:t>
        <a:bodyPr/>
        <a:lstStyle/>
        <a:p>
          <a:endParaRPr lang="en-US"/>
        </a:p>
      </dgm:t>
    </dgm:pt>
    <dgm:pt modelId="{9035E400-989C-4C40-8EF3-57331E971138}" type="sibTrans" cxnId="{9231B9A0-48CF-49C1-A50B-C9F1822A2047}">
      <dgm:prSet/>
      <dgm:spPr/>
      <dgm:t>
        <a:bodyPr/>
        <a:lstStyle/>
        <a:p>
          <a:endParaRPr lang="en-US"/>
        </a:p>
      </dgm:t>
    </dgm:pt>
    <dgm:pt modelId="{CECFFCE3-4C08-4DE1-8DF7-E2E5E4E7DA1C}">
      <dgm:prSet phldrT="[Text]"/>
      <dgm:spPr/>
      <dgm:t>
        <a:bodyPr/>
        <a:lstStyle/>
        <a:p>
          <a:r>
            <a:rPr lang="en-US" b="1" i="0"/>
            <a:t>Leveraging Machine Learning</a:t>
          </a:r>
          <a:endParaRPr lang="en-US"/>
        </a:p>
      </dgm:t>
    </dgm:pt>
    <dgm:pt modelId="{1B97F33D-F4D1-429A-B1C6-235876063F0E}" type="parTrans" cxnId="{6C6D73A8-6914-4CA3-B625-13FD9E9C1B07}">
      <dgm:prSet/>
      <dgm:spPr/>
      <dgm:t>
        <a:bodyPr/>
        <a:lstStyle/>
        <a:p>
          <a:endParaRPr lang="en-US"/>
        </a:p>
      </dgm:t>
    </dgm:pt>
    <dgm:pt modelId="{455B860F-D7F4-4E68-9E3E-25577D4D05A6}" type="sibTrans" cxnId="{6C6D73A8-6914-4CA3-B625-13FD9E9C1B07}">
      <dgm:prSet/>
      <dgm:spPr/>
      <dgm:t>
        <a:bodyPr/>
        <a:lstStyle/>
        <a:p>
          <a:endParaRPr lang="en-US"/>
        </a:p>
      </dgm:t>
    </dgm:pt>
    <dgm:pt modelId="{AF333C8A-5600-4128-92D2-CCAFDD9DB7A7}">
      <dgm:prSet phldrT="[Text]"/>
      <dgm:spPr/>
      <dgm:t>
        <a:bodyPr/>
        <a:lstStyle/>
        <a:p>
          <a:r>
            <a:rPr lang="en-US" b="0" i="0"/>
            <a:t>Machine learning offers exciting possibilities for enhancing the script's functionality. By integrating machine learning algorithms, the script can dynamically adjust optimization thresholds based on real-time system performance.</a:t>
          </a:r>
          <a:endParaRPr lang="en-US"/>
        </a:p>
      </dgm:t>
    </dgm:pt>
    <dgm:pt modelId="{3B26E484-3B90-406D-83CA-0282549F1C4B}" type="parTrans" cxnId="{9661D089-AE62-4AC2-8E3F-C575DCA2C731}">
      <dgm:prSet/>
      <dgm:spPr/>
      <dgm:t>
        <a:bodyPr/>
        <a:lstStyle/>
        <a:p>
          <a:endParaRPr lang="en-US"/>
        </a:p>
      </dgm:t>
    </dgm:pt>
    <dgm:pt modelId="{B016F345-21FC-40D9-88BB-75376C84DB18}" type="sibTrans" cxnId="{9661D089-AE62-4AC2-8E3F-C575DCA2C731}">
      <dgm:prSet/>
      <dgm:spPr/>
      <dgm:t>
        <a:bodyPr/>
        <a:lstStyle/>
        <a:p>
          <a:endParaRPr lang="en-US"/>
        </a:p>
      </dgm:t>
    </dgm:pt>
    <dgm:pt modelId="{8EC0DA73-DEEC-4D50-A1BA-4DA1458ACC17}">
      <dgm:prSet/>
      <dgm:spPr/>
      <dgm:t>
        <a:bodyPr/>
        <a:lstStyle/>
        <a:p>
          <a:r>
            <a:rPr lang="en-US" b="1" i="0"/>
            <a:t>Implementing a Logging System</a:t>
          </a:r>
          <a:endParaRPr lang="en-US"/>
        </a:p>
      </dgm:t>
    </dgm:pt>
    <dgm:pt modelId="{D90034FE-2114-4D7D-BA93-7FB0FAA54EC9}" type="parTrans" cxnId="{95F4D692-A39C-4CEA-A0B7-A6687A0AA45F}">
      <dgm:prSet/>
      <dgm:spPr/>
      <dgm:t>
        <a:bodyPr/>
        <a:lstStyle/>
        <a:p>
          <a:endParaRPr lang="en-US"/>
        </a:p>
      </dgm:t>
    </dgm:pt>
    <dgm:pt modelId="{DE328860-FFF4-4425-8F14-E045077F0267}" type="sibTrans" cxnId="{95F4D692-A39C-4CEA-A0B7-A6687A0AA45F}">
      <dgm:prSet/>
      <dgm:spPr/>
      <dgm:t>
        <a:bodyPr/>
        <a:lstStyle/>
        <a:p>
          <a:endParaRPr lang="en-US"/>
        </a:p>
      </dgm:t>
    </dgm:pt>
    <dgm:pt modelId="{ABEC62AA-7535-4590-976B-694C3B6A4634}">
      <dgm:prSet/>
      <dgm:spPr/>
      <dgm:t>
        <a:bodyPr/>
        <a:lstStyle/>
        <a:p>
          <a:r>
            <a:rPr lang="en-US" b="0" i="0"/>
            <a:t>Documentation and accountability are critical. Implementing a logging system within the script can provide a comprehensive record of optimization algorithm changes.</a:t>
          </a:r>
          <a:endParaRPr lang="en-US"/>
        </a:p>
      </dgm:t>
    </dgm:pt>
    <dgm:pt modelId="{A73A419C-EB31-4ACB-827D-ADA0AFFA9879}" type="parTrans" cxnId="{C59078AD-BE86-4D29-B4E7-C3A4052C0CC0}">
      <dgm:prSet/>
      <dgm:spPr/>
      <dgm:t>
        <a:bodyPr/>
        <a:lstStyle/>
        <a:p>
          <a:endParaRPr lang="en-US"/>
        </a:p>
      </dgm:t>
    </dgm:pt>
    <dgm:pt modelId="{032021FA-03D7-4193-8023-C98989F2BCF1}" type="sibTrans" cxnId="{C59078AD-BE86-4D29-B4E7-C3A4052C0CC0}">
      <dgm:prSet/>
      <dgm:spPr/>
      <dgm:t>
        <a:bodyPr/>
        <a:lstStyle/>
        <a:p>
          <a:endParaRPr lang="en-US"/>
        </a:p>
      </dgm:t>
    </dgm:pt>
    <dgm:pt modelId="{F7515D3D-01EB-484A-A145-69F4B978A98F}" type="pres">
      <dgm:prSet presAssocID="{384183CC-6D77-4C8F-9E8D-1E93B4D1C944}" presName="linearFlow" presStyleCnt="0">
        <dgm:presLayoutVars>
          <dgm:dir/>
          <dgm:animLvl val="lvl"/>
          <dgm:resizeHandles val="exact"/>
        </dgm:presLayoutVars>
      </dgm:prSet>
      <dgm:spPr/>
    </dgm:pt>
    <dgm:pt modelId="{5D5C0746-2A44-475A-8365-875CE0EFA595}" type="pres">
      <dgm:prSet presAssocID="{F103965D-FF6F-4EF0-B484-1E314DDF35A3}" presName="composite" presStyleCnt="0"/>
      <dgm:spPr/>
    </dgm:pt>
    <dgm:pt modelId="{CF26F9BA-708B-4D82-AEA6-B33C5722D865}" type="pres">
      <dgm:prSet presAssocID="{F103965D-FF6F-4EF0-B484-1E314DDF35A3}" presName="parentText" presStyleLbl="alignNode1" presStyleIdx="0" presStyleCnt="4">
        <dgm:presLayoutVars>
          <dgm:chMax val="1"/>
          <dgm:bulletEnabled val="1"/>
        </dgm:presLayoutVars>
      </dgm:prSet>
      <dgm:spPr/>
    </dgm:pt>
    <dgm:pt modelId="{BEB7022F-4920-4D34-B006-487D67D20026}" type="pres">
      <dgm:prSet presAssocID="{F103965D-FF6F-4EF0-B484-1E314DDF35A3}" presName="descendantText" presStyleLbl="alignAcc1" presStyleIdx="0" presStyleCnt="4">
        <dgm:presLayoutVars>
          <dgm:bulletEnabled val="1"/>
        </dgm:presLayoutVars>
      </dgm:prSet>
      <dgm:spPr/>
    </dgm:pt>
    <dgm:pt modelId="{8CBD6C03-C42E-4E9D-95E1-5E35AB46A9E4}" type="pres">
      <dgm:prSet presAssocID="{F340C1AA-E0E4-4CA9-8863-78475D4DCFD4}" presName="sp" presStyleCnt="0"/>
      <dgm:spPr/>
    </dgm:pt>
    <dgm:pt modelId="{D9420A4D-40E8-4137-9C71-DEC6BB6A85ED}" type="pres">
      <dgm:prSet presAssocID="{22A70C85-1C39-4C05-A0FF-E085CEDB6412}" presName="composite" presStyleCnt="0"/>
      <dgm:spPr/>
    </dgm:pt>
    <dgm:pt modelId="{042FFF6B-D99B-4B60-917D-5641DEFE2691}" type="pres">
      <dgm:prSet presAssocID="{22A70C85-1C39-4C05-A0FF-E085CEDB6412}" presName="parentText" presStyleLbl="alignNode1" presStyleIdx="1" presStyleCnt="4">
        <dgm:presLayoutVars>
          <dgm:chMax val="1"/>
          <dgm:bulletEnabled val="1"/>
        </dgm:presLayoutVars>
      </dgm:prSet>
      <dgm:spPr/>
    </dgm:pt>
    <dgm:pt modelId="{2C7C649D-BF58-4995-8527-4D2448EB8F38}" type="pres">
      <dgm:prSet presAssocID="{22A70C85-1C39-4C05-A0FF-E085CEDB6412}" presName="descendantText" presStyleLbl="alignAcc1" presStyleIdx="1" presStyleCnt="4">
        <dgm:presLayoutVars>
          <dgm:bulletEnabled val="1"/>
        </dgm:presLayoutVars>
      </dgm:prSet>
      <dgm:spPr/>
    </dgm:pt>
    <dgm:pt modelId="{18D3F1B5-3C4C-4DA5-AE87-16C9EE21E8DA}" type="pres">
      <dgm:prSet presAssocID="{E6CB5827-61AF-4E23-A4A1-283BE6253856}" presName="sp" presStyleCnt="0"/>
      <dgm:spPr/>
    </dgm:pt>
    <dgm:pt modelId="{267516B5-64F5-4D34-85D5-4B468C45C589}" type="pres">
      <dgm:prSet presAssocID="{CECFFCE3-4C08-4DE1-8DF7-E2E5E4E7DA1C}" presName="composite" presStyleCnt="0"/>
      <dgm:spPr/>
    </dgm:pt>
    <dgm:pt modelId="{BF6A83EF-4BCA-4C35-B7D1-1DAB1B6C4B81}" type="pres">
      <dgm:prSet presAssocID="{CECFFCE3-4C08-4DE1-8DF7-E2E5E4E7DA1C}" presName="parentText" presStyleLbl="alignNode1" presStyleIdx="2" presStyleCnt="4">
        <dgm:presLayoutVars>
          <dgm:chMax val="1"/>
          <dgm:bulletEnabled val="1"/>
        </dgm:presLayoutVars>
      </dgm:prSet>
      <dgm:spPr/>
    </dgm:pt>
    <dgm:pt modelId="{C8D717CE-73C3-40D1-8637-FF1A8A33BC16}" type="pres">
      <dgm:prSet presAssocID="{CECFFCE3-4C08-4DE1-8DF7-E2E5E4E7DA1C}" presName="descendantText" presStyleLbl="alignAcc1" presStyleIdx="2" presStyleCnt="4">
        <dgm:presLayoutVars>
          <dgm:bulletEnabled val="1"/>
        </dgm:presLayoutVars>
      </dgm:prSet>
      <dgm:spPr/>
    </dgm:pt>
    <dgm:pt modelId="{88FD0369-BD10-4FEF-9DFC-2CDC34AA3BCF}" type="pres">
      <dgm:prSet presAssocID="{455B860F-D7F4-4E68-9E3E-25577D4D05A6}" presName="sp" presStyleCnt="0"/>
      <dgm:spPr/>
    </dgm:pt>
    <dgm:pt modelId="{15E1A76E-B59D-423B-97FA-F6859020E50D}" type="pres">
      <dgm:prSet presAssocID="{8EC0DA73-DEEC-4D50-A1BA-4DA1458ACC17}" presName="composite" presStyleCnt="0"/>
      <dgm:spPr/>
    </dgm:pt>
    <dgm:pt modelId="{46D9C017-A45A-4469-A815-0E524C63661C}" type="pres">
      <dgm:prSet presAssocID="{8EC0DA73-DEEC-4D50-A1BA-4DA1458ACC17}" presName="parentText" presStyleLbl="alignNode1" presStyleIdx="3" presStyleCnt="4">
        <dgm:presLayoutVars>
          <dgm:chMax val="1"/>
          <dgm:bulletEnabled val="1"/>
        </dgm:presLayoutVars>
      </dgm:prSet>
      <dgm:spPr/>
    </dgm:pt>
    <dgm:pt modelId="{5E3C7681-7FFB-4885-B95D-31407DF92777}" type="pres">
      <dgm:prSet presAssocID="{8EC0DA73-DEEC-4D50-A1BA-4DA1458ACC17}" presName="descendantText" presStyleLbl="alignAcc1" presStyleIdx="3" presStyleCnt="4">
        <dgm:presLayoutVars>
          <dgm:bulletEnabled val="1"/>
        </dgm:presLayoutVars>
      </dgm:prSet>
      <dgm:spPr/>
    </dgm:pt>
  </dgm:ptLst>
  <dgm:cxnLst>
    <dgm:cxn modelId="{38D74F12-D546-4DEE-96CC-F1BC1462F908}" type="presOf" srcId="{975ABDEF-A3EB-4011-B6AC-C8142B361EE9}" destId="{BEB7022F-4920-4D34-B006-487D67D20026}" srcOrd="0" destOrd="0" presId="urn:microsoft.com/office/officeart/2005/8/layout/chevron2"/>
    <dgm:cxn modelId="{C57CF562-CC4C-4D68-8122-D65AC73C41CA}" type="presOf" srcId="{95AEEE2B-8DC9-4CC5-A51B-9CE24BE56B6B}" destId="{2C7C649D-BF58-4995-8527-4D2448EB8F38}" srcOrd="0" destOrd="0" presId="urn:microsoft.com/office/officeart/2005/8/layout/chevron2"/>
    <dgm:cxn modelId="{4900DB68-AE90-4BA4-87A2-1908C63E5C44}" type="presOf" srcId="{AF333C8A-5600-4128-92D2-CCAFDD9DB7A7}" destId="{C8D717CE-73C3-40D1-8637-FF1A8A33BC16}" srcOrd="0" destOrd="0" presId="urn:microsoft.com/office/officeart/2005/8/layout/chevron2"/>
    <dgm:cxn modelId="{F6404B6C-F679-465F-AD96-F85E662C7856}" type="presOf" srcId="{22A70C85-1C39-4C05-A0FF-E085CEDB6412}" destId="{042FFF6B-D99B-4B60-917D-5641DEFE2691}" srcOrd="0" destOrd="0" presId="urn:microsoft.com/office/officeart/2005/8/layout/chevron2"/>
    <dgm:cxn modelId="{68532075-5257-4027-A9D8-CE43721C33B9}" type="presOf" srcId="{8EC0DA73-DEEC-4D50-A1BA-4DA1458ACC17}" destId="{46D9C017-A45A-4469-A815-0E524C63661C}" srcOrd="0" destOrd="0" presId="urn:microsoft.com/office/officeart/2005/8/layout/chevron2"/>
    <dgm:cxn modelId="{2E85E25A-CD4A-4880-A93C-D48189056C01}" type="presOf" srcId="{ABEC62AA-7535-4590-976B-694C3B6A4634}" destId="{5E3C7681-7FFB-4885-B95D-31407DF92777}" srcOrd="0" destOrd="0" presId="urn:microsoft.com/office/officeart/2005/8/layout/chevron2"/>
    <dgm:cxn modelId="{9661D089-AE62-4AC2-8E3F-C575DCA2C731}" srcId="{CECFFCE3-4C08-4DE1-8DF7-E2E5E4E7DA1C}" destId="{AF333C8A-5600-4128-92D2-CCAFDD9DB7A7}" srcOrd="0" destOrd="0" parTransId="{3B26E484-3B90-406D-83CA-0282549F1C4B}" sibTransId="{B016F345-21FC-40D9-88BB-75376C84DB18}"/>
    <dgm:cxn modelId="{25DD358B-C01A-4DF0-ACBD-B4BA6A42484E}" type="presOf" srcId="{384183CC-6D77-4C8F-9E8D-1E93B4D1C944}" destId="{F7515D3D-01EB-484A-A145-69F4B978A98F}" srcOrd="0" destOrd="0" presId="urn:microsoft.com/office/officeart/2005/8/layout/chevron2"/>
    <dgm:cxn modelId="{9B6F7092-74FE-438C-82B1-51979232A096}" srcId="{384183CC-6D77-4C8F-9E8D-1E93B4D1C944}" destId="{F103965D-FF6F-4EF0-B484-1E314DDF35A3}" srcOrd="0" destOrd="0" parTransId="{E68A1D78-E188-4DC7-A76D-121CE64CB840}" sibTransId="{F340C1AA-E0E4-4CA9-8863-78475D4DCFD4}"/>
    <dgm:cxn modelId="{71695992-4BB0-466B-BEA6-A80F22D8B7AD}" type="presOf" srcId="{F103965D-FF6F-4EF0-B484-1E314DDF35A3}" destId="{CF26F9BA-708B-4D82-AEA6-B33C5722D865}" srcOrd="0" destOrd="0" presId="urn:microsoft.com/office/officeart/2005/8/layout/chevron2"/>
    <dgm:cxn modelId="{95F4D692-A39C-4CEA-A0B7-A6687A0AA45F}" srcId="{384183CC-6D77-4C8F-9E8D-1E93B4D1C944}" destId="{8EC0DA73-DEEC-4D50-A1BA-4DA1458ACC17}" srcOrd="3" destOrd="0" parTransId="{D90034FE-2114-4D7D-BA93-7FB0FAA54EC9}" sibTransId="{DE328860-FFF4-4425-8F14-E045077F0267}"/>
    <dgm:cxn modelId="{9231B9A0-48CF-49C1-A50B-C9F1822A2047}" srcId="{22A70C85-1C39-4C05-A0FF-E085CEDB6412}" destId="{95AEEE2B-8DC9-4CC5-A51B-9CE24BE56B6B}" srcOrd="0" destOrd="0" parTransId="{02F901CE-B001-4199-8706-88AB4B41AEC2}" sibTransId="{9035E400-989C-4C40-8EF3-57331E971138}"/>
    <dgm:cxn modelId="{6C6D73A8-6914-4CA3-B625-13FD9E9C1B07}" srcId="{384183CC-6D77-4C8F-9E8D-1E93B4D1C944}" destId="{CECFFCE3-4C08-4DE1-8DF7-E2E5E4E7DA1C}" srcOrd="2" destOrd="0" parTransId="{1B97F33D-F4D1-429A-B1C6-235876063F0E}" sibTransId="{455B860F-D7F4-4E68-9E3E-25577D4D05A6}"/>
    <dgm:cxn modelId="{C59078AD-BE86-4D29-B4E7-C3A4052C0CC0}" srcId="{8EC0DA73-DEEC-4D50-A1BA-4DA1458ACC17}" destId="{ABEC62AA-7535-4590-976B-694C3B6A4634}" srcOrd="0" destOrd="0" parTransId="{A73A419C-EB31-4ACB-827D-ADA0AFFA9879}" sibTransId="{032021FA-03D7-4193-8023-C98989F2BCF1}"/>
    <dgm:cxn modelId="{C4C991AF-0226-4B54-959E-5FBD40C00EF4}" srcId="{F103965D-FF6F-4EF0-B484-1E314DDF35A3}" destId="{975ABDEF-A3EB-4011-B6AC-C8142B361EE9}" srcOrd="0" destOrd="0" parTransId="{55794575-6AE9-439A-BE8F-B6CA0502DD81}" sibTransId="{522ADBF8-6111-4E0E-A80B-DD3A151494F6}"/>
    <dgm:cxn modelId="{E29426CE-F9DE-495B-9B82-66AACD9DE83B}" srcId="{384183CC-6D77-4C8F-9E8D-1E93B4D1C944}" destId="{22A70C85-1C39-4C05-A0FF-E085CEDB6412}" srcOrd="1" destOrd="0" parTransId="{74F75391-8C94-4729-A3A3-499693BE6D6C}" sibTransId="{E6CB5827-61AF-4E23-A4A1-283BE6253856}"/>
    <dgm:cxn modelId="{D8949ED7-1860-4BCF-9657-2A7740395ACA}" type="presOf" srcId="{CECFFCE3-4C08-4DE1-8DF7-E2E5E4E7DA1C}" destId="{BF6A83EF-4BCA-4C35-B7D1-1DAB1B6C4B81}" srcOrd="0" destOrd="0" presId="urn:microsoft.com/office/officeart/2005/8/layout/chevron2"/>
    <dgm:cxn modelId="{00B80A9F-8BE3-4229-867B-CEA4CAEC0B93}" type="presParOf" srcId="{F7515D3D-01EB-484A-A145-69F4B978A98F}" destId="{5D5C0746-2A44-475A-8365-875CE0EFA595}" srcOrd="0" destOrd="0" presId="urn:microsoft.com/office/officeart/2005/8/layout/chevron2"/>
    <dgm:cxn modelId="{B5CB3F34-BC72-4ABF-A740-DEC7A0347632}" type="presParOf" srcId="{5D5C0746-2A44-475A-8365-875CE0EFA595}" destId="{CF26F9BA-708B-4D82-AEA6-B33C5722D865}" srcOrd="0" destOrd="0" presId="urn:microsoft.com/office/officeart/2005/8/layout/chevron2"/>
    <dgm:cxn modelId="{A2CCFBB3-0ED6-495C-A0B9-0D04B242C044}" type="presParOf" srcId="{5D5C0746-2A44-475A-8365-875CE0EFA595}" destId="{BEB7022F-4920-4D34-B006-487D67D20026}" srcOrd="1" destOrd="0" presId="urn:microsoft.com/office/officeart/2005/8/layout/chevron2"/>
    <dgm:cxn modelId="{B82563D6-72B1-4857-9479-663B4B6A5463}" type="presParOf" srcId="{F7515D3D-01EB-484A-A145-69F4B978A98F}" destId="{8CBD6C03-C42E-4E9D-95E1-5E35AB46A9E4}" srcOrd="1" destOrd="0" presId="urn:microsoft.com/office/officeart/2005/8/layout/chevron2"/>
    <dgm:cxn modelId="{5630C3AF-D585-44BD-BB5B-4E90A87729D5}" type="presParOf" srcId="{F7515D3D-01EB-484A-A145-69F4B978A98F}" destId="{D9420A4D-40E8-4137-9C71-DEC6BB6A85ED}" srcOrd="2" destOrd="0" presId="urn:microsoft.com/office/officeart/2005/8/layout/chevron2"/>
    <dgm:cxn modelId="{53B26E2B-A0C9-4C2B-AAF9-A6F5F74F7334}" type="presParOf" srcId="{D9420A4D-40E8-4137-9C71-DEC6BB6A85ED}" destId="{042FFF6B-D99B-4B60-917D-5641DEFE2691}" srcOrd="0" destOrd="0" presId="urn:microsoft.com/office/officeart/2005/8/layout/chevron2"/>
    <dgm:cxn modelId="{784BB49D-7FB8-497E-A888-E43C5FF7A66B}" type="presParOf" srcId="{D9420A4D-40E8-4137-9C71-DEC6BB6A85ED}" destId="{2C7C649D-BF58-4995-8527-4D2448EB8F38}" srcOrd="1" destOrd="0" presId="urn:microsoft.com/office/officeart/2005/8/layout/chevron2"/>
    <dgm:cxn modelId="{026FA52A-35AA-4CE1-A442-BCA728340593}" type="presParOf" srcId="{F7515D3D-01EB-484A-A145-69F4B978A98F}" destId="{18D3F1B5-3C4C-4DA5-AE87-16C9EE21E8DA}" srcOrd="3" destOrd="0" presId="urn:microsoft.com/office/officeart/2005/8/layout/chevron2"/>
    <dgm:cxn modelId="{9DC4809A-A1DA-4E7A-BC23-3C9894633038}" type="presParOf" srcId="{F7515D3D-01EB-484A-A145-69F4B978A98F}" destId="{267516B5-64F5-4D34-85D5-4B468C45C589}" srcOrd="4" destOrd="0" presId="urn:microsoft.com/office/officeart/2005/8/layout/chevron2"/>
    <dgm:cxn modelId="{6A636533-08C7-45FF-AFAA-69EFFC0306D4}" type="presParOf" srcId="{267516B5-64F5-4D34-85D5-4B468C45C589}" destId="{BF6A83EF-4BCA-4C35-B7D1-1DAB1B6C4B81}" srcOrd="0" destOrd="0" presId="urn:microsoft.com/office/officeart/2005/8/layout/chevron2"/>
    <dgm:cxn modelId="{77CF66F5-AA49-437D-9E52-86C3CB934C5E}" type="presParOf" srcId="{267516B5-64F5-4D34-85D5-4B468C45C589}" destId="{C8D717CE-73C3-40D1-8637-FF1A8A33BC16}" srcOrd="1" destOrd="0" presId="urn:microsoft.com/office/officeart/2005/8/layout/chevron2"/>
    <dgm:cxn modelId="{D7BD84D6-B4CE-4478-A107-315A5BC0294D}" type="presParOf" srcId="{F7515D3D-01EB-484A-A145-69F4B978A98F}" destId="{88FD0369-BD10-4FEF-9DFC-2CDC34AA3BCF}" srcOrd="5" destOrd="0" presId="urn:microsoft.com/office/officeart/2005/8/layout/chevron2"/>
    <dgm:cxn modelId="{E85A5803-1155-4DFC-ADAA-7FF310D24923}" type="presParOf" srcId="{F7515D3D-01EB-484A-A145-69F4B978A98F}" destId="{15E1A76E-B59D-423B-97FA-F6859020E50D}" srcOrd="6" destOrd="0" presId="urn:microsoft.com/office/officeart/2005/8/layout/chevron2"/>
    <dgm:cxn modelId="{F97958C5-F5BF-4F12-B7DF-1677EA40DA3A}" type="presParOf" srcId="{15E1A76E-B59D-423B-97FA-F6859020E50D}" destId="{46D9C017-A45A-4469-A815-0E524C63661C}" srcOrd="0" destOrd="0" presId="urn:microsoft.com/office/officeart/2005/8/layout/chevron2"/>
    <dgm:cxn modelId="{64AEF407-F47B-4D65-82AD-1289DD1FDC0E}" type="presParOf" srcId="{15E1A76E-B59D-423B-97FA-F6859020E50D}" destId="{5E3C7681-7FFB-4885-B95D-31407DF9277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5C6F8A-E982-4377-B29D-0630C1C90DDE}"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6A741A11-2A5F-49A2-A38E-8495948B42F4}">
      <dgm:prSet phldrT="[Text]"/>
      <dgm:spPr/>
      <dgm:t>
        <a:bodyPr/>
        <a:lstStyle/>
        <a:p>
          <a:r>
            <a:rPr lang="en-US" b="1" i="0"/>
            <a:t>Dynamic Firewall Integration</a:t>
          </a:r>
          <a:endParaRPr lang="en-US"/>
        </a:p>
      </dgm:t>
    </dgm:pt>
    <dgm:pt modelId="{0303B176-4824-4F3A-87A6-09717C6D2B3C}" type="parTrans" cxnId="{255CDCE8-322A-462C-B897-F927DF7CF8A6}">
      <dgm:prSet/>
      <dgm:spPr/>
      <dgm:t>
        <a:bodyPr/>
        <a:lstStyle/>
        <a:p>
          <a:endParaRPr lang="en-US"/>
        </a:p>
      </dgm:t>
    </dgm:pt>
    <dgm:pt modelId="{328B50B3-E06F-418F-A131-F2CB8EE3E4BD}" type="sibTrans" cxnId="{255CDCE8-322A-462C-B897-F927DF7CF8A6}">
      <dgm:prSet/>
      <dgm:spPr/>
      <dgm:t>
        <a:bodyPr/>
        <a:lstStyle/>
        <a:p>
          <a:endParaRPr lang="en-US"/>
        </a:p>
      </dgm:t>
    </dgm:pt>
    <dgm:pt modelId="{52E75545-0179-4EF8-B20E-46CA715C3C46}">
      <dgm:prSet phldrT="[Text]"/>
      <dgm:spPr/>
      <dgm:t>
        <a:bodyPr/>
        <a:lstStyle/>
        <a:p>
          <a:r>
            <a:rPr lang="en-US" b="0" i="0"/>
            <a:t>Our solution's integration with distributed firewalls enables dynamic email traffic analysis and filtering, reducing the risk of successful phishing attacks.</a:t>
          </a:r>
          <a:endParaRPr lang="en-US"/>
        </a:p>
      </dgm:t>
    </dgm:pt>
    <dgm:pt modelId="{314E5788-133E-4829-9217-375D1D2019CD}" type="parTrans" cxnId="{736F96FB-1C98-4352-8861-5BFD9331C342}">
      <dgm:prSet/>
      <dgm:spPr/>
      <dgm:t>
        <a:bodyPr/>
        <a:lstStyle/>
        <a:p>
          <a:endParaRPr lang="en-US"/>
        </a:p>
      </dgm:t>
    </dgm:pt>
    <dgm:pt modelId="{9A172E8A-B5FC-4884-8297-CABE8466C1B9}" type="sibTrans" cxnId="{736F96FB-1C98-4352-8861-5BFD9331C342}">
      <dgm:prSet/>
      <dgm:spPr/>
      <dgm:t>
        <a:bodyPr/>
        <a:lstStyle/>
        <a:p>
          <a:endParaRPr lang="en-US"/>
        </a:p>
      </dgm:t>
    </dgm:pt>
    <dgm:pt modelId="{594483BE-8FA7-4CC1-A1BD-C9524719E0C4}">
      <dgm:prSet phldrT="[Text]"/>
      <dgm:spPr/>
      <dgm:t>
        <a:bodyPr/>
        <a:lstStyle/>
        <a:p>
          <a:r>
            <a:rPr lang="en-US" b="1" i="0"/>
            <a:t>Experimental Results</a:t>
          </a:r>
          <a:endParaRPr lang="en-US"/>
        </a:p>
      </dgm:t>
    </dgm:pt>
    <dgm:pt modelId="{D24C225E-FB1C-4784-893E-954784B62AD6}" type="parTrans" cxnId="{624438ED-E40C-42E8-8944-E44A09ECD4DE}">
      <dgm:prSet/>
      <dgm:spPr/>
      <dgm:t>
        <a:bodyPr/>
        <a:lstStyle/>
        <a:p>
          <a:endParaRPr lang="en-US"/>
        </a:p>
      </dgm:t>
    </dgm:pt>
    <dgm:pt modelId="{7779247B-2BF6-4952-B101-2CDAF3302BFD}" type="sibTrans" cxnId="{624438ED-E40C-42E8-8944-E44A09ECD4DE}">
      <dgm:prSet/>
      <dgm:spPr/>
      <dgm:t>
        <a:bodyPr/>
        <a:lstStyle/>
        <a:p>
          <a:endParaRPr lang="en-US"/>
        </a:p>
      </dgm:t>
    </dgm:pt>
    <dgm:pt modelId="{CE6B83FD-63CF-41FE-873E-2E9E2F7B5A92}">
      <dgm:prSet phldrT="[Text]"/>
      <dgm:spPr/>
      <dgm:t>
        <a:bodyPr/>
        <a:lstStyle/>
        <a:p>
          <a:r>
            <a:rPr lang="en-US" b="0" i="0"/>
            <a:t>The promising results obtained during experimental evaluation, includ</a:t>
          </a:r>
          <a:r>
            <a:rPr lang="ro-RO" b="0" i="0"/>
            <a:t>e</a:t>
          </a:r>
          <a:r>
            <a:rPr lang="en-US" b="0" i="0"/>
            <a:t> an accuracy of 95.3% and balanced performance metrics for both phishing and legitimate emails.</a:t>
          </a:r>
          <a:endParaRPr lang="en-US"/>
        </a:p>
      </dgm:t>
    </dgm:pt>
    <dgm:pt modelId="{361C754C-6D91-4BFD-A9FE-D9D75C04DE3C}" type="parTrans" cxnId="{967BF661-BC8D-43E8-B8E2-BFF5BFE92342}">
      <dgm:prSet/>
      <dgm:spPr/>
      <dgm:t>
        <a:bodyPr/>
        <a:lstStyle/>
        <a:p>
          <a:endParaRPr lang="en-US"/>
        </a:p>
      </dgm:t>
    </dgm:pt>
    <dgm:pt modelId="{2764995F-CE2B-4373-802F-780E7FA0D428}" type="sibTrans" cxnId="{967BF661-BC8D-43E8-B8E2-BFF5BFE92342}">
      <dgm:prSet/>
      <dgm:spPr/>
      <dgm:t>
        <a:bodyPr/>
        <a:lstStyle/>
        <a:p>
          <a:endParaRPr lang="en-US"/>
        </a:p>
      </dgm:t>
    </dgm:pt>
    <dgm:pt modelId="{D2C11E92-98B3-434E-AAC5-E1665490CDE2}">
      <dgm:prSet/>
      <dgm:spPr/>
      <dgm:t>
        <a:bodyPr/>
        <a:lstStyle/>
        <a:p>
          <a:r>
            <a:rPr lang="en-US" b="1" i="0"/>
            <a:t>Potential for Real-World Implementation</a:t>
          </a:r>
          <a:endParaRPr lang="en-US"/>
        </a:p>
      </dgm:t>
    </dgm:pt>
    <dgm:pt modelId="{14AD8816-F6FE-4A16-BFE1-58326C1AAD5E}" type="parTrans" cxnId="{61B20A93-95BC-4B42-AE12-68AB0BCB3E81}">
      <dgm:prSet/>
      <dgm:spPr/>
      <dgm:t>
        <a:bodyPr/>
        <a:lstStyle/>
        <a:p>
          <a:endParaRPr lang="en-US"/>
        </a:p>
      </dgm:t>
    </dgm:pt>
    <dgm:pt modelId="{D8C11C9B-88AC-42AA-BBD9-F241FDBB9917}" type="sibTrans" cxnId="{61B20A93-95BC-4B42-AE12-68AB0BCB3E81}">
      <dgm:prSet/>
      <dgm:spPr/>
      <dgm:t>
        <a:bodyPr/>
        <a:lstStyle/>
        <a:p>
          <a:endParaRPr lang="en-US"/>
        </a:p>
      </dgm:t>
    </dgm:pt>
    <dgm:pt modelId="{664DDB58-952A-479F-A94D-963FE20AD4C4}">
      <dgm:prSet/>
      <dgm:spPr/>
      <dgm:t>
        <a:bodyPr/>
        <a:lstStyle/>
        <a:p>
          <a:r>
            <a:rPr lang="ro-RO" b="0" i="0"/>
            <a:t>The</a:t>
          </a:r>
          <a:r>
            <a:rPr lang="en-US" b="0" i="0"/>
            <a:t> research contributes to the advancement of distributed firewall technologies and strengthens the email security infrastructure in virtualized network environments.</a:t>
          </a:r>
          <a:endParaRPr lang="en-US"/>
        </a:p>
      </dgm:t>
    </dgm:pt>
    <dgm:pt modelId="{68521714-E8AB-4316-86AA-B562F7EE0D92}" type="parTrans" cxnId="{08ACCE94-3A21-40D2-B7AB-EB2A43AEAF95}">
      <dgm:prSet/>
      <dgm:spPr/>
      <dgm:t>
        <a:bodyPr/>
        <a:lstStyle/>
        <a:p>
          <a:endParaRPr lang="en-US"/>
        </a:p>
      </dgm:t>
    </dgm:pt>
    <dgm:pt modelId="{D0B68207-9EC4-4E4E-800D-644AF73AB647}" type="sibTrans" cxnId="{08ACCE94-3A21-40D2-B7AB-EB2A43AEAF95}">
      <dgm:prSet/>
      <dgm:spPr/>
      <dgm:t>
        <a:bodyPr/>
        <a:lstStyle/>
        <a:p>
          <a:endParaRPr lang="en-US"/>
        </a:p>
      </dgm:t>
    </dgm:pt>
    <dgm:pt modelId="{5D2F8D11-9F23-4E30-9FC4-E687BF6C6851}" type="pres">
      <dgm:prSet presAssocID="{565C6F8A-E982-4377-B29D-0630C1C90DDE}" presName="Name0" presStyleCnt="0">
        <dgm:presLayoutVars>
          <dgm:dir/>
          <dgm:animLvl val="lvl"/>
          <dgm:resizeHandles/>
        </dgm:presLayoutVars>
      </dgm:prSet>
      <dgm:spPr/>
    </dgm:pt>
    <dgm:pt modelId="{8573B5C4-7587-4D12-824B-24CBA9C8FDC9}" type="pres">
      <dgm:prSet presAssocID="{6A741A11-2A5F-49A2-A38E-8495948B42F4}" presName="linNode" presStyleCnt="0"/>
      <dgm:spPr/>
    </dgm:pt>
    <dgm:pt modelId="{4FA092CB-638F-4098-8C7F-FF2E924C051C}" type="pres">
      <dgm:prSet presAssocID="{6A741A11-2A5F-49A2-A38E-8495948B42F4}" presName="parentShp" presStyleLbl="node1" presStyleIdx="0" presStyleCnt="3">
        <dgm:presLayoutVars>
          <dgm:bulletEnabled val="1"/>
        </dgm:presLayoutVars>
      </dgm:prSet>
      <dgm:spPr/>
    </dgm:pt>
    <dgm:pt modelId="{45D22E72-2495-41BF-ABFD-02CD0AB0981E}" type="pres">
      <dgm:prSet presAssocID="{6A741A11-2A5F-49A2-A38E-8495948B42F4}" presName="childShp" presStyleLbl="bgAccFollowNode1" presStyleIdx="0" presStyleCnt="3">
        <dgm:presLayoutVars>
          <dgm:bulletEnabled val="1"/>
        </dgm:presLayoutVars>
      </dgm:prSet>
      <dgm:spPr/>
    </dgm:pt>
    <dgm:pt modelId="{D497B4FA-EB42-4306-A861-1F14703BCF1A}" type="pres">
      <dgm:prSet presAssocID="{328B50B3-E06F-418F-A131-F2CB8EE3E4BD}" presName="spacing" presStyleCnt="0"/>
      <dgm:spPr/>
    </dgm:pt>
    <dgm:pt modelId="{9A724EAF-827B-41F2-A7EE-D3E944B370DA}" type="pres">
      <dgm:prSet presAssocID="{594483BE-8FA7-4CC1-A1BD-C9524719E0C4}" presName="linNode" presStyleCnt="0"/>
      <dgm:spPr/>
    </dgm:pt>
    <dgm:pt modelId="{F78C9161-36DB-431B-B555-CCABEE1A35A5}" type="pres">
      <dgm:prSet presAssocID="{594483BE-8FA7-4CC1-A1BD-C9524719E0C4}" presName="parentShp" presStyleLbl="node1" presStyleIdx="1" presStyleCnt="3">
        <dgm:presLayoutVars>
          <dgm:bulletEnabled val="1"/>
        </dgm:presLayoutVars>
      </dgm:prSet>
      <dgm:spPr/>
    </dgm:pt>
    <dgm:pt modelId="{9B75630A-C306-4BD6-921C-CD07DE31DA6D}" type="pres">
      <dgm:prSet presAssocID="{594483BE-8FA7-4CC1-A1BD-C9524719E0C4}" presName="childShp" presStyleLbl="bgAccFollowNode1" presStyleIdx="1" presStyleCnt="3">
        <dgm:presLayoutVars>
          <dgm:bulletEnabled val="1"/>
        </dgm:presLayoutVars>
      </dgm:prSet>
      <dgm:spPr/>
    </dgm:pt>
    <dgm:pt modelId="{A21009D9-EB3B-481B-B57C-2912AB3B22AB}" type="pres">
      <dgm:prSet presAssocID="{7779247B-2BF6-4952-B101-2CDAF3302BFD}" presName="spacing" presStyleCnt="0"/>
      <dgm:spPr/>
    </dgm:pt>
    <dgm:pt modelId="{3B3E74B7-88F1-4596-9608-A5301BF9B502}" type="pres">
      <dgm:prSet presAssocID="{D2C11E92-98B3-434E-AAC5-E1665490CDE2}" presName="linNode" presStyleCnt="0"/>
      <dgm:spPr/>
    </dgm:pt>
    <dgm:pt modelId="{8587803D-288A-48C3-BE1A-3342DBDCC3D4}" type="pres">
      <dgm:prSet presAssocID="{D2C11E92-98B3-434E-AAC5-E1665490CDE2}" presName="parentShp" presStyleLbl="node1" presStyleIdx="2" presStyleCnt="3">
        <dgm:presLayoutVars>
          <dgm:bulletEnabled val="1"/>
        </dgm:presLayoutVars>
      </dgm:prSet>
      <dgm:spPr/>
    </dgm:pt>
    <dgm:pt modelId="{DBC3ACDA-30C4-445F-9F2F-8102D4A5BB0F}" type="pres">
      <dgm:prSet presAssocID="{D2C11E92-98B3-434E-AAC5-E1665490CDE2}" presName="childShp" presStyleLbl="bgAccFollowNode1" presStyleIdx="2" presStyleCnt="3">
        <dgm:presLayoutVars>
          <dgm:bulletEnabled val="1"/>
        </dgm:presLayoutVars>
      </dgm:prSet>
      <dgm:spPr/>
    </dgm:pt>
  </dgm:ptLst>
  <dgm:cxnLst>
    <dgm:cxn modelId="{967BF661-BC8D-43E8-B8E2-BFF5BFE92342}" srcId="{594483BE-8FA7-4CC1-A1BD-C9524719E0C4}" destId="{CE6B83FD-63CF-41FE-873E-2E9E2F7B5A92}" srcOrd="0" destOrd="0" parTransId="{361C754C-6D91-4BFD-A9FE-D9D75C04DE3C}" sibTransId="{2764995F-CE2B-4373-802F-780E7FA0D428}"/>
    <dgm:cxn modelId="{7734C550-282F-44FC-A4AB-EE1DF74C07E2}" type="presOf" srcId="{565C6F8A-E982-4377-B29D-0630C1C90DDE}" destId="{5D2F8D11-9F23-4E30-9FC4-E687BF6C6851}" srcOrd="0" destOrd="0" presId="urn:microsoft.com/office/officeart/2005/8/layout/vList6"/>
    <dgm:cxn modelId="{FD1C0475-3A7A-4350-B974-34EB90E5921B}" type="presOf" srcId="{664DDB58-952A-479F-A94D-963FE20AD4C4}" destId="{DBC3ACDA-30C4-445F-9F2F-8102D4A5BB0F}" srcOrd="0" destOrd="0" presId="urn:microsoft.com/office/officeart/2005/8/layout/vList6"/>
    <dgm:cxn modelId="{662A658D-4962-4BF2-9546-8240195B6F7D}" type="presOf" srcId="{CE6B83FD-63CF-41FE-873E-2E9E2F7B5A92}" destId="{9B75630A-C306-4BD6-921C-CD07DE31DA6D}" srcOrd="0" destOrd="0" presId="urn:microsoft.com/office/officeart/2005/8/layout/vList6"/>
    <dgm:cxn modelId="{61B20A93-95BC-4B42-AE12-68AB0BCB3E81}" srcId="{565C6F8A-E982-4377-B29D-0630C1C90DDE}" destId="{D2C11E92-98B3-434E-AAC5-E1665490CDE2}" srcOrd="2" destOrd="0" parTransId="{14AD8816-F6FE-4A16-BFE1-58326C1AAD5E}" sibTransId="{D8C11C9B-88AC-42AA-BBD9-F241FDBB9917}"/>
    <dgm:cxn modelId="{08ACCE94-3A21-40D2-B7AB-EB2A43AEAF95}" srcId="{D2C11E92-98B3-434E-AAC5-E1665490CDE2}" destId="{664DDB58-952A-479F-A94D-963FE20AD4C4}" srcOrd="0" destOrd="0" parTransId="{68521714-E8AB-4316-86AA-B562F7EE0D92}" sibTransId="{D0B68207-9EC4-4E4E-800D-644AF73AB647}"/>
    <dgm:cxn modelId="{FF237AA0-8167-4A30-B274-C29359C1C5BD}" type="presOf" srcId="{52E75545-0179-4EF8-B20E-46CA715C3C46}" destId="{45D22E72-2495-41BF-ABFD-02CD0AB0981E}" srcOrd="0" destOrd="0" presId="urn:microsoft.com/office/officeart/2005/8/layout/vList6"/>
    <dgm:cxn modelId="{BBE1BAD7-9C48-4007-A390-DA3E0F2E97F0}" type="presOf" srcId="{594483BE-8FA7-4CC1-A1BD-C9524719E0C4}" destId="{F78C9161-36DB-431B-B555-CCABEE1A35A5}" srcOrd="0" destOrd="0" presId="urn:microsoft.com/office/officeart/2005/8/layout/vList6"/>
    <dgm:cxn modelId="{255CDCE8-322A-462C-B897-F927DF7CF8A6}" srcId="{565C6F8A-E982-4377-B29D-0630C1C90DDE}" destId="{6A741A11-2A5F-49A2-A38E-8495948B42F4}" srcOrd="0" destOrd="0" parTransId="{0303B176-4824-4F3A-87A6-09717C6D2B3C}" sibTransId="{328B50B3-E06F-418F-A131-F2CB8EE3E4BD}"/>
    <dgm:cxn modelId="{624438ED-E40C-42E8-8944-E44A09ECD4DE}" srcId="{565C6F8A-E982-4377-B29D-0630C1C90DDE}" destId="{594483BE-8FA7-4CC1-A1BD-C9524719E0C4}" srcOrd="1" destOrd="0" parTransId="{D24C225E-FB1C-4784-893E-954784B62AD6}" sibTransId="{7779247B-2BF6-4952-B101-2CDAF3302BFD}"/>
    <dgm:cxn modelId="{E0E1A0F4-5E7A-45D0-8A06-0AFBCC2EBEAE}" type="presOf" srcId="{6A741A11-2A5F-49A2-A38E-8495948B42F4}" destId="{4FA092CB-638F-4098-8C7F-FF2E924C051C}" srcOrd="0" destOrd="0" presId="urn:microsoft.com/office/officeart/2005/8/layout/vList6"/>
    <dgm:cxn modelId="{736F96FB-1C98-4352-8861-5BFD9331C342}" srcId="{6A741A11-2A5F-49A2-A38E-8495948B42F4}" destId="{52E75545-0179-4EF8-B20E-46CA715C3C46}" srcOrd="0" destOrd="0" parTransId="{314E5788-133E-4829-9217-375D1D2019CD}" sibTransId="{9A172E8A-B5FC-4884-8297-CABE8466C1B9}"/>
    <dgm:cxn modelId="{D59091FD-3F32-4D3E-80A6-20B1BD1C1484}" type="presOf" srcId="{D2C11E92-98B3-434E-AAC5-E1665490CDE2}" destId="{8587803D-288A-48C3-BE1A-3342DBDCC3D4}" srcOrd="0" destOrd="0" presId="urn:microsoft.com/office/officeart/2005/8/layout/vList6"/>
    <dgm:cxn modelId="{508834E3-2F33-4EC3-8ADA-171F8002B64B}" type="presParOf" srcId="{5D2F8D11-9F23-4E30-9FC4-E687BF6C6851}" destId="{8573B5C4-7587-4D12-824B-24CBA9C8FDC9}" srcOrd="0" destOrd="0" presId="urn:microsoft.com/office/officeart/2005/8/layout/vList6"/>
    <dgm:cxn modelId="{9B6DE085-6438-4EF2-9837-F37EEA209187}" type="presParOf" srcId="{8573B5C4-7587-4D12-824B-24CBA9C8FDC9}" destId="{4FA092CB-638F-4098-8C7F-FF2E924C051C}" srcOrd="0" destOrd="0" presId="urn:microsoft.com/office/officeart/2005/8/layout/vList6"/>
    <dgm:cxn modelId="{38FFCBA7-9AD2-4FD1-BD9A-9AC7B5C4997E}" type="presParOf" srcId="{8573B5C4-7587-4D12-824B-24CBA9C8FDC9}" destId="{45D22E72-2495-41BF-ABFD-02CD0AB0981E}" srcOrd="1" destOrd="0" presId="urn:microsoft.com/office/officeart/2005/8/layout/vList6"/>
    <dgm:cxn modelId="{BE8E6C28-98D1-4D36-BBE6-8DBC54B8362F}" type="presParOf" srcId="{5D2F8D11-9F23-4E30-9FC4-E687BF6C6851}" destId="{D497B4FA-EB42-4306-A861-1F14703BCF1A}" srcOrd="1" destOrd="0" presId="urn:microsoft.com/office/officeart/2005/8/layout/vList6"/>
    <dgm:cxn modelId="{7ACD8EDC-35F9-42AD-800F-B92858614534}" type="presParOf" srcId="{5D2F8D11-9F23-4E30-9FC4-E687BF6C6851}" destId="{9A724EAF-827B-41F2-A7EE-D3E944B370DA}" srcOrd="2" destOrd="0" presId="urn:microsoft.com/office/officeart/2005/8/layout/vList6"/>
    <dgm:cxn modelId="{84194614-EF3E-4A48-B954-1C5A4349E818}" type="presParOf" srcId="{9A724EAF-827B-41F2-A7EE-D3E944B370DA}" destId="{F78C9161-36DB-431B-B555-CCABEE1A35A5}" srcOrd="0" destOrd="0" presId="urn:microsoft.com/office/officeart/2005/8/layout/vList6"/>
    <dgm:cxn modelId="{E8A662AE-C6B8-4AB9-91CE-7A969F8DE774}" type="presParOf" srcId="{9A724EAF-827B-41F2-A7EE-D3E944B370DA}" destId="{9B75630A-C306-4BD6-921C-CD07DE31DA6D}" srcOrd="1" destOrd="0" presId="urn:microsoft.com/office/officeart/2005/8/layout/vList6"/>
    <dgm:cxn modelId="{7FA666C7-F6FB-4855-807D-778724C18A42}" type="presParOf" srcId="{5D2F8D11-9F23-4E30-9FC4-E687BF6C6851}" destId="{A21009D9-EB3B-481B-B57C-2912AB3B22AB}" srcOrd="3" destOrd="0" presId="urn:microsoft.com/office/officeart/2005/8/layout/vList6"/>
    <dgm:cxn modelId="{D9F1D60B-51FB-4391-B39D-69A02AB13287}" type="presParOf" srcId="{5D2F8D11-9F23-4E30-9FC4-E687BF6C6851}" destId="{3B3E74B7-88F1-4596-9608-A5301BF9B502}" srcOrd="4" destOrd="0" presId="urn:microsoft.com/office/officeart/2005/8/layout/vList6"/>
    <dgm:cxn modelId="{9326710D-980C-46D3-8D1F-C7F591FDF9E9}" type="presParOf" srcId="{3B3E74B7-88F1-4596-9608-A5301BF9B502}" destId="{8587803D-288A-48C3-BE1A-3342DBDCC3D4}" srcOrd="0" destOrd="0" presId="urn:microsoft.com/office/officeart/2005/8/layout/vList6"/>
    <dgm:cxn modelId="{25E748A4-CEB8-4688-A044-D142DE71D54D}" type="presParOf" srcId="{3B3E74B7-88F1-4596-9608-A5301BF9B502}" destId="{DBC3ACDA-30C4-445F-9F2F-8102D4A5BB0F}"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460867-E0DD-40F6-835B-623C556244C7}">
      <dsp:nvSpPr>
        <dsp:cNvPr id="0" name=""/>
        <dsp:cNvSpPr/>
      </dsp:nvSpPr>
      <dsp:spPr>
        <a:xfrm rot="5400000">
          <a:off x="-219471" y="219479"/>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Automated Email Classification</a:t>
          </a:r>
          <a:endParaRPr lang="en-US" sz="1000" kern="1200"/>
        </a:p>
      </dsp:txBody>
      <dsp:txXfrm rot="-5400000">
        <a:off x="1" y="512108"/>
        <a:ext cx="1024202" cy="438943"/>
      </dsp:txXfrm>
    </dsp:sp>
    <dsp:sp modelId="{744B5C83-D4EA-4F2B-B3FA-EC7350670096}">
      <dsp:nvSpPr>
        <dsp:cNvPr id="0" name=""/>
        <dsp:cNvSpPr/>
      </dsp:nvSpPr>
      <dsp:spPr>
        <a:xfrm rot="5400000">
          <a:off x="4100578" y="-3076368"/>
          <a:ext cx="951044" cy="71037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0" i="0" kern="1200"/>
            <a:t>The script automates email classification using the Natural Language Toolkit (NLTK) and a Naive Bayes classifier. It preprocesses email text, employs tokenization, eliminates stop words and applies the Porter stemming algorithm. These techniques transform unstructured email content into standardized, feature-rich representations suitable for precise classification.</a:t>
          </a:r>
          <a:endParaRPr lang="en-US" sz="1400" kern="1200"/>
        </a:p>
      </dsp:txBody>
      <dsp:txXfrm rot="-5400000">
        <a:off x="1024202" y="46434"/>
        <a:ext cx="7057371" cy="858192"/>
      </dsp:txXfrm>
    </dsp:sp>
    <dsp:sp modelId="{6C1CDA0B-FEDD-453E-8071-0ED0AC8BDE39}">
      <dsp:nvSpPr>
        <dsp:cNvPr id="0" name=""/>
        <dsp:cNvSpPr/>
      </dsp:nvSpPr>
      <dsp:spPr>
        <a:xfrm rot="5400000">
          <a:off x="-219471" y="1537981"/>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Dataset Preparation</a:t>
          </a:r>
          <a:endParaRPr lang="en-US" sz="1000" kern="1200"/>
        </a:p>
      </dsp:txBody>
      <dsp:txXfrm rot="-5400000">
        <a:off x="1" y="1830610"/>
        <a:ext cx="1024202" cy="438943"/>
      </dsp:txXfrm>
    </dsp:sp>
    <dsp:sp modelId="{86ADD4E9-9B16-438A-BAC7-CD6FC43EDC16}">
      <dsp:nvSpPr>
        <dsp:cNvPr id="0" name=""/>
        <dsp:cNvSpPr/>
      </dsp:nvSpPr>
      <dsp:spPr>
        <a:xfrm rot="5400000">
          <a:off x="4100578" y="-1757866"/>
          <a:ext cx="951044" cy="71037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0" i="0" kern="1200"/>
            <a:t>To evaluate the effectiveness of our solution, we carefully curated a dataset of labeled emails, categorizing them as "phishing" or "legitimate." A stratified train-test split method was used to ensure representative data distribution across both sets.</a:t>
          </a:r>
          <a:endParaRPr lang="en-US" sz="1400" kern="1200"/>
        </a:p>
      </dsp:txBody>
      <dsp:txXfrm rot="-5400000">
        <a:off x="1024202" y="1364936"/>
        <a:ext cx="7057371" cy="858192"/>
      </dsp:txXfrm>
    </dsp:sp>
    <dsp:sp modelId="{61967CE8-DF2B-4E69-BF62-626FD87845E6}">
      <dsp:nvSpPr>
        <dsp:cNvPr id="0" name=""/>
        <dsp:cNvSpPr/>
      </dsp:nvSpPr>
      <dsp:spPr>
        <a:xfrm rot="5400000">
          <a:off x="-219471" y="2856483"/>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High Accuracy Classification</a:t>
          </a:r>
          <a:endParaRPr lang="en-US" sz="1000" kern="1200"/>
        </a:p>
      </dsp:txBody>
      <dsp:txXfrm rot="-5400000">
        <a:off x="1" y="3149112"/>
        <a:ext cx="1024202" cy="438943"/>
      </dsp:txXfrm>
    </dsp:sp>
    <dsp:sp modelId="{045E1D45-8370-4C68-AED7-0E1E660EF22D}">
      <dsp:nvSpPr>
        <dsp:cNvPr id="0" name=""/>
        <dsp:cNvSpPr/>
      </dsp:nvSpPr>
      <dsp:spPr>
        <a:xfrm rot="5400000">
          <a:off x="4100578" y="-439365"/>
          <a:ext cx="951044" cy="71037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0" i="0" kern="1200"/>
            <a:t>The script achieves a high accuracy rate when training the Naive Bayes classifier on the preprocessed training set, showcasing the efficacy of our classification model.</a:t>
          </a:r>
          <a:endParaRPr lang="en-US" sz="1400" kern="1200"/>
        </a:p>
      </dsp:txBody>
      <dsp:txXfrm rot="-5400000">
        <a:off x="1024202" y="2683437"/>
        <a:ext cx="7057371" cy="858192"/>
      </dsp:txXfrm>
    </dsp:sp>
    <dsp:sp modelId="{A9E4C30C-85AA-46B1-A1A4-623ABC8411B9}">
      <dsp:nvSpPr>
        <dsp:cNvPr id="0" name=""/>
        <dsp:cNvSpPr/>
      </dsp:nvSpPr>
      <dsp:spPr>
        <a:xfrm rot="5400000">
          <a:off x="-219471" y="4174985"/>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Dataflow Diagram</a:t>
          </a:r>
          <a:endParaRPr lang="en-US" sz="1000" kern="1200"/>
        </a:p>
      </dsp:txBody>
      <dsp:txXfrm rot="-5400000">
        <a:off x="1" y="4467614"/>
        <a:ext cx="1024202" cy="438943"/>
      </dsp:txXfrm>
    </dsp:sp>
    <dsp:sp modelId="{14366A89-32F6-426B-B16E-C2976779DFEC}">
      <dsp:nvSpPr>
        <dsp:cNvPr id="0" name=""/>
        <dsp:cNvSpPr/>
      </dsp:nvSpPr>
      <dsp:spPr>
        <a:xfrm rot="5400000">
          <a:off x="4100578" y="879136"/>
          <a:ext cx="951044" cy="71037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0" i="0" kern="1200"/>
            <a:t>The dataflow diagram illustrates the flow of incoming traffic from the Internet to the Email server. The VM running the email classification script is strategically placed within the same network segment as the secondary router (172.20.4.X). This positioning enables efficient interception and analysis of email traffic before it reaches the email server (172.21.4.10).</a:t>
          </a:r>
          <a:endParaRPr lang="en-US" sz="1400" kern="1200"/>
        </a:p>
      </dsp:txBody>
      <dsp:txXfrm rot="-5400000">
        <a:off x="1024202" y="4001938"/>
        <a:ext cx="7057371" cy="858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460867-E0DD-40F6-835B-623C556244C7}">
      <dsp:nvSpPr>
        <dsp:cNvPr id="0" name=""/>
        <dsp:cNvSpPr/>
      </dsp:nvSpPr>
      <dsp:spPr>
        <a:xfrm rot="5400000">
          <a:off x="-219471" y="219479"/>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i="0" kern="1200"/>
            <a:t>Naive Bayes Classifier</a:t>
          </a:r>
          <a:endParaRPr lang="en-US" sz="1200" kern="1200"/>
        </a:p>
      </dsp:txBody>
      <dsp:txXfrm rot="-5400000">
        <a:off x="1" y="512108"/>
        <a:ext cx="1024202" cy="438943"/>
      </dsp:txXfrm>
    </dsp:sp>
    <dsp:sp modelId="{744B5C83-D4EA-4F2B-B3FA-EC7350670096}">
      <dsp:nvSpPr>
        <dsp:cNvPr id="0" name=""/>
        <dsp:cNvSpPr/>
      </dsp:nvSpPr>
      <dsp:spPr>
        <a:xfrm rot="5400000">
          <a:off x="5736536" y="-4712326"/>
          <a:ext cx="951044" cy="103757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Naive Bayes classifier</a:t>
          </a:r>
          <a:r>
            <a:rPr lang="ro-RO" sz="1900" b="0" i="0" kern="1200"/>
            <a:t> is</a:t>
          </a:r>
          <a:r>
            <a:rPr lang="en-US" sz="1900" b="0" i="0" kern="1200"/>
            <a:t> a well-established machine learning algorithm known for its efficiency and effectiveness in text classification tasks. I</a:t>
          </a:r>
          <a:r>
            <a:rPr lang="ro-RO" sz="1900" b="0" i="0" kern="1200"/>
            <a:t>n our case, </a:t>
          </a:r>
          <a:r>
            <a:rPr lang="en-US" sz="1900" b="0" i="0" kern="1200"/>
            <a:t>the classifier estimates conditional probabilities based on specific terms occurrences to build a probabilistic model for email classification.</a:t>
          </a:r>
          <a:endParaRPr lang="en-US" sz="1900" kern="1200"/>
        </a:p>
      </dsp:txBody>
      <dsp:txXfrm rot="-5400000">
        <a:off x="1024202" y="46434"/>
        <a:ext cx="10329286" cy="858192"/>
      </dsp:txXfrm>
    </dsp:sp>
    <dsp:sp modelId="{6C1CDA0B-FEDD-453E-8071-0ED0AC8BDE39}">
      <dsp:nvSpPr>
        <dsp:cNvPr id="0" name=""/>
        <dsp:cNvSpPr/>
      </dsp:nvSpPr>
      <dsp:spPr>
        <a:xfrm rot="5400000">
          <a:off x="-219471" y="1537981"/>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i="0" kern="1200"/>
            <a:t>Dynamic Firewall Rules</a:t>
          </a:r>
          <a:endParaRPr lang="en-US" sz="1200" kern="1200"/>
        </a:p>
      </dsp:txBody>
      <dsp:txXfrm rot="-5400000">
        <a:off x="1" y="1830610"/>
        <a:ext cx="1024202" cy="438943"/>
      </dsp:txXfrm>
    </dsp:sp>
    <dsp:sp modelId="{86ADD4E9-9B16-438A-BAC7-CD6FC43EDC16}">
      <dsp:nvSpPr>
        <dsp:cNvPr id="0" name=""/>
        <dsp:cNvSpPr/>
      </dsp:nvSpPr>
      <dsp:spPr>
        <a:xfrm rot="5400000">
          <a:off x="5736536" y="-3393824"/>
          <a:ext cx="951044" cy="103757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Our script goes beyond email classification. When a new email is received, it undergoes the same preprocessing procedures. The classifier predicts whether it's "phishing" or "legitimate." Based on this classification, the script generates dynamic firewall rules to manage email traffic.</a:t>
          </a:r>
          <a:endParaRPr lang="en-US" sz="1900" kern="1200"/>
        </a:p>
      </dsp:txBody>
      <dsp:txXfrm rot="-5400000">
        <a:off x="1024202" y="1364936"/>
        <a:ext cx="10329286" cy="858192"/>
      </dsp:txXfrm>
    </dsp:sp>
    <dsp:sp modelId="{61967CE8-DF2B-4E69-BF62-626FD87845E6}">
      <dsp:nvSpPr>
        <dsp:cNvPr id="0" name=""/>
        <dsp:cNvSpPr/>
      </dsp:nvSpPr>
      <dsp:spPr>
        <a:xfrm rot="5400000">
          <a:off x="-219471" y="2856483"/>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i="0" kern="1200"/>
            <a:t>Phishing Email Handling</a:t>
          </a:r>
          <a:endParaRPr lang="en-US" sz="1200" kern="1200"/>
        </a:p>
      </dsp:txBody>
      <dsp:txXfrm rot="-5400000">
        <a:off x="1" y="3149112"/>
        <a:ext cx="1024202" cy="438943"/>
      </dsp:txXfrm>
    </dsp:sp>
    <dsp:sp modelId="{045E1D45-8370-4C68-AED7-0E1E660EF22D}">
      <dsp:nvSpPr>
        <dsp:cNvPr id="0" name=""/>
        <dsp:cNvSpPr/>
      </dsp:nvSpPr>
      <dsp:spPr>
        <a:xfrm rot="5400000">
          <a:off x="5736536" y="-2075322"/>
          <a:ext cx="951044" cy="103757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If an email is classified as "phishing," the script generates a firewall rule to block all traffic to the IP address 172.21.4.10</a:t>
          </a:r>
          <a:r>
            <a:rPr lang="ro-RO" sz="1900" b="0" i="0" kern="1200"/>
            <a:t> from the source</a:t>
          </a:r>
          <a:r>
            <a:rPr lang="en-US" sz="1900" b="0" i="0" kern="1200"/>
            <a:t>. This proactive measure reduces the risks associated with spoofing attacks by preventing further communication with potentially malicious entities.</a:t>
          </a:r>
          <a:endParaRPr lang="en-US" sz="1900" kern="1200"/>
        </a:p>
      </dsp:txBody>
      <dsp:txXfrm rot="-5400000">
        <a:off x="1024202" y="2683438"/>
        <a:ext cx="10329286" cy="858192"/>
      </dsp:txXfrm>
    </dsp:sp>
    <dsp:sp modelId="{A9E4C30C-85AA-46B1-A1A4-623ABC8411B9}">
      <dsp:nvSpPr>
        <dsp:cNvPr id="0" name=""/>
        <dsp:cNvSpPr/>
      </dsp:nvSpPr>
      <dsp:spPr>
        <a:xfrm rot="5400000">
          <a:off x="-219471" y="4174985"/>
          <a:ext cx="1463145" cy="10242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i="0" kern="1200"/>
            <a:t>Legitimate Email Handling</a:t>
          </a:r>
          <a:endParaRPr lang="en-US" sz="1200" kern="1200"/>
        </a:p>
      </dsp:txBody>
      <dsp:txXfrm rot="-5400000">
        <a:off x="1" y="4467614"/>
        <a:ext cx="1024202" cy="438943"/>
      </dsp:txXfrm>
    </dsp:sp>
    <dsp:sp modelId="{14366A89-32F6-426B-B16E-C2976779DFEC}">
      <dsp:nvSpPr>
        <dsp:cNvPr id="0" name=""/>
        <dsp:cNvSpPr/>
      </dsp:nvSpPr>
      <dsp:spPr>
        <a:xfrm rot="5400000">
          <a:off x="5736536" y="-756820"/>
          <a:ext cx="951044" cy="103757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Conversely, if an email is classified as "legitimate," the generated firewall rule permits the traffic, ensuring that legitimate communication is not impeded.</a:t>
          </a:r>
          <a:endParaRPr lang="en-US" sz="1900" kern="1200"/>
        </a:p>
      </dsp:txBody>
      <dsp:txXfrm rot="-5400000">
        <a:off x="1024202" y="4001940"/>
        <a:ext cx="10329286" cy="858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F245D-6D27-408F-96D1-7F0DD93B87C6}">
      <dsp:nvSpPr>
        <dsp:cNvPr id="0" name=""/>
        <dsp:cNvSpPr/>
      </dsp:nvSpPr>
      <dsp:spPr>
        <a:xfrm>
          <a:off x="5577" y="0"/>
          <a:ext cx="2625192" cy="986736"/>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F18BB0-B06B-4E3A-B0D9-F391263B9C08}">
      <dsp:nvSpPr>
        <dsp:cNvPr id="0" name=""/>
        <dsp:cNvSpPr/>
      </dsp:nvSpPr>
      <dsp:spPr>
        <a:xfrm>
          <a:off x="705629" y="246684"/>
          <a:ext cx="2216829" cy="9867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i="0" kern="1200"/>
            <a:t>Utilization of NLTK</a:t>
          </a:r>
          <a:endParaRPr lang="en-US" sz="2100" kern="1200"/>
        </a:p>
      </dsp:txBody>
      <dsp:txXfrm>
        <a:off x="734530" y="275585"/>
        <a:ext cx="2159027" cy="928934"/>
      </dsp:txXfrm>
    </dsp:sp>
    <dsp:sp modelId="{9C41E83B-059D-4C67-9924-C5EE1DB17FFE}">
      <dsp:nvSpPr>
        <dsp:cNvPr id="0" name=""/>
        <dsp:cNvSpPr/>
      </dsp:nvSpPr>
      <dsp:spPr>
        <a:xfrm>
          <a:off x="3004131" y="0"/>
          <a:ext cx="2625192" cy="986736"/>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458CD6-D46C-488C-8783-6CCB8B4B8306}">
      <dsp:nvSpPr>
        <dsp:cNvPr id="0" name=""/>
        <dsp:cNvSpPr/>
      </dsp:nvSpPr>
      <dsp:spPr>
        <a:xfrm>
          <a:off x="3704182" y="246684"/>
          <a:ext cx="2216829" cy="9867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i="0" kern="1200"/>
            <a:t>Naive Bayes Classifier</a:t>
          </a:r>
          <a:endParaRPr lang="en-US" sz="2100" kern="1200"/>
        </a:p>
      </dsp:txBody>
      <dsp:txXfrm>
        <a:off x="3733083" y="275585"/>
        <a:ext cx="2159027" cy="928934"/>
      </dsp:txXfrm>
    </dsp:sp>
    <dsp:sp modelId="{64551135-F61B-4257-BD56-C3DF2EC07650}">
      <dsp:nvSpPr>
        <dsp:cNvPr id="0" name=""/>
        <dsp:cNvSpPr/>
      </dsp:nvSpPr>
      <dsp:spPr>
        <a:xfrm>
          <a:off x="6002684" y="0"/>
          <a:ext cx="2625192" cy="986736"/>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3599B6-1527-4087-B2D4-34118393D4AF}">
      <dsp:nvSpPr>
        <dsp:cNvPr id="0" name=""/>
        <dsp:cNvSpPr/>
      </dsp:nvSpPr>
      <dsp:spPr>
        <a:xfrm>
          <a:off x="6702736" y="246684"/>
          <a:ext cx="2216829" cy="9867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i="0" kern="1200"/>
            <a:t>Dynamic Firewall Rules</a:t>
          </a:r>
          <a:endParaRPr lang="en-US" sz="2100" kern="1200"/>
        </a:p>
      </dsp:txBody>
      <dsp:txXfrm>
        <a:off x="6731637" y="275585"/>
        <a:ext cx="2159027" cy="928934"/>
      </dsp:txXfrm>
    </dsp:sp>
    <dsp:sp modelId="{D518D362-81FF-49F2-8FB4-6035FCD0BB72}">
      <dsp:nvSpPr>
        <dsp:cNvPr id="0" name=""/>
        <dsp:cNvSpPr/>
      </dsp:nvSpPr>
      <dsp:spPr>
        <a:xfrm>
          <a:off x="9001238" y="0"/>
          <a:ext cx="2625192" cy="986736"/>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E64544-60B7-4DFC-AE33-9C8C31D571F1}">
      <dsp:nvSpPr>
        <dsp:cNvPr id="0" name=""/>
        <dsp:cNvSpPr/>
      </dsp:nvSpPr>
      <dsp:spPr>
        <a:xfrm>
          <a:off x="9701289" y="246684"/>
          <a:ext cx="2216829" cy="9867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i="0" kern="1200"/>
            <a:t>Integration with Existing Systems</a:t>
          </a:r>
          <a:endParaRPr lang="en-US" sz="2100" kern="1200"/>
        </a:p>
      </dsp:txBody>
      <dsp:txXfrm>
        <a:off x="9730190" y="275585"/>
        <a:ext cx="2159027" cy="9289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360C2-B2C1-4D9F-8041-5E2D1D851AC8}">
      <dsp:nvSpPr>
        <dsp:cNvPr id="0" name=""/>
        <dsp:cNvSpPr/>
      </dsp:nvSpPr>
      <dsp:spPr>
        <a:xfrm>
          <a:off x="2623864" y="1587"/>
          <a:ext cx="4876800" cy="125941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0" i="0" kern="1200">
              <a:effectLst/>
              <a:latin typeface="Söhne"/>
            </a:rPr>
            <a:t>Table I summarizes key performance metrics, including accuracy, precision, recall, and F1-score, for both phishing and legitimate emails. These metrics provide a detailed insight into the solution's ability to identify and classify emails effectively.</a:t>
          </a:r>
          <a:endParaRPr lang="en-US" sz="1200" kern="1200"/>
        </a:p>
      </dsp:txBody>
      <dsp:txXfrm>
        <a:off x="2623864" y="159014"/>
        <a:ext cx="4404519" cy="944562"/>
      </dsp:txXfrm>
    </dsp:sp>
    <dsp:sp modelId="{0A994D6F-0EC1-4B8B-91ED-8ED49627A8E9}">
      <dsp:nvSpPr>
        <dsp:cNvPr id="0" name=""/>
        <dsp:cNvSpPr/>
      </dsp:nvSpPr>
      <dsp:spPr>
        <a:xfrm>
          <a:off x="627335" y="1587"/>
          <a:ext cx="1996529" cy="12594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i="0" kern="1200">
              <a:effectLst/>
              <a:latin typeface="Söhne"/>
            </a:rPr>
            <a:t>Performance Metrics (Table I)</a:t>
          </a:r>
          <a:endParaRPr lang="en-US" sz="2300" kern="1200"/>
        </a:p>
      </dsp:txBody>
      <dsp:txXfrm>
        <a:off x="688815" y="63067"/>
        <a:ext cx="1873569" cy="1136456"/>
      </dsp:txXfrm>
    </dsp:sp>
    <dsp:sp modelId="{447B5D01-F6BF-43C3-9F69-FC0C226DA4E7}">
      <dsp:nvSpPr>
        <dsp:cNvPr id="0" name=""/>
        <dsp:cNvSpPr/>
      </dsp:nvSpPr>
      <dsp:spPr>
        <a:xfrm>
          <a:off x="2579485" y="1386945"/>
          <a:ext cx="4876800" cy="125941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0" i="0" kern="1200">
              <a:effectLst/>
              <a:latin typeface="Söhne"/>
            </a:rPr>
            <a:t>The slide explains that the experimental evaluation was conducted using a carefully curated dataset comprising 1,000 labeled emails. The dataset was divided into 600 phishing emails and 400 legitimate emails to ensure comprehensive testing.</a:t>
          </a:r>
          <a:endParaRPr lang="en-US" sz="1200" kern="1200"/>
        </a:p>
      </dsp:txBody>
      <dsp:txXfrm>
        <a:off x="2579485" y="1544372"/>
        <a:ext cx="4404519" cy="944562"/>
      </dsp:txXfrm>
    </dsp:sp>
    <dsp:sp modelId="{08D4AFA4-1A02-48CE-A5A0-872501E7631F}">
      <dsp:nvSpPr>
        <dsp:cNvPr id="0" name=""/>
        <dsp:cNvSpPr/>
      </dsp:nvSpPr>
      <dsp:spPr>
        <a:xfrm>
          <a:off x="671714" y="1386945"/>
          <a:ext cx="1907771" cy="12594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i="0" kern="1200">
              <a:effectLst/>
              <a:latin typeface="Söhne"/>
            </a:rPr>
            <a:t>Dataset and Evaluation</a:t>
          </a:r>
          <a:endParaRPr lang="en-US" sz="2300" kern="1200"/>
        </a:p>
      </dsp:txBody>
      <dsp:txXfrm>
        <a:off x="733194" y="1448425"/>
        <a:ext cx="1784811" cy="1136456"/>
      </dsp:txXfrm>
    </dsp:sp>
    <dsp:sp modelId="{156AC314-7B67-4D81-8A8B-57E6F5EF6EE2}">
      <dsp:nvSpPr>
        <dsp:cNvPr id="0" name=""/>
        <dsp:cNvSpPr/>
      </dsp:nvSpPr>
      <dsp:spPr>
        <a:xfrm>
          <a:off x="2579485" y="2772304"/>
          <a:ext cx="4876800" cy="125941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0" i="0" kern="1200">
              <a:effectLst/>
              <a:latin typeface="Söhne"/>
            </a:rPr>
            <a:t>The solution achieved an accuracy rate of 95.3% on the testing set, showcasing its effectiveness in classifying emails.</a:t>
          </a:r>
          <a:endParaRPr lang="en-US" sz="1200" kern="1200"/>
        </a:p>
      </dsp:txBody>
      <dsp:txXfrm>
        <a:off x="2579485" y="2929731"/>
        <a:ext cx="4404519" cy="944562"/>
      </dsp:txXfrm>
    </dsp:sp>
    <dsp:sp modelId="{10439D1B-A2F8-4870-A449-08E1763E1009}">
      <dsp:nvSpPr>
        <dsp:cNvPr id="0" name=""/>
        <dsp:cNvSpPr/>
      </dsp:nvSpPr>
      <dsp:spPr>
        <a:xfrm>
          <a:off x="671714" y="2772304"/>
          <a:ext cx="1907771" cy="12594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i="0" kern="1200">
              <a:effectLst/>
              <a:latin typeface="Söhne"/>
            </a:rPr>
            <a:t>High Accuracy</a:t>
          </a:r>
          <a:endParaRPr lang="en-US" sz="2300" kern="1200"/>
        </a:p>
      </dsp:txBody>
      <dsp:txXfrm>
        <a:off x="733194" y="2833784"/>
        <a:ext cx="1784811" cy="1136456"/>
      </dsp:txXfrm>
    </dsp:sp>
    <dsp:sp modelId="{27CCC04B-F2C9-4BB7-924B-7905430E8C24}">
      <dsp:nvSpPr>
        <dsp:cNvPr id="0" name=""/>
        <dsp:cNvSpPr/>
      </dsp:nvSpPr>
      <dsp:spPr>
        <a:xfrm>
          <a:off x="2632740" y="4157662"/>
          <a:ext cx="4876800" cy="1259416"/>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0" i="0" kern="1200">
              <a:effectLst/>
              <a:latin typeface="Söhne"/>
            </a:rPr>
            <a:t>Both phishing and legitimate emails exhibited balanced performance. The precision and recall for phishing emails were 96.8% and 94.2%, respectively. For legitimate emails, the precision and recall were 93.5% and 97.1%, respectively. This indicates a balanced classification performance across both classes.</a:t>
          </a:r>
          <a:endParaRPr lang="en-US" sz="1200" kern="1200"/>
        </a:p>
      </dsp:txBody>
      <dsp:txXfrm>
        <a:off x="2632740" y="4315089"/>
        <a:ext cx="4404519" cy="944562"/>
      </dsp:txXfrm>
    </dsp:sp>
    <dsp:sp modelId="{274A0824-9298-4BCF-A1DB-1DBFBFC65C4F}">
      <dsp:nvSpPr>
        <dsp:cNvPr id="0" name=""/>
        <dsp:cNvSpPr/>
      </dsp:nvSpPr>
      <dsp:spPr>
        <a:xfrm>
          <a:off x="618459" y="4157662"/>
          <a:ext cx="2014280" cy="12594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i="0" kern="1200">
              <a:effectLst/>
              <a:latin typeface="Söhne"/>
            </a:rPr>
            <a:t>Balanced Performance</a:t>
          </a:r>
          <a:endParaRPr lang="en-US" sz="2300" kern="1200"/>
        </a:p>
      </dsp:txBody>
      <dsp:txXfrm>
        <a:off x="679939" y="4219142"/>
        <a:ext cx="1891320" cy="11364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26F9BA-708B-4D82-AEA6-B33C5722D865}">
      <dsp:nvSpPr>
        <dsp:cNvPr id="0" name=""/>
        <dsp:cNvSpPr/>
      </dsp:nvSpPr>
      <dsp:spPr>
        <a:xfrm rot="5400000">
          <a:off x="-227479" y="228979"/>
          <a:ext cx="1516526" cy="106156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Diverse Optimization Algorithms</a:t>
          </a:r>
          <a:r>
            <a:rPr lang="ro-RO" sz="1000" b="1" i="0" kern="1200"/>
            <a:t>	</a:t>
          </a:r>
          <a:endParaRPr lang="en-US" sz="1000" kern="1200"/>
        </a:p>
      </dsp:txBody>
      <dsp:txXfrm rot="-5400000">
        <a:off x="0" y="532284"/>
        <a:ext cx="1061568" cy="454958"/>
      </dsp:txXfrm>
    </dsp:sp>
    <dsp:sp modelId="{BEB7022F-4920-4D34-B006-487D67D20026}">
      <dsp:nvSpPr>
        <dsp:cNvPr id="0" name=""/>
        <dsp:cNvSpPr/>
      </dsp:nvSpPr>
      <dsp:spPr>
        <a:xfrm rot="5400000">
          <a:off x="4860460" y="-3797391"/>
          <a:ext cx="985742" cy="858352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Expanding the script's range of optimization algorithms is a promising avenue. By incorporating various algorithms with different thresholds for CPU usage and network bandwidth, the script can offer better performance tuning.</a:t>
          </a:r>
          <a:endParaRPr lang="en-US" sz="1900" kern="1200"/>
        </a:p>
      </dsp:txBody>
      <dsp:txXfrm rot="-5400000">
        <a:off x="1061568" y="49621"/>
        <a:ext cx="8535406" cy="889502"/>
      </dsp:txXfrm>
    </dsp:sp>
    <dsp:sp modelId="{042FFF6B-D99B-4B60-917D-5641DEFE2691}">
      <dsp:nvSpPr>
        <dsp:cNvPr id="0" name=""/>
        <dsp:cNvSpPr/>
      </dsp:nvSpPr>
      <dsp:spPr>
        <a:xfrm rot="5400000">
          <a:off x="-227479" y="1601385"/>
          <a:ext cx="1516526" cy="106156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Handling Unavailability Scenarios:</a:t>
          </a:r>
          <a:endParaRPr lang="en-US" sz="1000" kern="1200"/>
        </a:p>
      </dsp:txBody>
      <dsp:txXfrm rot="-5400000">
        <a:off x="0" y="1904690"/>
        <a:ext cx="1061568" cy="454958"/>
      </dsp:txXfrm>
    </dsp:sp>
    <dsp:sp modelId="{2C7C649D-BF58-4995-8527-4D2448EB8F38}">
      <dsp:nvSpPr>
        <dsp:cNvPr id="0" name=""/>
        <dsp:cNvSpPr/>
      </dsp:nvSpPr>
      <dsp:spPr>
        <a:xfrm rot="5400000">
          <a:off x="4860460" y="-2424985"/>
          <a:ext cx="985742" cy="858352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Robustness is a key consideration. The script can be improved to gracefully handle scenarios where virtualization platforms or firewalls become temporarily unavailable.</a:t>
          </a:r>
          <a:endParaRPr lang="en-US" sz="1900" kern="1200"/>
        </a:p>
      </dsp:txBody>
      <dsp:txXfrm rot="-5400000">
        <a:off x="1061568" y="1422027"/>
        <a:ext cx="8535406" cy="889502"/>
      </dsp:txXfrm>
    </dsp:sp>
    <dsp:sp modelId="{BF6A83EF-4BCA-4C35-B7D1-1DAB1B6C4B81}">
      <dsp:nvSpPr>
        <dsp:cNvPr id="0" name=""/>
        <dsp:cNvSpPr/>
      </dsp:nvSpPr>
      <dsp:spPr>
        <a:xfrm rot="5400000">
          <a:off x="-227479" y="2973791"/>
          <a:ext cx="1516526" cy="106156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Leveraging Machine Learning</a:t>
          </a:r>
          <a:endParaRPr lang="en-US" sz="1000" kern="1200"/>
        </a:p>
      </dsp:txBody>
      <dsp:txXfrm rot="-5400000">
        <a:off x="0" y="3277096"/>
        <a:ext cx="1061568" cy="454958"/>
      </dsp:txXfrm>
    </dsp:sp>
    <dsp:sp modelId="{C8D717CE-73C3-40D1-8637-FF1A8A33BC16}">
      <dsp:nvSpPr>
        <dsp:cNvPr id="0" name=""/>
        <dsp:cNvSpPr/>
      </dsp:nvSpPr>
      <dsp:spPr>
        <a:xfrm rot="5400000">
          <a:off x="4860460" y="-1052579"/>
          <a:ext cx="985742" cy="858352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Machine learning offers exciting possibilities for enhancing the script's functionality. By integrating machine learning algorithms, the script can dynamically adjust optimization thresholds based on real-time system performance.</a:t>
          </a:r>
          <a:endParaRPr lang="en-US" sz="1900" kern="1200"/>
        </a:p>
      </dsp:txBody>
      <dsp:txXfrm rot="-5400000">
        <a:off x="1061568" y="2794433"/>
        <a:ext cx="8535406" cy="889502"/>
      </dsp:txXfrm>
    </dsp:sp>
    <dsp:sp modelId="{46D9C017-A45A-4469-A815-0E524C63661C}">
      <dsp:nvSpPr>
        <dsp:cNvPr id="0" name=""/>
        <dsp:cNvSpPr/>
      </dsp:nvSpPr>
      <dsp:spPr>
        <a:xfrm rot="5400000">
          <a:off x="-227479" y="4346197"/>
          <a:ext cx="1516526" cy="106156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i="0" kern="1200"/>
            <a:t>Implementing a Logging System</a:t>
          </a:r>
          <a:endParaRPr lang="en-US" sz="1000" kern="1200"/>
        </a:p>
      </dsp:txBody>
      <dsp:txXfrm rot="-5400000">
        <a:off x="0" y="4649502"/>
        <a:ext cx="1061568" cy="454958"/>
      </dsp:txXfrm>
    </dsp:sp>
    <dsp:sp modelId="{5E3C7681-7FFB-4885-B95D-31407DF92777}">
      <dsp:nvSpPr>
        <dsp:cNvPr id="0" name=""/>
        <dsp:cNvSpPr/>
      </dsp:nvSpPr>
      <dsp:spPr>
        <a:xfrm rot="5400000">
          <a:off x="4860460" y="319826"/>
          <a:ext cx="985742" cy="858352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0" i="0" kern="1200"/>
            <a:t>Documentation and accountability are critical. Implementing a logging system within the script can provide a comprehensive record of optimization algorithm changes.</a:t>
          </a:r>
          <a:endParaRPr lang="en-US" sz="1900" kern="1200"/>
        </a:p>
      </dsp:txBody>
      <dsp:txXfrm rot="-5400000">
        <a:off x="1061568" y="4166838"/>
        <a:ext cx="8535406" cy="8895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22E72-2495-41BF-ABFD-02CD0AB0981E}">
      <dsp:nvSpPr>
        <dsp:cNvPr id="0" name=""/>
        <dsp:cNvSpPr/>
      </dsp:nvSpPr>
      <dsp:spPr>
        <a:xfrm>
          <a:off x="4495652" y="0"/>
          <a:ext cx="6743478" cy="187522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b="0" i="0" kern="1200"/>
            <a:t>Our solution's integration with distributed firewalls enables dynamic email traffic analysis and filtering, reducing the risk of successful phishing attacks.</a:t>
          </a:r>
          <a:endParaRPr lang="en-US" sz="2400" kern="1200"/>
        </a:p>
      </dsp:txBody>
      <dsp:txXfrm>
        <a:off x="4495652" y="234404"/>
        <a:ext cx="6040268" cy="1406421"/>
      </dsp:txXfrm>
    </dsp:sp>
    <dsp:sp modelId="{4FA092CB-638F-4098-8C7F-FF2E924C051C}">
      <dsp:nvSpPr>
        <dsp:cNvPr id="0" name=""/>
        <dsp:cNvSpPr/>
      </dsp:nvSpPr>
      <dsp:spPr>
        <a:xfrm>
          <a:off x="0" y="0"/>
          <a:ext cx="4495652" cy="1875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i="0" kern="1200"/>
            <a:t>Dynamic Firewall Integration</a:t>
          </a:r>
          <a:endParaRPr lang="en-US" sz="3700" kern="1200"/>
        </a:p>
      </dsp:txBody>
      <dsp:txXfrm>
        <a:off x="91541" y="91541"/>
        <a:ext cx="4312570" cy="1692146"/>
      </dsp:txXfrm>
    </dsp:sp>
    <dsp:sp modelId="{9B75630A-C306-4BD6-921C-CD07DE31DA6D}">
      <dsp:nvSpPr>
        <dsp:cNvPr id="0" name=""/>
        <dsp:cNvSpPr/>
      </dsp:nvSpPr>
      <dsp:spPr>
        <a:xfrm>
          <a:off x="4495652" y="2062750"/>
          <a:ext cx="6743478" cy="187522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b="0" i="0" kern="1200"/>
            <a:t>The promising results obtained during experimental evaluation, includ</a:t>
          </a:r>
          <a:r>
            <a:rPr lang="ro-RO" sz="2400" b="0" i="0" kern="1200"/>
            <a:t>e</a:t>
          </a:r>
          <a:r>
            <a:rPr lang="en-US" sz="2400" b="0" i="0" kern="1200"/>
            <a:t> an accuracy of 95.3% and balanced performance metrics for both phishing and legitimate emails.</a:t>
          </a:r>
          <a:endParaRPr lang="en-US" sz="2400" kern="1200"/>
        </a:p>
      </dsp:txBody>
      <dsp:txXfrm>
        <a:off x="4495652" y="2297154"/>
        <a:ext cx="6040268" cy="1406421"/>
      </dsp:txXfrm>
    </dsp:sp>
    <dsp:sp modelId="{F78C9161-36DB-431B-B555-CCABEE1A35A5}">
      <dsp:nvSpPr>
        <dsp:cNvPr id="0" name=""/>
        <dsp:cNvSpPr/>
      </dsp:nvSpPr>
      <dsp:spPr>
        <a:xfrm>
          <a:off x="0" y="2062750"/>
          <a:ext cx="4495652" cy="1875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i="0" kern="1200"/>
            <a:t>Experimental Results</a:t>
          </a:r>
          <a:endParaRPr lang="en-US" sz="3700" kern="1200"/>
        </a:p>
      </dsp:txBody>
      <dsp:txXfrm>
        <a:off x="91541" y="2154291"/>
        <a:ext cx="4312570" cy="1692146"/>
      </dsp:txXfrm>
    </dsp:sp>
    <dsp:sp modelId="{DBC3ACDA-30C4-445F-9F2F-8102D4A5BB0F}">
      <dsp:nvSpPr>
        <dsp:cNvPr id="0" name=""/>
        <dsp:cNvSpPr/>
      </dsp:nvSpPr>
      <dsp:spPr>
        <a:xfrm>
          <a:off x="4495652" y="4125501"/>
          <a:ext cx="6743478" cy="1875228"/>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ro-RO" sz="2400" b="0" i="0" kern="1200"/>
            <a:t>The</a:t>
          </a:r>
          <a:r>
            <a:rPr lang="en-US" sz="2400" b="0" i="0" kern="1200"/>
            <a:t> research contributes to the advancement of distributed firewall technologies and strengthens the email security infrastructure in virtualized network environments.</a:t>
          </a:r>
          <a:endParaRPr lang="en-US" sz="2400" kern="1200"/>
        </a:p>
      </dsp:txBody>
      <dsp:txXfrm>
        <a:off x="4495652" y="4359905"/>
        <a:ext cx="6040268" cy="1406421"/>
      </dsp:txXfrm>
    </dsp:sp>
    <dsp:sp modelId="{8587803D-288A-48C3-BE1A-3342DBDCC3D4}">
      <dsp:nvSpPr>
        <dsp:cNvPr id="0" name=""/>
        <dsp:cNvSpPr/>
      </dsp:nvSpPr>
      <dsp:spPr>
        <a:xfrm>
          <a:off x="0" y="4125501"/>
          <a:ext cx="4495652" cy="1875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i="0" kern="1200"/>
            <a:t>Potential for Real-World Implementation</a:t>
          </a:r>
          <a:endParaRPr lang="en-US" sz="3700" kern="1200"/>
        </a:p>
      </dsp:txBody>
      <dsp:txXfrm>
        <a:off x="91541" y="4217042"/>
        <a:ext cx="4312570" cy="16921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909F04-6BD4-498A-89CD-966FE242F573}" type="datetimeFigureOut">
              <a:rPr lang="en-US" smtClean="0"/>
              <a:t>12-Sep-23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73BEB3-FCAD-4211-9334-35DFABB0DCC7}" type="slidenum">
              <a:rPr lang="en-US" smtClean="0"/>
              <a:t>‹#›</a:t>
            </a:fld>
            <a:endParaRPr lang="en-US"/>
          </a:p>
        </p:txBody>
      </p:sp>
    </p:spTree>
    <p:extLst>
      <p:ext uri="{BB962C8B-B14F-4D97-AF65-F5344CB8AC3E}">
        <p14:creationId xmlns:p14="http://schemas.microsoft.com/office/powerpoint/2010/main" val="2623848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1</a:t>
            </a:fld>
            <a:endParaRPr lang="en-US"/>
          </a:p>
        </p:txBody>
      </p:sp>
    </p:spTree>
    <p:extLst>
      <p:ext uri="{BB962C8B-B14F-4D97-AF65-F5344CB8AC3E}">
        <p14:creationId xmlns:p14="http://schemas.microsoft.com/office/powerpoint/2010/main" val="263627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Times New Roman" panose="02020603050405020304" pitchFamily="18" charset="0"/>
                <a:ea typeface="SimSun" panose="02010600030101010101" pitchFamily="2" charset="-122"/>
              </a:rPr>
              <a:t>All management and control are handled by a single firewall, allowing only the network administrator to access the entire network from a single location.</a:t>
            </a:r>
            <a:endParaRPr lang="ro-RO" sz="1800">
              <a:effectLst/>
              <a:latin typeface="Times New Roman" panose="02020603050405020304" pitchFamily="18" charset="0"/>
              <a:ea typeface="SimSun"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i="0"/>
              <a:t>Innovative Email Security Script</a:t>
            </a:r>
            <a:r>
              <a:rPr lang="ro-RO" sz="2800" b="1" i="0"/>
              <a:t> - </a:t>
            </a:r>
            <a:r>
              <a:rPr lang="en-US" sz="4000" b="0" i="0"/>
              <a:t>This section introduces our innovative email security script that combines machine learning techniques and dynamic firewall rule generation to enhance email security.</a:t>
            </a:r>
            <a:endParaRPr lang="en-US" sz="40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a:p>
          <a:p>
            <a:r>
              <a:rPr lang="en-US" sz="1800">
                <a:effectLst/>
                <a:latin typeface="Times New Roman" panose="02020603050405020304" pitchFamily="18" charset="0"/>
                <a:ea typeface="SimSun" panose="02010600030101010101" pitchFamily="2" charset="-122"/>
              </a:rPr>
              <a:t> </a:t>
            </a:r>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6</a:t>
            </a:fld>
            <a:endParaRPr lang="en-US"/>
          </a:p>
        </p:txBody>
      </p:sp>
    </p:spTree>
    <p:extLst>
      <p:ext uri="{BB962C8B-B14F-4D97-AF65-F5344CB8AC3E}">
        <p14:creationId xmlns:p14="http://schemas.microsoft.com/office/powerpoint/2010/main" val="2929441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a:t>Email Classification Process</a:t>
            </a:r>
            <a:r>
              <a:rPr lang="ro-RO" b="1" i="0"/>
              <a:t> - </a:t>
            </a:r>
            <a:r>
              <a:rPr lang="en-US" b="0" i="0"/>
              <a:t>This slide delves deeper into the email classification process. It explains how incoming emails undergo linguistic preprocessing techniques such as tokenization, stop word elimination, and stemming. These techniques extract meaningful features from the email content.</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7</a:t>
            </a:fld>
            <a:endParaRPr lang="en-US"/>
          </a:p>
        </p:txBody>
      </p:sp>
    </p:spTree>
    <p:extLst>
      <p:ext uri="{BB962C8B-B14F-4D97-AF65-F5344CB8AC3E}">
        <p14:creationId xmlns:p14="http://schemas.microsoft.com/office/powerpoint/2010/main" val="2034362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a:t>Script Implementation</a:t>
            </a:r>
            <a:r>
              <a:rPr lang="ro-RO" b="1" i="0"/>
              <a:t> - </a:t>
            </a:r>
            <a:r>
              <a:rPr lang="en-US" sz="1200" b="0" i="0">
                <a:solidFill>
                  <a:schemeClr val="tx1"/>
                </a:solidFill>
                <a:effectLst/>
                <a:latin typeface="Söhne"/>
              </a:rPr>
              <a:t>This slide provides an overview of the script's implementation. It explains how the script is integrated with pfSense or other firewall systems and emphasizes that additional development is needed to establish the connection, create corresponding firewall rules, and implement them based on the classification result.</a:t>
            </a:r>
            <a:endParaRPr lang="en-US" sz="12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9</a:t>
            </a:fld>
            <a:endParaRPr lang="en-US"/>
          </a:p>
        </p:txBody>
      </p:sp>
    </p:spTree>
    <p:extLst>
      <p:ext uri="{BB962C8B-B14F-4D97-AF65-F5344CB8AC3E}">
        <p14:creationId xmlns:p14="http://schemas.microsoft.com/office/powerpoint/2010/main" val="4158116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i="0">
                <a:solidFill>
                  <a:srgbClr val="D1D5DB"/>
                </a:solidFill>
                <a:effectLst/>
                <a:latin typeface="Söhne"/>
              </a:rPr>
              <a:t>This slide discusses the results obtained from our experiments, demonstrating the effectiveness and practicality of our proposed solution.</a:t>
            </a:r>
            <a:r>
              <a:rPr lang="ro-RO" b="0" i="0">
                <a:solidFill>
                  <a:srgbClr val="D1D5DB"/>
                </a:solidFill>
                <a:effectLst/>
                <a:latin typeface="Söhne"/>
              </a:rPr>
              <a:t> </a:t>
            </a:r>
            <a:r>
              <a:rPr lang="en-US" b="0" i="0">
                <a:effectLst/>
                <a:latin typeface="Söhne"/>
              </a:rPr>
              <a:t>It emphasizes how our solution, which integrates machine learning algorithms and dynamic firewall rule generation, significantly enhances email security by accurately classifying incoming emails and taking action accordingly.</a:t>
            </a:r>
            <a:endParaRPr lang="en-US"/>
          </a:p>
          <a:p>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10</a:t>
            </a:fld>
            <a:endParaRPr lang="en-US"/>
          </a:p>
        </p:txBody>
      </p:sp>
    </p:spTree>
    <p:extLst>
      <p:ext uri="{BB962C8B-B14F-4D97-AF65-F5344CB8AC3E}">
        <p14:creationId xmlns:p14="http://schemas.microsoft.com/office/powerpoint/2010/main" val="1345299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D1D5DB"/>
                </a:solidFill>
                <a:effectLst/>
                <a:latin typeface="Söhne"/>
              </a:rPr>
              <a:t>This slide reiterates the significance of our research, which introduces an innovative email classification framework integrated with distributed firewalls to enhance email security in virtualized network environments.</a:t>
            </a:r>
            <a:endParaRPr lang="en-US"/>
          </a:p>
        </p:txBody>
      </p:sp>
      <p:sp>
        <p:nvSpPr>
          <p:cNvPr id="4" name="Slide Number Placeholder 3"/>
          <p:cNvSpPr>
            <a:spLocks noGrp="1"/>
          </p:cNvSpPr>
          <p:nvPr>
            <p:ph type="sldNum" sz="quarter" idx="5"/>
          </p:nvPr>
        </p:nvSpPr>
        <p:spPr/>
        <p:txBody>
          <a:bodyPr/>
          <a:lstStyle/>
          <a:p>
            <a:fld id="{DA73BEB3-FCAD-4211-9334-35DFABB0DCC7}" type="slidenum">
              <a:rPr lang="en-US" smtClean="0"/>
              <a:t>12</a:t>
            </a:fld>
            <a:endParaRPr lang="en-US"/>
          </a:p>
        </p:txBody>
      </p:sp>
    </p:spTree>
    <p:extLst>
      <p:ext uri="{BB962C8B-B14F-4D97-AF65-F5344CB8AC3E}">
        <p14:creationId xmlns:p14="http://schemas.microsoft.com/office/powerpoint/2010/main" val="23482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D6177-50C5-8AD7-636C-3FADA401FA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9020EC-BA62-78B1-FB43-443F44270A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4F08-D442-B9D4-8AE1-25CFA02F7EF5}"/>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A4076D48-6EC0-A339-34ED-ACF8D56FCB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CCF4B-C78A-FB8A-68FC-6F5430FA790B}"/>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2537382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9B322-28E5-28E0-C0C0-B44481E74F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C33840-6909-66AB-E9E5-CE45AC77F8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984433-C0A7-E473-8645-06761E99161B}"/>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2790991E-108A-7986-9BB2-7BA46262B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38C078-2A10-9102-0E98-00F0F4F54954}"/>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248287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ECE66F-A28D-8953-2B8E-1CAF5793DF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FF6FE7-1105-FF89-4359-F5D139028D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04B15-BC05-2228-664B-03497FCC3E43}"/>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75117ECB-9000-CC61-ADF7-BF13BDCDBC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DFCE3C-12DD-350B-6C9C-8F5052466DF6}"/>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2315464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A4CE3-78E6-30A6-F2CE-47C34107B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3A24AC-1198-7532-9AE1-DDEED67132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5295A6-D50A-5C9B-978C-60BF4833B3F5}"/>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BB3E5C9A-9167-DA3F-72E4-CE904F598C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52216-E38D-D74F-6125-1DC6117826DD}"/>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1672900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CF97-4174-3B91-BD53-917D53BCC4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019F50-6C70-360C-D584-DCD5563C75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A20A5A-0EBE-5CA1-E7BF-14C9EF1469BC}"/>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743C3A18-6855-63E7-2902-B53702221A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4F9E4-9D05-0E6F-B550-3D5271AE2A4A}"/>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37144181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D0C59-83BE-32F2-C568-A018E968F9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3B34DE-3BCE-7362-5B08-EC837AA727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878BCC-F742-7DDE-CED6-A9D856F876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020C47-0F83-0BC0-D901-8110D93B7AAF}"/>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6" name="Footer Placeholder 5">
            <a:extLst>
              <a:ext uri="{FF2B5EF4-FFF2-40B4-BE49-F238E27FC236}">
                <a16:creationId xmlns:a16="http://schemas.microsoft.com/office/drawing/2014/main" id="{294E11F5-0C9B-FD90-42BE-2EDBAEF15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BCB0B-C829-EA10-606B-1F4B5A1B09B5}"/>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1154824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75924-72EE-C2E7-2ED7-E6EE77B86F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60E793-77D0-00B3-E884-2EED1BE9C6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E7A3B0-244E-E228-D855-C8436C9E53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F1EAE5-4DE7-DD9D-8654-9AD8F12237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F8DCDC-3445-4369-91D7-478A508059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FEB5A3-F7B8-C0F5-C7F4-D75DDFE1CB54}"/>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8" name="Footer Placeholder 7">
            <a:extLst>
              <a:ext uri="{FF2B5EF4-FFF2-40B4-BE49-F238E27FC236}">
                <a16:creationId xmlns:a16="http://schemas.microsoft.com/office/drawing/2014/main" id="{0B717395-8F05-5B4C-FFAC-20F2839D89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516290-124E-2455-1712-25917E4D52CA}"/>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2473681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DBEB6-0014-9FB2-C440-EA207861A5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AA28F2-D15A-A0E5-021A-D45A7F3FF04D}"/>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4" name="Footer Placeholder 3">
            <a:extLst>
              <a:ext uri="{FF2B5EF4-FFF2-40B4-BE49-F238E27FC236}">
                <a16:creationId xmlns:a16="http://schemas.microsoft.com/office/drawing/2014/main" id="{0E0E0880-BF6F-8FD6-4988-BF9CC69A1D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0D658D-4854-E0A8-86C7-3CB2CD5E2986}"/>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334909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D9C4D4-36E2-C766-116C-27D393A83DC3}"/>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3" name="Footer Placeholder 2">
            <a:extLst>
              <a:ext uri="{FF2B5EF4-FFF2-40B4-BE49-F238E27FC236}">
                <a16:creationId xmlns:a16="http://schemas.microsoft.com/office/drawing/2014/main" id="{E77538FB-C15E-937B-4F3B-06183F1D12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E29C16-A1E8-4AF6-58C3-1BA271AAA788}"/>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375245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6909-03CC-ED76-CE53-8AE5C1D412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26C1BB-E68D-50AE-AFAE-D591B07293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19585F-C6D6-EE9E-F1E9-F2602BB90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AAD6F-F90F-A7EC-921D-EF318BA4D49D}"/>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6" name="Footer Placeholder 5">
            <a:extLst>
              <a:ext uri="{FF2B5EF4-FFF2-40B4-BE49-F238E27FC236}">
                <a16:creationId xmlns:a16="http://schemas.microsoft.com/office/drawing/2014/main" id="{63B7828D-03E8-6558-BA93-F0B6FC4EAE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E7B34-CBA9-89EC-3D71-216DF6F2B368}"/>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2014116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FF6B-439C-886E-FDD1-FF4C8DE2CB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543F45-D0AF-C38F-CA23-5AB2A96CE0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DE8D91-A273-72D8-E47A-E848B7743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06BAC6-ECCE-FA68-F2C9-F9551C1DC51F}"/>
              </a:ext>
            </a:extLst>
          </p:cNvPr>
          <p:cNvSpPr>
            <a:spLocks noGrp="1"/>
          </p:cNvSpPr>
          <p:nvPr>
            <p:ph type="dt" sz="half" idx="10"/>
          </p:nvPr>
        </p:nvSpPr>
        <p:spPr/>
        <p:txBody>
          <a:bodyPr/>
          <a:lstStyle/>
          <a:p>
            <a:fld id="{4ED88D8F-F6A3-4424-9D1B-171F0431DEAA}" type="datetimeFigureOut">
              <a:rPr lang="en-US" smtClean="0"/>
              <a:t>12-Sep-23</a:t>
            </a:fld>
            <a:endParaRPr lang="en-US"/>
          </a:p>
        </p:txBody>
      </p:sp>
      <p:sp>
        <p:nvSpPr>
          <p:cNvPr id="6" name="Footer Placeholder 5">
            <a:extLst>
              <a:ext uri="{FF2B5EF4-FFF2-40B4-BE49-F238E27FC236}">
                <a16:creationId xmlns:a16="http://schemas.microsoft.com/office/drawing/2014/main" id="{E1FA853F-6164-AA5E-6825-5F83D621E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9C3F63-BE11-4FB9-5FB3-F6391E6A93D1}"/>
              </a:ext>
            </a:extLst>
          </p:cNvPr>
          <p:cNvSpPr>
            <a:spLocks noGrp="1"/>
          </p:cNvSpPr>
          <p:nvPr>
            <p:ph type="sldNum" sz="quarter" idx="12"/>
          </p:nvPr>
        </p:nvSpPr>
        <p:spPr/>
        <p:txBody>
          <a:bodyPr/>
          <a:lstStyle/>
          <a:p>
            <a:fld id="{F1D0A98F-C189-4713-9724-348EB5D86491}" type="slidenum">
              <a:rPr lang="en-US" smtClean="0"/>
              <a:t>‹#›</a:t>
            </a:fld>
            <a:endParaRPr lang="en-US"/>
          </a:p>
        </p:txBody>
      </p:sp>
    </p:spTree>
    <p:extLst>
      <p:ext uri="{BB962C8B-B14F-4D97-AF65-F5344CB8AC3E}">
        <p14:creationId xmlns:p14="http://schemas.microsoft.com/office/powerpoint/2010/main" val="4037623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9FDCAA-FE12-B69B-1A9A-99848A1A5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DEFEB-9AE6-4ABF-595F-0814F8EA90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9B810-CC71-9BB9-4628-B3D5E731CA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88D8F-F6A3-4424-9D1B-171F0431DEAA}" type="datetimeFigureOut">
              <a:rPr lang="en-US" smtClean="0"/>
              <a:t>12-Sep-23</a:t>
            </a:fld>
            <a:endParaRPr lang="en-US"/>
          </a:p>
        </p:txBody>
      </p:sp>
      <p:sp>
        <p:nvSpPr>
          <p:cNvPr id="5" name="Footer Placeholder 4">
            <a:extLst>
              <a:ext uri="{FF2B5EF4-FFF2-40B4-BE49-F238E27FC236}">
                <a16:creationId xmlns:a16="http://schemas.microsoft.com/office/drawing/2014/main" id="{5E501686-87C4-D746-B73F-E78D9CCFE2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28ADA0-86BD-E6A5-E49F-461880E293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0A98F-C189-4713-9724-348EB5D86491}" type="slidenum">
              <a:rPr lang="en-US" smtClean="0"/>
              <a:t>‹#›</a:t>
            </a:fld>
            <a:endParaRPr lang="en-US"/>
          </a:p>
        </p:txBody>
      </p:sp>
    </p:spTree>
    <p:extLst>
      <p:ext uri="{BB962C8B-B14F-4D97-AF65-F5344CB8AC3E}">
        <p14:creationId xmlns:p14="http://schemas.microsoft.com/office/powerpoint/2010/main" val="4073419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707A-DE85-8C31-92D7-1428ECFC0A11}"/>
              </a:ext>
            </a:extLst>
          </p:cNvPr>
          <p:cNvSpPr>
            <a:spLocks noGrp="1"/>
          </p:cNvSpPr>
          <p:nvPr>
            <p:ph type="ctrTitle"/>
          </p:nvPr>
        </p:nvSpPr>
        <p:spPr>
          <a:xfrm>
            <a:off x="1358282" y="2335304"/>
            <a:ext cx="7912841" cy="1476977"/>
          </a:xfrm>
        </p:spPr>
        <p:txBody>
          <a:bodyPr>
            <a:noAutofit/>
          </a:bodyPr>
          <a:lstStyle/>
          <a:p>
            <a:pPr marL="0" marR="0" algn="ctr">
              <a:spcBef>
                <a:spcPts val="0"/>
              </a:spcBef>
              <a:spcAft>
                <a:spcPts val="600"/>
              </a:spcAft>
            </a:pPr>
            <a:r>
              <a:rPr lang="en-US" sz="3600" b="1" i="1" kern="2400">
                <a:effectLst/>
                <a:latin typeface="Times New Roman" panose="02020603050405020304" pitchFamily="18" charset="0"/>
                <a:ea typeface="MS Mincho" panose="02020609040205080304" pitchFamily="49" charset="-128"/>
              </a:rPr>
              <a:t>An Email Classification Framework for Phishing Detection in Virtualized Network Environments</a:t>
            </a:r>
            <a:endParaRPr lang="en-US" sz="3600" b="1" i="1">
              <a:effectLst/>
              <a:latin typeface="Times New Roman" panose="02020603050405020304" pitchFamily="18" charset="0"/>
              <a:ea typeface="MS Mincho" panose="02020609040205080304" pitchFamily="49" charset="-128"/>
            </a:endParaRPr>
          </a:p>
        </p:txBody>
      </p:sp>
      <p:sp>
        <p:nvSpPr>
          <p:cNvPr id="3" name="Subtitle 2">
            <a:extLst>
              <a:ext uri="{FF2B5EF4-FFF2-40B4-BE49-F238E27FC236}">
                <a16:creationId xmlns:a16="http://schemas.microsoft.com/office/drawing/2014/main" id="{1CB4BD2F-D3C5-6901-D981-DA034A37ECCD}"/>
              </a:ext>
            </a:extLst>
          </p:cNvPr>
          <p:cNvSpPr>
            <a:spLocks noGrp="1"/>
          </p:cNvSpPr>
          <p:nvPr>
            <p:ph type="subTitle" idx="1"/>
          </p:nvPr>
        </p:nvSpPr>
        <p:spPr>
          <a:xfrm>
            <a:off x="6093040" y="5202238"/>
            <a:ext cx="4122198" cy="1655762"/>
          </a:xfrm>
        </p:spPr>
        <p:txBody>
          <a:bodyPr numCol="1">
            <a:noAutofit/>
          </a:bodyPr>
          <a:lstStyle/>
          <a:p>
            <a:pPr marL="0" marR="0">
              <a:spcBef>
                <a:spcPts val="0"/>
              </a:spcBef>
              <a:spcAft>
                <a:spcPts val="0"/>
              </a:spcAft>
            </a:pPr>
            <a:r>
              <a:rPr lang="en-US" sz="1400">
                <a:effectLst/>
                <a:latin typeface="Times New Roman" panose="02020603050405020304" pitchFamily="18" charset="0"/>
                <a:ea typeface="SimSun" panose="02010600030101010101" pitchFamily="2" charset="-122"/>
              </a:rPr>
              <a:t>Andrei-Daniel TUDOSI</a:t>
            </a:r>
            <a:br>
              <a:rPr lang="en-US" sz="1400">
                <a:effectLst/>
                <a:latin typeface="Times New Roman" panose="02020603050405020304" pitchFamily="18" charset="0"/>
                <a:ea typeface="SimSun" panose="02010600030101010101" pitchFamily="2" charset="-122"/>
              </a:rPr>
            </a:br>
            <a:r>
              <a:rPr lang="en-US" sz="1400">
                <a:effectLst/>
                <a:latin typeface="Times New Roman" panose="02020603050405020304" pitchFamily="18" charset="0"/>
                <a:ea typeface="SimSun" panose="02010600030101010101" pitchFamily="2" charset="-122"/>
              </a:rPr>
              <a:t>Adrian GRAUR</a:t>
            </a:r>
          </a:p>
          <a:p>
            <a:pPr marL="0" marR="0">
              <a:spcBef>
                <a:spcPts val="0"/>
              </a:spcBef>
              <a:spcAft>
                <a:spcPts val="0"/>
              </a:spcAft>
            </a:pPr>
            <a:r>
              <a:rPr lang="en-US" sz="1400">
                <a:effectLst/>
                <a:latin typeface="Times New Roman" panose="02020603050405020304" pitchFamily="18" charset="0"/>
                <a:ea typeface="SimSun" panose="02010600030101010101" pitchFamily="2" charset="-122"/>
              </a:rPr>
              <a:t>Alin Dan POTORAC</a:t>
            </a:r>
            <a:endParaRPr lang="ro-RO" sz="140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1400">
                <a:effectLst/>
                <a:latin typeface="Times New Roman" panose="02020603050405020304" pitchFamily="18" charset="0"/>
                <a:ea typeface="SimSun" panose="02010600030101010101" pitchFamily="2" charset="-122"/>
              </a:rPr>
              <a:t>Doru Gabriel BALAN</a:t>
            </a:r>
            <a:endParaRPr lang="ro-RO" sz="1400">
              <a:effectLst/>
              <a:latin typeface="Times New Roman" panose="02020603050405020304" pitchFamily="18" charset="0"/>
              <a:ea typeface="SimSun" panose="02010600030101010101" pitchFamily="2" charset="-122"/>
            </a:endParaRPr>
          </a:p>
          <a:p>
            <a:pPr marL="0" marR="0">
              <a:spcBef>
                <a:spcPts val="0"/>
              </a:spcBef>
              <a:spcAft>
                <a:spcPts val="0"/>
              </a:spcAft>
            </a:pPr>
            <a:br>
              <a:rPr lang="en-US" sz="1400">
                <a:effectLst/>
                <a:latin typeface="Times New Roman" panose="02020603050405020304" pitchFamily="18" charset="0"/>
                <a:ea typeface="SimSun" panose="02010600030101010101" pitchFamily="2" charset="-122"/>
              </a:rPr>
            </a:br>
            <a:r>
              <a:rPr lang="en-US" sz="1400">
                <a:effectLst/>
                <a:latin typeface="Times New Roman" panose="02020603050405020304" pitchFamily="18" charset="0"/>
                <a:ea typeface="SimSun" panose="02010600030101010101" pitchFamily="2" charset="-122"/>
              </a:rPr>
              <a:t>Department of Computers, Electronics and Automation</a:t>
            </a:r>
            <a:br>
              <a:rPr lang="en-US" sz="1400">
                <a:effectLst/>
                <a:latin typeface="Times New Roman" panose="02020603050405020304" pitchFamily="18" charset="0"/>
                <a:ea typeface="SimSun" panose="02010600030101010101" pitchFamily="2" charset="-122"/>
              </a:rPr>
            </a:br>
            <a:r>
              <a:rPr lang="en-US" sz="1400">
                <a:effectLst/>
                <a:latin typeface="Times New Roman" panose="02020603050405020304" pitchFamily="18" charset="0"/>
                <a:ea typeface="SimSun" panose="02010600030101010101" pitchFamily="2" charset="-122"/>
              </a:rPr>
              <a:t>Stefan cel Mare University of Suceava</a:t>
            </a:r>
            <a:br>
              <a:rPr lang="en-US" sz="1400">
                <a:effectLst/>
                <a:latin typeface="Times New Roman" panose="02020603050405020304" pitchFamily="18" charset="0"/>
                <a:ea typeface="SimSun" panose="02010600030101010101" pitchFamily="2" charset="-122"/>
              </a:rPr>
            </a:br>
            <a:r>
              <a:rPr lang="en-US" sz="1400">
                <a:effectLst/>
                <a:latin typeface="Times New Roman" panose="02020603050405020304" pitchFamily="18" charset="0"/>
                <a:ea typeface="SimSun" panose="02010600030101010101" pitchFamily="2" charset="-122"/>
              </a:rPr>
              <a:t>Suceava, Romania</a:t>
            </a:r>
            <a:br>
              <a:rPr lang="en-US" sz="1400">
                <a:effectLst/>
                <a:latin typeface="Times New Roman" panose="02020603050405020304" pitchFamily="18" charset="0"/>
                <a:ea typeface="SimSun" panose="02010600030101010101" pitchFamily="2" charset="-122"/>
              </a:rPr>
            </a:br>
            <a:endParaRPr lang="en-US" sz="1400">
              <a:effectLst/>
              <a:latin typeface="Times New Roman" panose="02020603050405020304" pitchFamily="18" charset="0"/>
              <a:ea typeface="SimSun" panose="02010600030101010101" pitchFamily="2" charset="-122"/>
            </a:endParaRPr>
          </a:p>
          <a:p>
            <a:endParaRPr lang="en-US" sz="1400"/>
          </a:p>
        </p:txBody>
      </p:sp>
      <p:sp>
        <p:nvSpPr>
          <p:cNvPr id="5" name="TextBox 4">
            <a:extLst>
              <a:ext uri="{FF2B5EF4-FFF2-40B4-BE49-F238E27FC236}">
                <a16:creationId xmlns:a16="http://schemas.microsoft.com/office/drawing/2014/main" id="{6BAC0686-6A54-4EF8-7D7A-B05E68C928B4}"/>
              </a:ext>
            </a:extLst>
          </p:cNvPr>
          <p:cNvSpPr txBox="1"/>
          <p:nvPr/>
        </p:nvSpPr>
        <p:spPr>
          <a:xfrm>
            <a:off x="-1480" y="6184504"/>
            <a:ext cx="6094520" cy="646331"/>
          </a:xfrm>
          <a:prstGeom prst="rect">
            <a:avLst/>
          </a:prstGeom>
          <a:noFill/>
        </p:spPr>
        <p:txBody>
          <a:bodyPr wrap="square">
            <a:spAutoFit/>
          </a:bodyPr>
          <a:lstStyle/>
          <a:p>
            <a:pPr algn="l"/>
            <a:r>
              <a:rPr lang="en-US" b="1" i="0">
                <a:solidFill>
                  <a:srgbClr val="CB6D04"/>
                </a:solidFill>
                <a:effectLst/>
                <a:latin typeface="Roboto Light" panose="02000000000000000000" pitchFamily="2" charset="0"/>
              </a:rPr>
              <a:t>22nd RoEduNet Conference  </a:t>
            </a:r>
            <a:br>
              <a:rPr lang="en-US" b="1" i="0">
                <a:solidFill>
                  <a:srgbClr val="CB6D04"/>
                </a:solidFill>
                <a:effectLst/>
                <a:latin typeface="Roboto Light" panose="02000000000000000000" pitchFamily="2" charset="0"/>
              </a:rPr>
            </a:br>
            <a:r>
              <a:rPr lang="en-US" b="1" i="1">
                <a:solidFill>
                  <a:srgbClr val="CB6D04"/>
                </a:solidFill>
                <a:effectLst/>
                <a:latin typeface="Roboto Light" panose="02000000000000000000" pitchFamily="2" charset="0"/>
              </a:rPr>
              <a:t>Networking in Education and Research</a:t>
            </a:r>
            <a:endParaRPr lang="en-US" b="1" i="0">
              <a:solidFill>
                <a:srgbClr val="CB6D04"/>
              </a:solidFill>
              <a:effectLst/>
              <a:latin typeface="Roboto Light" panose="02000000000000000000" pitchFamily="2" charset="0"/>
            </a:endParaRPr>
          </a:p>
        </p:txBody>
      </p:sp>
      <p:pic>
        <p:nvPicPr>
          <p:cNvPr id="7" name="Picture 6">
            <a:extLst>
              <a:ext uri="{FF2B5EF4-FFF2-40B4-BE49-F238E27FC236}">
                <a16:creationId xmlns:a16="http://schemas.microsoft.com/office/drawing/2014/main" id="{E11FF209-67A5-331E-EA7E-579A1D6EB6D2}"/>
              </a:ext>
            </a:extLst>
          </p:cNvPr>
          <p:cNvPicPr>
            <a:picLocks noChangeAspect="1"/>
          </p:cNvPicPr>
          <p:nvPr/>
        </p:nvPicPr>
        <p:blipFill>
          <a:blip r:embed="rId3"/>
          <a:stretch>
            <a:fillRect/>
          </a:stretch>
        </p:blipFill>
        <p:spPr>
          <a:xfrm>
            <a:off x="-1480" y="-869"/>
            <a:ext cx="12192000" cy="1353907"/>
          </a:xfrm>
          <a:prstGeom prst="rect">
            <a:avLst/>
          </a:prstGeom>
        </p:spPr>
      </p:pic>
      <p:pic>
        <p:nvPicPr>
          <p:cNvPr id="8" name="Picture 7" descr="sigla_usv_nou">
            <a:extLst>
              <a:ext uri="{FF2B5EF4-FFF2-40B4-BE49-F238E27FC236}">
                <a16:creationId xmlns:a16="http://schemas.microsoft.com/office/drawing/2014/main" id="{BC988862-B710-7835-56BC-034CFD83BF4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4301" y="5175074"/>
            <a:ext cx="1916219" cy="1655762"/>
          </a:xfrm>
          <a:prstGeom prst="rect">
            <a:avLst/>
          </a:prstGeom>
          <a:noFill/>
          <a:ln>
            <a:noFill/>
          </a:ln>
        </p:spPr>
      </p:pic>
      <p:pic>
        <p:nvPicPr>
          <p:cNvPr id="10" name="Picture 9">
            <a:extLst>
              <a:ext uri="{FF2B5EF4-FFF2-40B4-BE49-F238E27FC236}">
                <a16:creationId xmlns:a16="http://schemas.microsoft.com/office/drawing/2014/main" id="{69CBC29E-6275-4E52-FAA7-C3290D8980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81519" y="1459503"/>
            <a:ext cx="2041653" cy="3156599"/>
          </a:xfrm>
          <a:prstGeom prst="rect">
            <a:avLst/>
          </a:prstGeom>
        </p:spPr>
      </p:pic>
    </p:spTree>
    <p:extLst>
      <p:ext uri="{BB962C8B-B14F-4D97-AF65-F5344CB8AC3E}">
        <p14:creationId xmlns:p14="http://schemas.microsoft.com/office/powerpoint/2010/main" val="2014695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F1A730-160F-4F4C-FE77-BEB833F07780}"/>
              </a:ext>
            </a:extLst>
          </p:cNvPr>
          <p:cNvSpPr txBox="1"/>
          <p:nvPr/>
        </p:nvSpPr>
        <p:spPr>
          <a:xfrm>
            <a:off x="3296204" y="183387"/>
            <a:ext cx="5741633" cy="769441"/>
          </a:xfrm>
          <a:prstGeom prst="rect">
            <a:avLst/>
          </a:prstGeom>
          <a:noFill/>
        </p:spPr>
        <p:txBody>
          <a:bodyPr wrap="square">
            <a:spAutoFit/>
          </a:bodyPr>
          <a:lstStyle/>
          <a:p>
            <a:pPr marR="0" lvl="0" algn="ctr">
              <a:spcBef>
                <a:spcPts val="400"/>
              </a:spcBef>
              <a:spcAft>
                <a:spcPts val="1000"/>
              </a:spcAft>
              <a:buSzPts val="800"/>
              <a:tabLst>
                <a:tab pos="338455" algn="l"/>
              </a:tabLst>
            </a:pPr>
            <a:r>
              <a:rPr lang="ro-RO" sz="4400">
                <a:ea typeface="SimSun" panose="02010600030101010101" pitchFamily="2" charset="-122"/>
              </a:rPr>
              <a:t>Results</a:t>
            </a:r>
            <a:endParaRPr lang="en-US" sz="4400"/>
          </a:p>
        </p:txBody>
      </p:sp>
      <p:graphicFrame>
        <p:nvGraphicFramePr>
          <p:cNvPr id="14" name="Table 13">
            <a:extLst>
              <a:ext uri="{FF2B5EF4-FFF2-40B4-BE49-F238E27FC236}">
                <a16:creationId xmlns:a16="http://schemas.microsoft.com/office/drawing/2014/main" id="{3231FA96-1D0A-E952-90D1-57F2F40A02D8}"/>
              </a:ext>
            </a:extLst>
          </p:cNvPr>
          <p:cNvGraphicFramePr>
            <a:graphicFrameLocks noGrp="1"/>
          </p:cNvGraphicFramePr>
          <p:nvPr>
            <p:extLst>
              <p:ext uri="{D42A27DB-BD31-4B8C-83A1-F6EECF244321}">
                <p14:modId xmlns:p14="http://schemas.microsoft.com/office/powerpoint/2010/main" val="514207493"/>
              </p:ext>
            </p:extLst>
          </p:nvPr>
        </p:nvGraphicFramePr>
        <p:xfrm>
          <a:off x="7954370" y="2967598"/>
          <a:ext cx="3827038" cy="1380395"/>
        </p:xfrm>
        <a:graphic>
          <a:graphicData uri="http://schemas.openxmlformats.org/drawingml/2006/table">
            <a:tbl>
              <a:tblPr firstRow="1" firstCol="1" bandRow="1">
                <a:tableStyleId>{5C22544A-7EE6-4342-B048-85BDC9FD1C3A}</a:tableStyleId>
              </a:tblPr>
              <a:tblGrid>
                <a:gridCol w="765250">
                  <a:extLst>
                    <a:ext uri="{9D8B030D-6E8A-4147-A177-3AD203B41FA5}">
                      <a16:colId xmlns:a16="http://schemas.microsoft.com/office/drawing/2014/main" val="4094317999"/>
                    </a:ext>
                  </a:extLst>
                </a:gridCol>
                <a:gridCol w="765250">
                  <a:extLst>
                    <a:ext uri="{9D8B030D-6E8A-4147-A177-3AD203B41FA5}">
                      <a16:colId xmlns:a16="http://schemas.microsoft.com/office/drawing/2014/main" val="1150615856"/>
                    </a:ext>
                  </a:extLst>
                </a:gridCol>
                <a:gridCol w="765250">
                  <a:extLst>
                    <a:ext uri="{9D8B030D-6E8A-4147-A177-3AD203B41FA5}">
                      <a16:colId xmlns:a16="http://schemas.microsoft.com/office/drawing/2014/main" val="416248046"/>
                    </a:ext>
                  </a:extLst>
                </a:gridCol>
                <a:gridCol w="765250">
                  <a:extLst>
                    <a:ext uri="{9D8B030D-6E8A-4147-A177-3AD203B41FA5}">
                      <a16:colId xmlns:a16="http://schemas.microsoft.com/office/drawing/2014/main" val="2581931380"/>
                    </a:ext>
                  </a:extLst>
                </a:gridCol>
                <a:gridCol w="766038">
                  <a:extLst>
                    <a:ext uri="{9D8B030D-6E8A-4147-A177-3AD203B41FA5}">
                      <a16:colId xmlns:a16="http://schemas.microsoft.com/office/drawing/2014/main" val="1398392559"/>
                    </a:ext>
                  </a:extLst>
                </a:gridCol>
              </a:tblGrid>
              <a:tr h="240069">
                <a:tc>
                  <a:txBody>
                    <a:bodyPr/>
                    <a:lstStyle/>
                    <a:p>
                      <a:pPr marL="0" marR="0" algn="ctr">
                        <a:spcBef>
                          <a:spcPts val="0"/>
                        </a:spcBef>
                        <a:spcAft>
                          <a:spcPts val="0"/>
                        </a:spcAft>
                      </a:pPr>
                      <a:r>
                        <a:rPr lang="ro-RO" sz="800">
                          <a:effectLst/>
                        </a:rPr>
                        <a:t>Metric</a:t>
                      </a:r>
                      <a:endParaRPr lang="en-US" sz="800" b="1">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ro-RO" sz="800">
                          <a:effectLst/>
                        </a:rPr>
                        <a:t>Accuracy</a:t>
                      </a:r>
                      <a:endParaRPr lang="en-US" sz="800" b="1">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ro-RO" sz="800">
                          <a:effectLst/>
                        </a:rPr>
                        <a:t>Precision</a:t>
                      </a:r>
                      <a:endParaRPr lang="en-US" sz="800" b="1">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ro-RO" sz="800">
                          <a:effectLst/>
                        </a:rPr>
                        <a:t>Recall</a:t>
                      </a:r>
                      <a:endParaRPr lang="en-US" sz="800" b="1">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ro-RO" sz="800">
                          <a:effectLst/>
                        </a:rPr>
                        <a:t>F1-Score</a:t>
                      </a:r>
                      <a:endParaRPr lang="en-US" sz="800" b="1">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34289410"/>
                  </a:ext>
                </a:extLst>
              </a:tr>
              <a:tr h="570163">
                <a:tc>
                  <a:txBody>
                    <a:bodyPr/>
                    <a:lstStyle/>
                    <a:p>
                      <a:pPr marL="0" marR="0" indent="0" algn="just">
                        <a:lnSpc>
                          <a:spcPct val="95000"/>
                        </a:lnSpc>
                        <a:spcBef>
                          <a:spcPts val="0"/>
                        </a:spcBef>
                        <a:spcAft>
                          <a:spcPts val="600"/>
                        </a:spcAft>
                        <a:tabLst>
                          <a:tab pos="182880" algn="l"/>
                        </a:tabLst>
                      </a:pPr>
                      <a:r>
                        <a:rPr lang="ro-RO" sz="1000" spc="-5">
                          <a:effectLst/>
                        </a:rPr>
                        <a:t>Phishing Emails</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95.3%</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96.8%</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94.2%</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95.4%</a:t>
                      </a:r>
                      <a:endParaRPr lang="en-US" sz="1000" spc="-5">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04802493"/>
                  </a:ext>
                </a:extLst>
              </a:tr>
              <a:tr h="570163">
                <a:tc>
                  <a:txBody>
                    <a:bodyPr/>
                    <a:lstStyle/>
                    <a:p>
                      <a:pPr marL="0" marR="0" indent="0" algn="just">
                        <a:lnSpc>
                          <a:spcPct val="95000"/>
                        </a:lnSpc>
                        <a:spcBef>
                          <a:spcPts val="0"/>
                        </a:spcBef>
                        <a:spcAft>
                          <a:spcPts val="600"/>
                        </a:spcAft>
                        <a:tabLst>
                          <a:tab pos="182880" algn="l"/>
                        </a:tabLst>
                      </a:pPr>
                      <a:r>
                        <a:rPr lang="ro-RO" sz="1000" spc="-5">
                          <a:effectLst/>
                        </a:rPr>
                        <a:t>Legitimate Emails</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97.1%</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93.5%</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97.1%</a:t>
                      </a:r>
                      <a:endParaRPr lang="en-US" sz="1000" spc="-5">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just">
                        <a:lnSpc>
                          <a:spcPct val="95000"/>
                        </a:lnSpc>
                        <a:spcBef>
                          <a:spcPts val="0"/>
                        </a:spcBef>
                        <a:spcAft>
                          <a:spcPts val="600"/>
                        </a:spcAft>
                        <a:tabLst>
                          <a:tab pos="182880" algn="l"/>
                        </a:tabLst>
                      </a:pPr>
                      <a:r>
                        <a:rPr lang="ro-RO" sz="1000" spc="-5">
                          <a:effectLst/>
                        </a:rPr>
                        <a:t>95.4%</a:t>
                      </a:r>
                      <a:endParaRPr lang="en-US" sz="1000" spc="-5">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49324832"/>
                  </a:ext>
                </a:extLst>
              </a:tr>
            </a:tbl>
          </a:graphicData>
        </a:graphic>
      </p:graphicFrame>
      <p:graphicFrame>
        <p:nvGraphicFramePr>
          <p:cNvPr id="25" name="Diagram 24">
            <a:extLst>
              <a:ext uri="{FF2B5EF4-FFF2-40B4-BE49-F238E27FC236}">
                <a16:creationId xmlns:a16="http://schemas.microsoft.com/office/drawing/2014/main" id="{7E702AC2-A468-6972-4FDA-7ED553A5091F}"/>
              </a:ext>
            </a:extLst>
          </p:cNvPr>
          <p:cNvGraphicFramePr/>
          <p:nvPr>
            <p:extLst>
              <p:ext uri="{D42A27DB-BD31-4B8C-83A1-F6EECF244321}">
                <p14:modId xmlns:p14="http://schemas.microsoft.com/office/powerpoint/2010/main" val="981080984"/>
              </p:ext>
            </p:extLst>
          </p:nvPr>
        </p:nvGraphicFramePr>
        <p:xfrm>
          <a:off x="-528737" y="105386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1435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91A002-09C5-0576-3372-2A354CE3C81F}"/>
              </a:ext>
            </a:extLst>
          </p:cNvPr>
          <p:cNvSpPr txBox="1"/>
          <p:nvPr/>
        </p:nvSpPr>
        <p:spPr>
          <a:xfrm>
            <a:off x="2319291" y="0"/>
            <a:ext cx="9144740" cy="769441"/>
          </a:xfrm>
          <a:prstGeom prst="rect">
            <a:avLst/>
          </a:prstGeom>
          <a:noFill/>
        </p:spPr>
        <p:txBody>
          <a:bodyPr wrap="square">
            <a:spAutoFit/>
          </a:bodyPr>
          <a:lstStyle/>
          <a:p>
            <a:r>
              <a:rPr lang="en-US" sz="4400" b="1" i="0">
                <a:effectLst/>
              </a:rPr>
              <a:t>Potential Script Improvements</a:t>
            </a:r>
            <a:endParaRPr lang="en-US" sz="4400"/>
          </a:p>
        </p:txBody>
      </p:sp>
      <p:graphicFrame>
        <p:nvGraphicFramePr>
          <p:cNvPr id="4" name="Diagram 3">
            <a:extLst>
              <a:ext uri="{FF2B5EF4-FFF2-40B4-BE49-F238E27FC236}">
                <a16:creationId xmlns:a16="http://schemas.microsoft.com/office/drawing/2014/main" id="{14356C8A-153F-0D96-3CBD-B3BF09E6EDF4}"/>
              </a:ext>
            </a:extLst>
          </p:cNvPr>
          <p:cNvGraphicFramePr/>
          <p:nvPr>
            <p:extLst>
              <p:ext uri="{D42A27DB-BD31-4B8C-83A1-F6EECF244321}">
                <p14:modId xmlns:p14="http://schemas.microsoft.com/office/powerpoint/2010/main" val="925781480"/>
              </p:ext>
            </p:extLst>
          </p:nvPr>
        </p:nvGraphicFramePr>
        <p:xfrm>
          <a:off x="976544" y="1083651"/>
          <a:ext cx="9645095" cy="5636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88589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696645-A92C-3F0E-4D22-4FCCC5BCAEBB}"/>
              </a:ext>
            </a:extLst>
          </p:cNvPr>
          <p:cNvSpPr txBox="1"/>
          <p:nvPr/>
        </p:nvSpPr>
        <p:spPr>
          <a:xfrm>
            <a:off x="2816440" y="0"/>
            <a:ext cx="6094520" cy="769441"/>
          </a:xfrm>
          <a:prstGeom prst="rect">
            <a:avLst/>
          </a:prstGeom>
          <a:noFill/>
        </p:spPr>
        <p:txBody>
          <a:bodyPr wrap="square">
            <a:spAutoFit/>
          </a:bodyPr>
          <a:lstStyle/>
          <a:p>
            <a:pPr algn="ctr"/>
            <a:r>
              <a:rPr lang="en-US" sz="4400" b="1" i="0">
                <a:effectLst/>
              </a:rPr>
              <a:t>Conclusion</a:t>
            </a:r>
            <a:endParaRPr lang="en-US" sz="4400"/>
          </a:p>
        </p:txBody>
      </p:sp>
      <p:graphicFrame>
        <p:nvGraphicFramePr>
          <p:cNvPr id="5" name="Diagram 4">
            <a:extLst>
              <a:ext uri="{FF2B5EF4-FFF2-40B4-BE49-F238E27FC236}">
                <a16:creationId xmlns:a16="http://schemas.microsoft.com/office/drawing/2014/main" id="{AD2CFA60-74ED-3FF6-166D-952C0B4103FC}"/>
              </a:ext>
            </a:extLst>
          </p:cNvPr>
          <p:cNvGraphicFramePr/>
          <p:nvPr>
            <p:extLst>
              <p:ext uri="{D42A27DB-BD31-4B8C-83A1-F6EECF244321}">
                <p14:modId xmlns:p14="http://schemas.microsoft.com/office/powerpoint/2010/main" val="1510893915"/>
              </p:ext>
            </p:extLst>
          </p:nvPr>
        </p:nvGraphicFramePr>
        <p:xfrm>
          <a:off x="798990" y="719666"/>
          <a:ext cx="11239130" cy="6000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235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411527-EB72-36FF-9FF1-F477E8C75EFC}"/>
              </a:ext>
            </a:extLst>
          </p:cNvPr>
          <p:cNvSpPr txBox="1"/>
          <p:nvPr/>
        </p:nvSpPr>
        <p:spPr>
          <a:xfrm>
            <a:off x="3047260" y="3138832"/>
            <a:ext cx="6094520"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Thank you!</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234030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C92F96-3A9A-42EB-751B-97F57EAB3C40}"/>
              </a:ext>
            </a:extLst>
          </p:cNvPr>
          <p:cNvSpPr txBox="1"/>
          <p:nvPr/>
        </p:nvSpPr>
        <p:spPr>
          <a:xfrm>
            <a:off x="2869707" y="289100"/>
            <a:ext cx="6094520" cy="584775"/>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o-RO" alt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Table of contents</a:t>
            </a:r>
            <a:endParaRPr kumimoji="0" lang="ro-RO"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9EB1C7D-5F25-0ADF-4B5D-9F09AD6B0C6E}"/>
              </a:ext>
            </a:extLst>
          </p:cNvPr>
          <p:cNvSpPr txBox="1"/>
          <p:nvPr/>
        </p:nvSpPr>
        <p:spPr>
          <a:xfrm>
            <a:off x="941033" y="1296140"/>
            <a:ext cx="8229600" cy="2585323"/>
          </a:xfrm>
          <a:prstGeom prst="rect">
            <a:avLst/>
          </a:prstGeom>
          <a:noFill/>
        </p:spPr>
        <p:txBody>
          <a:bodyPr wrap="square" rtlCol="0">
            <a:spAutoFit/>
          </a:bodyPr>
          <a:lstStyle/>
          <a:p>
            <a:pPr marL="285750" indent="-285750">
              <a:buFont typeface="Arial" panose="020B0604020202020204" pitchFamily="34" charset="0"/>
              <a:buChar char="•"/>
            </a:pPr>
            <a:r>
              <a:rPr lang="en-US">
                <a:latin typeface="Times New Roman" panose="02020603050405020304" pitchFamily="18" charset="0"/>
                <a:cs typeface="Times New Roman" panose="02020603050405020304" pitchFamily="18" charset="0"/>
              </a:rPr>
              <a:t>Introduction</a:t>
            </a:r>
            <a:endParaRPr lang="ro-RO">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kumimoji="0" lang="en-US" sz="180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rPr>
              <a:t>Concept Architecture</a:t>
            </a:r>
            <a:r>
              <a:rPr kumimoji="0" lang="ro-RO" sz="180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rPr>
              <a:t> – Distributed Firewall</a:t>
            </a:r>
            <a:r>
              <a:rPr kumimoji="0" lang="en-US" sz="180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Proposed Solution</a:t>
            </a:r>
            <a:endParaRPr lang="en-US" sz="18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Email Classification and Firewall Rules</a:t>
            </a:r>
            <a:endParaRPr lang="en-US" sz="18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Script Implementation</a:t>
            </a:r>
            <a:endParaRPr lang="en-US" sz="18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Script Benefits</a:t>
            </a:r>
            <a:endParaRPr lang="ro-RO" sz="1800" i="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o-RO" sz="1800">
                <a:latin typeface="Times New Roman" panose="02020603050405020304" pitchFamily="18" charset="0"/>
                <a:ea typeface="SimSun" panose="02010600030101010101" pitchFamily="2" charset="-122"/>
                <a:cs typeface="Times New Roman" panose="02020603050405020304" pitchFamily="18" charset="0"/>
              </a:rPr>
              <a:t>Results</a:t>
            </a:r>
            <a:endParaRPr lang="en-US" sz="18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Potential Script Improvements</a:t>
            </a:r>
            <a:endParaRPr lang="en-US" sz="180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i="0">
                <a:effectLst/>
                <a:latin typeface="Times New Roman" panose="02020603050405020304" pitchFamily="18" charset="0"/>
                <a:cs typeface="Times New Roman" panose="02020603050405020304" pitchFamily="18" charset="0"/>
              </a:rPr>
              <a:t>Conclusion</a:t>
            </a:r>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591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B2D5CA-39EA-E666-B98D-6AE09B9B221E}"/>
              </a:ext>
            </a:extLst>
          </p:cNvPr>
          <p:cNvSpPr txBox="1"/>
          <p:nvPr/>
        </p:nvSpPr>
        <p:spPr>
          <a:xfrm>
            <a:off x="368422" y="1081297"/>
            <a:ext cx="3333564" cy="769441"/>
          </a:xfrm>
          <a:prstGeom prst="rect">
            <a:avLst/>
          </a:prstGeom>
          <a:noFill/>
        </p:spPr>
        <p:txBody>
          <a:bodyPr wrap="square" rtlCol="0">
            <a:spAutoFit/>
          </a:bodyPr>
          <a:lstStyle/>
          <a:p>
            <a:pPr algn="ctr"/>
            <a:r>
              <a:rPr lang="ro-RO" sz="4400" b="1"/>
              <a:t>Introduction</a:t>
            </a:r>
            <a:endParaRPr lang="en-US" sz="4400" b="1"/>
          </a:p>
        </p:txBody>
      </p:sp>
      <p:sp>
        <p:nvSpPr>
          <p:cNvPr id="4" name="TextBox 3">
            <a:extLst>
              <a:ext uri="{FF2B5EF4-FFF2-40B4-BE49-F238E27FC236}">
                <a16:creationId xmlns:a16="http://schemas.microsoft.com/office/drawing/2014/main" id="{95C08E66-579C-E002-084E-DD1162162ED8}"/>
              </a:ext>
            </a:extLst>
          </p:cNvPr>
          <p:cNvSpPr txBox="1"/>
          <p:nvPr/>
        </p:nvSpPr>
        <p:spPr>
          <a:xfrm>
            <a:off x="812305" y="3198167"/>
            <a:ext cx="2445799" cy="461665"/>
          </a:xfrm>
          <a:prstGeom prst="rect">
            <a:avLst/>
          </a:prstGeom>
          <a:noFill/>
        </p:spPr>
        <p:txBody>
          <a:bodyPr wrap="square">
            <a:spAutoFit/>
          </a:bodyPr>
          <a:lstStyle/>
          <a:p>
            <a:pPr algn="ctr"/>
            <a:r>
              <a:rPr lang="en-US" sz="2400" b="1" i="0">
                <a:effectLst/>
                <a:latin typeface="Söhne"/>
              </a:rPr>
              <a:t>Network Security</a:t>
            </a:r>
            <a:endParaRPr lang="en-US" sz="2400"/>
          </a:p>
        </p:txBody>
      </p:sp>
      <p:sp>
        <p:nvSpPr>
          <p:cNvPr id="6" name="TextBox 5">
            <a:extLst>
              <a:ext uri="{FF2B5EF4-FFF2-40B4-BE49-F238E27FC236}">
                <a16:creationId xmlns:a16="http://schemas.microsoft.com/office/drawing/2014/main" id="{AC6714E5-E349-4850-9649-A780B804BBA6}"/>
              </a:ext>
            </a:extLst>
          </p:cNvPr>
          <p:cNvSpPr txBox="1"/>
          <p:nvPr/>
        </p:nvSpPr>
        <p:spPr>
          <a:xfrm>
            <a:off x="368421" y="4176264"/>
            <a:ext cx="3333565" cy="830997"/>
          </a:xfrm>
          <a:prstGeom prst="rect">
            <a:avLst/>
          </a:prstGeom>
          <a:noFill/>
        </p:spPr>
        <p:txBody>
          <a:bodyPr wrap="square">
            <a:spAutoFit/>
          </a:bodyPr>
          <a:lstStyle/>
          <a:p>
            <a:pPr algn="ctr"/>
            <a:r>
              <a:rPr lang="en-US" sz="2400" b="1" i="0">
                <a:effectLst/>
                <a:latin typeface="Söhne"/>
              </a:rPr>
              <a:t>Significance of Network Security</a:t>
            </a:r>
            <a:endParaRPr lang="en-US" sz="2400"/>
          </a:p>
        </p:txBody>
      </p:sp>
      <p:sp>
        <p:nvSpPr>
          <p:cNvPr id="12" name="TextBox 11">
            <a:extLst>
              <a:ext uri="{FF2B5EF4-FFF2-40B4-BE49-F238E27FC236}">
                <a16:creationId xmlns:a16="http://schemas.microsoft.com/office/drawing/2014/main" id="{ADE3AC85-8022-017E-95B6-2CA81BD26BA3}"/>
              </a:ext>
            </a:extLst>
          </p:cNvPr>
          <p:cNvSpPr txBox="1"/>
          <p:nvPr/>
        </p:nvSpPr>
        <p:spPr>
          <a:xfrm>
            <a:off x="3701986" y="3021626"/>
            <a:ext cx="8096435" cy="923330"/>
          </a:xfrm>
          <a:prstGeom prst="rect">
            <a:avLst/>
          </a:prstGeom>
          <a:noFill/>
        </p:spPr>
        <p:txBody>
          <a:bodyPr wrap="square">
            <a:spAutoFit/>
          </a:bodyPr>
          <a:lstStyle/>
          <a:p>
            <a:pPr marL="285750" indent="-285750" algn="just">
              <a:buFont typeface="Arial" panose="020B0604020202020204" pitchFamily="34" charset="0"/>
              <a:buChar char="•"/>
            </a:pPr>
            <a:r>
              <a:rPr lang="en-US" b="0" i="0">
                <a:effectLst/>
                <a:latin typeface="Söhne"/>
              </a:rPr>
              <a:t>Network security encompasses a set of practices, technologies, and policies designed to protect data, devices, and networks from unauthorized access, data breaches, and cyber threats.</a:t>
            </a:r>
          </a:p>
        </p:txBody>
      </p:sp>
      <p:pic>
        <p:nvPicPr>
          <p:cNvPr id="1026" name="Picture 2" descr="Network Security Monitoring: A Complete Guide">
            <a:extLst>
              <a:ext uri="{FF2B5EF4-FFF2-40B4-BE49-F238E27FC236}">
                <a16:creationId xmlns:a16="http://schemas.microsoft.com/office/drawing/2014/main" id="{0BA824A8-C958-27DA-0BD3-0321B50E7D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4951" y="260887"/>
            <a:ext cx="8014699" cy="27768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1CA9104A-4483-1EC9-DB8A-745CC386943B}"/>
              </a:ext>
            </a:extLst>
          </p:cNvPr>
          <p:cNvSpPr txBox="1"/>
          <p:nvPr/>
        </p:nvSpPr>
        <p:spPr>
          <a:xfrm>
            <a:off x="3701986" y="4212860"/>
            <a:ext cx="7907784" cy="923330"/>
          </a:xfrm>
          <a:prstGeom prst="rect">
            <a:avLst/>
          </a:prstGeom>
          <a:noFill/>
        </p:spPr>
        <p:txBody>
          <a:bodyPr wrap="square">
            <a:spAutoFit/>
          </a:bodyPr>
          <a:lstStyle/>
          <a:p>
            <a:pPr marL="285750" indent="-285750" algn="l">
              <a:buFont typeface="Arial" panose="020B0604020202020204" pitchFamily="34" charset="0"/>
              <a:buChar char="•"/>
            </a:pPr>
            <a:r>
              <a:rPr lang="en-US" b="0" i="0">
                <a:effectLst/>
                <a:latin typeface="Söhne"/>
              </a:rPr>
              <a:t>In today's interconnected world, network security is of paramount importance. It safeguards sensitive information, ensures business continuity, and protects against financial losses and reputational damage.</a:t>
            </a:r>
          </a:p>
        </p:txBody>
      </p:sp>
      <p:sp>
        <p:nvSpPr>
          <p:cNvPr id="5" name="TextBox 4">
            <a:extLst>
              <a:ext uri="{FF2B5EF4-FFF2-40B4-BE49-F238E27FC236}">
                <a16:creationId xmlns:a16="http://schemas.microsoft.com/office/drawing/2014/main" id="{EA55F444-2F84-482D-95E8-818A9F43E1FF}"/>
              </a:ext>
            </a:extLst>
          </p:cNvPr>
          <p:cNvSpPr txBox="1"/>
          <p:nvPr/>
        </p:nvSpPr>
        <p:spPr>
          <a:xfrm>
            <a:off x="534879" y="5616026"/>
            <a:ext cx="3087210" cy="830997"/>
          </a:xfrm>
          <a:prstGeom prst="rect">
            <a:avLst/>
          </a:prstGeom>
          <a:noFill/>
        </p:spPr>
        <p:txBody>
          <a:bodyPr wrap="square">
            <a:spAutoFit/>
          </a:bodyPr>
          <a:lstStyle/>
          <a:p>
            <a:pPr algn="ctr"/>
            <a:r>
              <a:rPr lang="en-US" sz="2400" b="1" i="0">
                <a:effectLst/>
                <a:latin typeface="Söhne"/>
              </a:rPr>
              <a:t>Threats to Network Security</a:t>
            </a:r>
            <a:endParaRPr lang="en-US" sz="2400"/>
          </a:p>
        </p:txBody>
      </p:sp>
      <p:sp>
        <p:nvSpPr>
          <p:cNvPr id="8" name="TextBox 7">
            <a:extLst>
              <a:ext uri="{FF2B5EF4-FFF2-40B4-BE49-F238E27FC236}">
                <a16:creationId xmlns:a16="http://schemas.microsoft.com/office/drawing/2014/main" id="{417E24AB-462A-3687-2647-FB6217DF956E}"/>
              </a:ext>
            </a:extLst>
          </p:cNvPr>
          <p:cNvSpPr txBox="1"/>
          <p:nvPr/>
        </p:nvSpPr>
        <p:spPr>
          <a:xfrm>
            <a:off x="3701986" y="5494377"/>
            <a:ext cx="8014699" cy="923330"/>
          </a:xfrm>
          <a:prstGeom prst="rect">
            <a:avLst/>
          </a:prstGeom>
          <a:noFill/>
        </p:spPr>
        <p:txBody>
          <a:bodyPr wrap="square">
            <a:spAutoFit/>
          </a:bodyPr>
          <a:lstStyle/>
          <a:p>
            <a:pPr marL="285750" indent="-285750" algn="just">
              <a:buFont typeface="Arial" panose="020B0604020202020204" pitchFamily="34" charset="0"/>
              <a:buChar char="•"/>
            </a:pPr>
            <a:r>
              <a:rPr lang="en-US" b="0" i="0">
                <a:effectLst/>
                <a:latin typeface="Söhne"/>
              </a:rPr>
              <a:t>Network security faces a myriad of threats, including malware, phishing attacks, DDoS (Distributed Denial of Service) attacks, insider threats, and zero-day vulnerabilities. </a:t>
            </a:r>
            <a:endParaRPr lang="en-US"/>
          </a:p>
        </p:txBody>
      </p:sp>
    </p:spTree>
    <p:extLst>
      <p:ext uri="{BB962C8B-B14F-4D97-AF65-F5344CB8AC3E}">
        <p14:creationId xmlns:p14="http://schemas.microsoft.com/office/powerpoint/2010/main" val="3571402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1807DF-45F7-9969-7550-C0EDD7CFA603}"/>
              </a:ext>
            </a:extLst>
          </p:cNvPr>
          <p:cNvSpPr txBox="1"/>
          <p:nvPr/>
        </p:nvSpPr>
        <p:spPr>
          <a:xfrm>
            <a:off x="409882" y="2650955"/>
            <a:ext cx="4034902" cy="369332"/>
          </a:xfrm>
          <a:prstGeom prst="rect">
            <a:avLst/>
          </a:prstGeom>
          <a:noFill/>
        </p:spPr>
        <p:txBody>
          <a:bodyPr wrap="square">
            <a:spAutoFit/>
          </a:bodyPr>
          <a:lstStyle/>
          <a:p>
            <a:pPr algn="ctr"/>
            <a:r>
              <a:rPr lang="en-US" b="1" i="0">
                <a:effectLst/>
                <a:latin typeface="Söhne"/>
              </a:rPr>
              <a:t>Scalability in Network Security</a:t>
            </a:r>
            <a:endParaRPr lang="en-US"/>
          </a:p>
        </p:txBody>
      </p:sp>
      <p:sp>
        <p:nvSpPr>
          <p:cNvPr id="3" name="TextBox 2">
            <a:extLst>
              <a:ext uri="{FF2B5EF4-FFF2-40B4-BE49-F238E27FC236}">
                <a16:creationId xmlns:a16="http://schemas.microsoft.com/office/drawing/2014/main" id="{E31206B0-0FE4-118A-8D28-4C391291AA0F}"/>
              </a:ext>
            </a:extLst>
          </p:cNvPr>
          <p:cNvSpPr txBox="1"/>
          <p:nvPr/>
        </p:nvSpPr>
        <p:spPr>
          <a:xfrm>
            <a:off x="242687" y="4574219"/>
            <a:ext cx="4369292" cy="369332"/>
          </a:xfrm>
          <a:prstGeom prst="rect">
            <a:avLst/>
          </a:prstGeom>
          <a:noFill/>
        </p:spPr>
        <p:txBody>
          <a:bodyPr wrap="square">
            <a:spAutoFit/>
          </a:bodyPr>
          <a:lstStyle/>
          <a:p>
            <a:pPr algn="ctr"/>
            <a:r>
              <a:rPr lang="en-US" b="1" i="0">
                <a:effectLst/>
                <a:latin typeface="Söhne"/>
              </a:rPr>
              <a:t>Automation in Network Security</a:t>
            </a:r>
            <a:endParaRPr lang="en-US"/>
          </a:p>
        </p:txBody>
      </p:sp>
      <p:sp>
        <p:nvSpPr>
          <p:cNvPr id="5" name="TextBox 4">
            <a:extLst>
              <a:ext uri="{FF2B5EF4-FFF2-40B4-BE49-F238E27FC236}">
                <a16:creationId xmlns:a16="http://schemas.microsoft.com/office/drawing/2014/main" id="{DD16AEC8-9A83-A080-AE5F-54780CD3F577}"/>
              </a:ext>
            </a:extLst>
          </p:cNvPr>
          <p:cNvSpPr txBox="1"/>
          <p:nvPr/>
        </p:nvSpPr>
        <p:spPr>
          <a:xfrm>
            <a:off x="4611978" y="2373956"/>
            <a:ext cx="7408386" cy="923330"/>
          </a:xfrm>
          <a:prstGeom prst="rect">
            <a:avLst/>
          </a:prstGeom>
          <a:noFill/>
        </p:spPr>
        <p:txBody>
          <a:bodyPr wrap="square">
            <a:spAutoFit/>
          </a:bodyPr>
          <a:lstStyle/>
          <a:p>
            <a:pPr algn="l">
              <a:buFont typeface="Arial" panose="020B0604020202020204" pitchFamily="34" charset="0"/>
              <a:buChar char="•"/>
            </a:pPr>
            <a:r>
              <a:rPr lang="en-US" b="0" i="0">
                <a:effectLst/>
                <a:latin typeface="Söhne"/>
              </a:rPr>
              <a:t>Scalability is crucial as networks grow. NSMS should be designed to scale seamlessly, accommodating an increasing number of devices and users without compromising security.</a:t>
            </a:r>
          </a:p>
        </p:txBody>
      </p:sp>
      <p:sp>
        <p:nvSpPr>
          <p:cNvPr id="7" name="TextBox 6">
            <a:extLst>
              <a:ext uri="{FF2B5EF4-FFF2-40B4-BE49-F238E27FC236}">
                <a16:creationId xmlns:a16="http://schemas.microsoft.com/office/drawing/2014/main" id="{4AAF5379-4F60-A125-2FAE-20B91FBD4D04}"/>
              </a:ext>
            </a:extLst>
          </p:cNvPr>
          <p:cNvSpPr txBox="1"/>
          <p:nvPr/>
        </p:nvSpPr>
        <p:spPr>
          <a:xfrm>
            <a:off x="4689443" y="4481886"/>
            <a:ext cx="7514918" cy="923330"/>
          </a:xfrm>
          <a:prstGeom prst="rect">
            <a:avLst/>
          </a:prstGeom>
          <a:noFill/>
        </p:spPr>
        <p:txBody>
          <a:bodyPr wrap="square">
            <a:spAutoFit/>
          </a:bodyPr>
          <a:lstStyle/>
          <a:p>
            <a:pPr algn="l">
              <a:buFont typeface="Arial" panose="020B0604020202020204" pitchFamily="34" charset="0"/>
              <a:buChar char="•"/>
            </a:pPr>
            <a:r>
              <a:rPr lang="en-US" b="0" i="0">
                <a:effectLst/>
                <a:latin typeface="Söhne"/>
              </a:rPr>
              <a:t>Automation streamlines security processes, allowing rapid response to threats. Automated systems can detect and mitigate security breaches in real-time, reducing the burden on human operators.</a:t>
            </a:r>
          </a:p>
        </p:txBody>
      </p:sp>
      <p:pic>
        <p:nvPicPr>
          <p:cNvPr id="2050" name="Picture 2" descr="What Is Network Security? Definition, Types, and Best Practices - Spiceworks">
            <a:extLst>
              <a:ext uri="{FF2B5EF4-FFF2-40B4-BE49-F238E27FC236}">
                <a16:creationId xmlns:a16="http://schemas.microsoft.com/office/drawing/2014/main" id="{FC829B96-686E-CF8A-5FC1-82EC6E113C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1978" y="292963"/>
            <a:ext cx="7330921" cy="19584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810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747175E-1518-FE20-38A3-FCA4A09DFC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341" y="1292232"/>
            <a:ext cx="9693968" cy="494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51FD5410-41B6-2ECC-2D88-01C2159E6F75}"/>
              </a:ext>
            </a:extLst>
          </p:cNvPr>
          <p:cNvSpPr txBox="1"/>
          <p:nvPr/>
        </p:nvSpPr>
        <p:spPr>
          <a:xfrm>
            <a:off x="1029811" y="289618"/>
            <a:ext cx="10679836"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srgbClr val="000000"/>
                </a:solidFill>
                <a:effectLst/>
                <a:uLnTx/>
                <a:uFillTx/>
                <a:ea typeface="+mn-ea"/>
                <a:cs typeface="Times New Roman" panose="02020603050405020304" pitchFamily="18" charset="0"/>
              </a:rPr>
              <a:t>Concept Architecture</a:t>
            </a:r>
            <a:r>
              <a:rPr kumimoji="0" lang="ro-RO" sz="4400" b="1" i="0" u="none" strike="noStrike" kern="1200" cap="none" spc="0" normalizeH="0" baseline="0" noProof="0">
                <a:ln>
                  <a:noFill/>
                </a:ln>
                <a:solidFill>
                  <a:srgbClr val="000000"/>
                </a:solidFill>
                <a:effectLst/>
                <a:uLnTx/>
                <a:uFillTx/>
                <a:ea typeface="+mn-ea"/>
                <a:cs typeface="Times New Roman" panose="02020603050405020304" pitchFamily="18" charset="0"/>
              </a:rPr>
              <a:t> – Distributed Firewall</a:t>
            </a:r>
            <a:r>
              <a:rPr kumimoji="0" lang="en-US" sz="4400" b="1" i="0" u="none" strike="noStrike" kern="1200" cap="none" spc="0" normalizeH="0" baseline="0" noProof="0">
                <a:ln>
                  <a:noFill/>
                </a:ln>
                <a:solidFill>
                  <a:prstClr val="black"/>
                </a:solidFill>
                <a:effectLst/>
                <a:uLnTx/>
                <a:uFillTx/>
                <a:ea typeface="+mn-ea"/>
                <a:cs typeface="Times New Roman" panose="02020603050405020304" pitchFamily="18" charset="0"/>
              </a:rPr>
              <a:t> </a:t>
            </a:r>
            <a:endParaRPr kumimoji="0" lang="en-US" sz="4400" b="1" i="0" u="none" strike="noStrike" kern="1200" cap="none" spc="0" normalizeH="0" baseline="0" noProof="0" dirty="0">
              <a:ln>
                <a:noFill/>
              </a:ln>
              <a:solidFill>
                <a:prstClr val="black"/>
              </a:solidFill>
              <a:effectLst/>
              <a:uLnTx/>
              <a:uFillTx/>
              <a:ea typeface="+mn-ea"/>
              <a:cs typeface="Times New Roman" panose="02020603050405020304" pitchFamily="18" charset="0"/>
            </a:endParaRPr>
          </a:p>
        </p:txBody>
      </p:sp>
    </p:spTree>
    <p:extLst>
      <p:ext uri="{BB962C8B-B14F-4D97-AF65-F5344CB8AC3E}">
        <p14:creationId xmlns:p14="http://schemas.microsoft.com/office/powerpoint/2010/main" val="3633264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6A31DE-D348-D776-9678-4D006D0838B7}"/>
              </a:ext>
            </a:extLst>
          </p:cNvPr>
          <p:cNvSpPr txBox="1"/>
          <p:nvPr/>
        </p:nvSpPr>
        <p:spPr>
          <a:xfrm>
            <a:off x="2745420" y="0"/>
            <a:ext cx="6094520" cy="769441"/>
          </a:xfrm>
          <a:prstGeom prst="rect">
            <a:avLst/>
          </a:prstGeom>
          <a:noFill/>
        </p:spPr>
        <p:txBody>
          <a:bodyPr wrap="square">
            <a:spAutoFit/>
          </a:bodyPr>
          <a:lstStyle/>
          <a:p>
            <a:pPr algn="ctr"/>
            <a:r>
              <a:rPr lang="en-US" sz="4400" b="1" i="0">
                <a:effectLst/>
              </a:rPr>
              <a:t>Proposed Solution</a:t>
            </a:r>
            <a:endParaRPr lang="en-US" sz="4400" b="1"/>
          </a:p>
        </p:txBody>
      </p:sp>
      <p:graphicFrame>
        <p:nvGraphicFramePr>
          <p:cNvPr id="2" name="Diagram 1">
            <a:extLst>
              <a:ext uri="{FF2B5EF4-FFF2-40B4-BE49-F238E27FC236}">
                <a16:creationId xmlns:a16="http://schemas.microsoft.com/office/drawing/2014/main" id="{026995CC-8898-EDFC-8A70-B1E95A8853DA}"/>
              </a:ext>
            </a:extLst>
          </p:cNvPr>
          <p:cNvGraphicFramePr/>
          <p:nvPr>
            <p:extLst>
              <p:ext uri="{D42A27DB-BD31-4B8C-83A1-F6EECF244321}">
                <p14:modId xmlns:p14="http://schemas.microsoft.com/office/powerpoint/2010/main" val="3004580894"/>
              </p:ext>
            </p:extLst>
          </p:nvPr>
        </p:nvGraphicFramePr>
        <p:xfrm>
          <a:off x="256466" y="91497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27D04095-8C4E-2D69-06E4-7867F2CE9917}"/>
              </a:ext>
            </a:extLst>
          </p:cNvPr>
          <p:cNvPicPr>
            <a:picLocks noChangeAspect="1"/>
          </p:cNvPicPr>
          <p:nvPr/>
        </p:nvPicPr>
        <p:blipFill>
          <a:blip r:embed="rId8"/>
          <a:stretch>
            <a:fillRect/>
          </a:stretch>
        </p:blipFill>
        <p:spPr>
          <a:xfrm>
            <a:off x="9599164" y="769441"/>
            <a:ext cx="1595577" cy="4970007"/>
          </a:xfrm>
          <a:prstGeom prst="rect">
            <a:avLst/>
          </a:prstGeom>
        </p:spPr>
      </p:pic>
      <p:sp>
        <p:nvSpPr>
          <p:cNvPr id="7" name="TextBox 6">
            <a:extLst>
              <a:ext uri="{FF2B5EF4-FFF2-40B4-BE49-F238E27FC236}">
                <a16:creationId xmlns:a16="http://schemas.microsoft.com/office/drawing/2014/main" id="{03C4A11E-3C61-1D2C-9D7C-4A46ACEECA7C}"/>
              </a:ext>
            </a:extLst>
          </p:cNvPr>
          <p:cNvSpPr txBox="1"/>
          <p:nvPr/>
        </p:nvSpPr>
        <p:spPr>
          <a:xfrm>
            <a:off x="9338175" y="5780782"/>
            <a:ext cx="2117554" cy="307777"/>
          </a:xfrm>
          <a:prstGeom prst="rect">
            <a:avLst/>
          </a:prstGeom>
          <a:noFill/>
        </p:spPr>
        <p:txBody>
          <a:bodyPr wrap="square">
            <a:spAutoFit/>
          </a:bodyPr>
          <a:lstStyle/>
          <a:p>
            <a:pPr marL="342900" marR="0" lvl="0" indent="-342900" algn="just">
              <a:spcBef>
                <a:spcPts val="400"/>
              </a:spcBef>
              <a:spcAft>
                <a:spcPts val="1000"/>
              </a:spcAft>
              <a:buSzPts val="800"/>
              <a:buFont typeface="Times New Roman" panose="02020603050405020304" pitchFamily="18" charset="0"/>
              <a:buAutoNum type="arabicPeriod"/>
              <a:tabLst>
                <a:tab pos="338455" algn="l"/>
              </a:tabLst>
            </a:pPr>
            <a:r>
              <a:rPr lang="en-US" sz="1400">
                <a:effectLst/>
                <a:latin typeface="Times New Roman" panose="02020603050405020304" pitchFamily="18" charset="0"/>
                <a:ea typeface="SimSun" panose="02010600030101010101" pitchFamily="2" charset="-122"/>
              </a:rPr>
              <a:t>Dataflow diagram</a:t>
            </a:r>
          </a:p>
        </p:txBody>
      </p:sp>
    </p:spTree>
    <p:extLst>
      <p:ext uri="{BB962C8B-B14F-4D97-AF65-F5344CB8AC3E}">
        <p14:creationId xmlns:p14="http://schemas.microsoft.com/office/powerpoint/2010/main" val="8208441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E848DF-7BD7-B8B5-ECCF-3BF4E1DFB89D}"/>
              </a:ext>
            </a:extLst>
          </p:cNvPr>
          <p:cNvSpPr txBox="1"/>
          <p:nvPr/>
        </p:nvSpPr>
        <p:spPr>
          <a:xfrm>
            <a:off x="1523630" y="0"/>
            <a:ext cx="9144740" cy="769441"/>
          </a:xfrm>
          <a:prstGeom prst="rect">
            <a:avLst/>
          </a:prstGeom>
          <a:noFill/>
        </p:spPr>
        <p:txBody>
          <a:bodyPr wrap="square">
            <a:spAutoFit/>
          </a:bodyPr>
          <a:lstStyle/>
          <a:p>
            <a:pPr algn="ctr"/>
            <a:r>
              <a:rPr lang="en-US" sz="4400" b="1" i="0">
                <a:effectLst/>
                <a:latin typeface="Söhne"/>
              </a:rPr>
              <a:t>Email Classification and Firewall Rules</a:t>
            </a:r>
            <a:endParaRPr lang="en-US" sz="4400"/>
          </a:p>
        </p:txBody>
      </p:sp>
      <p:graphicFrame>
        <p:nvGraphicFramePr>
          <p:cNvPr id="7" name="Diagram 6">
            <a:extLst>
              <a:ext uri="{FF2B5EF4-FFF2-40B4-BE49-F238E27FC236}">
                <a16:creationId xmlns:a16="http://schemas.microsoft.com/office/drawing/2014/main" id="{B51E4ADD-4755-3055-EBD7-4A1BAA0B02C9}"/>
              </a:ext>
            </a:extLst>
          </p:cNvPr>
          <p:cNvGraphicFramePr/>
          <p:nvPr>
            <p:extLst>
              <p:ext uri="{D42A27DB-BD31-4B8C-83A1-F6EECF244321}">
                <p14:modId xmlns:p14="http://schemas.microsoft.com/office/powerpoint/2010/main" val="1432084421"/>
              </p:ext>
            </p:extLst>
          </p:nvPr>
        </p:nvGraphicFramePr>
        <p:xfrm>
          <a:off x="256465" y="914975"/>
          <a:ext cx="11399915"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9274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387F1F-A34A-2B67-DC12-512CD627AC9E}"/>
              </a:ext>
            </a:extLst>
          </p:cNvPr>
          <p:cNvSpPr txBox="1"/>
          <p:nvPr/>
        </p:nvSpPr>
        <p:spPr>
          <a:xfrm>
            <a:off x="1831388" y="0"/>
            <a:ext cx="8529223" cy="769441"/>
          </a:xfrm>
          <a:prstGeom prst="rect">
            <a:avLst/>
          </a:prstGeom>
          <a:noFill/>
        </p:spPr>
        <p:txBody>
          <a:bodyPr wrap="square">
            <a:spAutoFit/>
          </a:bodyPr>
          <a:lstStyle/>
          <a:p>
            <a:pPr algn="ctr"/>
            <a:r>
              <a:rPr lang="en-US" sz="4400" b="1" i="0">
                <a:effectLst/>
                <a:latin typeface="Söhne"/>
              </a:rPr>
              <a:t>Script Implementation</a:t>
            </a:r>
            <a:endParaRPr lang="en-US" sz="4400"/>
          </a:p>
        </p:txBody>
      </p:sp>
      <p:graphicFrame>
        <p:nvGraphicFramePr>
          <p:cNvPr id="4" name="Table 3">
            <a:extLst>
              <a:ext uri="{FF2B5EF4-FFF2-40B4-BE49-F238E27FC236}">
                <a16:creationId xmlns:a16="http://schemas.microsoft.com/office/drawing/2014/main" id="{1C19E64E-8319-9AAD-C6CF-A65B2E2C98DB}"/>
              </a:ext>
            </a:extLst>
          </p:cNvPr>
          <p:cNvGraphicFramePr>
            <a:graphicFrameLocks noGrp="1"/>
          </p:cNvGraphicFramePr>
          <p:nvPr>
            <p:extLst>
              <p:ext uri="{D42A27DB-BD31-4B8C-83A1-F6EECF244321}">
                <p14:modId xmlns:p14="http://schemas.microsoft.com/office/powerpoint/2010/main" val="208516338"/>
              </p:ext>
            </p:extLst>
          </p:nvPr>
        </p:nvGraphicFramePr>
        <p:xfrm>
          <a:off x="137909" y="742813"/>
          <a:ext cx="4793942" cy="6111240"/>
        </p:xfrm>
        <a:graphic>
          <a:graphicData uri="http://schemas.openxmlformats.org/drawingml/2006/table">
            <a:tbl>
              <a:tblPr firstRow="1" firstCol="1" bandRow="1"/>
              <a:tblGrid>
                <a:gridCol w="4793942">
                  <a:extLst>
                    <a:ext uri="{9D8B030D-6E8A-4147-A177-3AD203B41FA5}">
                      <a16:colId xmlns:a16="http://schemas.microsoft.com/office/drawing/2014/main" val="3543947556"/>
                    </a:ext>
                  </a:extLst>
                </a:gridCol>
              </a:tblGrid>
              <a:tr h="5809404">
                <a:tc>
                  <a:txBody>
                    <a:bodyPr/>
                    <a:lstStyle/>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import nltk</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from nltk.corpus import stopwords</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from nltk.tokenize import word_tokenize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from nltk.stem import PorterStemmer</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from sklearn.model_selection import train_test_split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from nltk import NaiveBayesClassifier</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def preprocess_email_text(email_text):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words = word_tokenize(email_text)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stop_words = set(stopwords.words('english'))</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words = [word for word in words if not word.lower() in stop_words]</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stemmer = PorterStemmer()</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words = [stemmer.stem(word) for word in words]</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preprocessed_text = ' '.join(words)</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return preprocessed_text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dataset = [("Click this link to claim your prize!", "phishing"),</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("Please review the attached document.", "legitimate"),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("Your account has been compromised.", "phishing"),</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("Reminder: your appointment is tomorrow.", "legitimate"),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("We need your urgent assistance.", "phishing"),</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("Thank you for your payment.", "legitimate")]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endParaRPr lang="en-US" sz="1000" spc="-5">
                        <a:effectLst/>
                        <a:latin typeface="Times New Roman" panose="02020603050405020304" pitchFamily="18" charset="0"/>
                        <a:ea typeface="SimSun" panose="02010600030101010101" pitchFamily="2" charset="-122"/>
                      </a:endParaRPr>
                    </a:p>
                  </a:txBody>
                  <a:tcPr marL="28945" marR="28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568392"/>
                  </a:ext>
                </a:extLst>
              </a:tr>
            </a:tbl>
          </a:graphicData>
        </a:graphic>
      </p:graphicFrame>
      <p:sp>
        <p:nvSpPr>
          <p:cNvPr id="6" name="TextBox 5">
            <a:extLst>
              <a:ext uri="{FF2B5EF4-FFF2-40B4-BE49-F238E27FC236}">
                <a16:creationId xmlns:a16="http://schemas.microsoft.com/office/drawing/2014/main" id="{C1F7F8FA-278E-0119-CF77-BB58A5811898}"/>
              </a:ext>
            </a:extLst>
          </p:cNvPr>
          <p:cNvSpPr txBox="1"/>
          <p:nvPr/>
        </p:nvSpPr>
        <p:spPr>
          <a:xfrm>
            <a:off x="5266678" y="742813"/>
            <a:ext cx="5011140" cy="4485843"/>
          </a:xfrm>
          <a:prstGeom prst="rect">
            <a:avLst/>
          </a:prstGeom>
          <a:noFill/>
          <a:ln>
            <a:solidFill>
              <a:schemeClr val="tx1"/>
            </a:solidFill>
          </a:ln>
        </p:spPr>
        <p:txBody>
          <a:bodyPr wrap="square">
            <a:spAutoFit/>
          </a:bodyPr>
          <a:lstStyle/>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preprocessed_dataset = [(preprocess_email_text(email), label) for (email, label) in dataset]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train_set, test_set = train_test_split(preprocessed_dataset, test_size=0.2, random_state=42)</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classifier = NaiveBayesClassifier.train(train_set)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accuracy = nltk.classify.accuracy(classifier, test_set)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print("Accuracy:", accuracy)</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new_email_text = "click link claim prize"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preprocessed_new_email = preprocess_email_text(new_email_text)</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classification = classifier.classify(preprocessed_new_email)</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print("Classification:", classification)</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if classification == "phishing":</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firewall_rule = "block from any to 172.21.4.10"</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print("Blocking email traffic:", firewall_rule)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else:</a:t>
            </a:r>
            <a:endParaRPr lang="en-US" sz="1000" spc="-5">
              <a:effectLst/>
              <a:latin typeface="Times New Roman" panose="02020603050405020304" pitchFamily="18" charset="0"/>
              <a:ea typeface="SimSun" panose="02010600030101010101" pitchFamily="2" charset="-122"/>
            </a:endParaRPr>
          </a:p>
          <a:p>
            <a:pPr marL="0" marR="0" indent="182880" algn="just">
              <a:lnSpc>
                <a:spcPct val="95000"/>
              </a:lnSpc>
              <a:spcBef>
                <a:spcPts val="0"/>
              </a:spcBef>
              <a:spcAft>
                <a:spcPts val="600"/>
              </a:spcAft>
              <a:tabLst>
                <a:tab pos="182880" algn="l"/>
              </a:tabLst>
            </a:pPr>
            <a:r>
              <a:rPr lang="x-none" sz="1000" spc="-5">
                <a:effectLst/>
                <a:latin typeface="Times New Roman" panose="02020603050405020304" pitchFamily="18" charset="0"/>
                <a:ea typeface="SimSun" panose="02010600030101010101" pitchFamily="2" charset="-122"/>
              </a:rPr>
              <a:t>    firewall_rule = "pass from any to 172.21.4.10"</a:t>
            </a:r>
            <a:endParaRPr lang="en-US" sz="1000" spc="-5">
              <a:effectLst/>
              <a:latin typeface="Times New Roman" panose="02020603050405020304" pitchFamily="18" charset="0"/>
              <a:ea typeface="SimSun" panose="02010600030101010101" pitchFamily="2" charset="-122"/>
            </a:endParaRPr>
          </a:p>
          <a:p>
            <a:r>
              <a:rPr lang="en-US" sz="1000">
                <a:effectLst/>
                <a:latin typeface="Times New Roman" panose="02020603050405020304" pitchFamily="18" charset="0"/>
                <a:ea typeface="SimSun" panose="02010600030101010101" pitchFamily="2" charset="-122"/>
              </a:rPr>
              <a:t>    print("Allowing email traffic:", firewall_rule)</a:t>
            </a:r>
            <a:endParaRPr lang="en-US"/>
          </a:p>
        </p:txBody>
      </p:sp>
    </p:spTree>
    <p:extLst>
      <p:ext uri="{BB962C8B-B14F-4D97-AF65-F5344CB8AC3E}">
        <p14:creationId xmlns:p14="http://schemas.microsoft.com/office/powerpoint/2010/main" val="29097121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B09FC3-6670-CE8A-6551-F1034A5E032F}"/>
              </a:ext>
            </a:extLst>
          </p:cNvPr>
          <p:cNvSpPr txBox="1"/>
          <p:nvPr/>
        </p:nvSpPr>
        <p:spPr>
          <a:xfrm>
            <a:off x="356587" y="0"/>
            <a:ext cx="11478826" cy="769441"/>
          </a:xfrm>
          <a:prstGeom prst="rect">
            <a:avLst/>
          </a:prstGeom>
          <a:noFill/>
        </p:spPr>
        <p:txBody>
          <a:bodyPr wrap="square">
            <a:spAutoFit/>
          </a:bodyPr>
          <a:lstStyle/>
          <a:p>
            <a:pPr algn="ctr"/>
            <a:r>
              <a:rPr lang="en-US" sz="4400" b="1" i="0">
                <a:effectLst/>
                <a:latin typeface="Söhne"/>
              </a:rPr>
              <a:t>Script Benefits</a:t>
            </a:r>
            <a:endParaRPr lang="en-US" sz="4400"/>
          </a:p>
        </p:txBody>
      </p:sp>
      <p:graphicFrame>
        <p:nvGraphicFramePr>
          <p:cNvPr id="4" name="Diagram 3">
            <a:extLst>
              <a:ext uri="{FF2B5EF4-FFF2-40B4-BE49-F238E27FC236}">
                <a16:creationId xmlns:a16="http://schemas.microsoft.com/office/drawing/2014/main" id="{C46A0E12-0CE8-237A-1662-43B8C3F7F7B9}"/>
              </a:ext>
            </a:extLst>
          </p:cNvPr>
          <p:cNvGraphicFramePr/>
          <p:nvPr>
            <p:extLst>
              <p:ext uri="{D42A27DB-BD31-4B8C-83A1-F6EECF244321}">
                <p14:modId xmlns:p14="http://schemas.microsoft.com/office/powerpoint/2010/main" val="2649742530"/>
              </p:ext>
            </p:extLst>
          </p:nvPr>
        </p:nvGraphicFramePr>
        <p:xfrm>
          <a:off x="123300" y="828668"/>
          <a:ext cx="11923697" cy="1233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95E012B8-84DF-E8A9-8931-E7B782D3265A}"/>
              </a:ext>
            </a:extLst>
          </p:cNvPr>
          <p:cNvSpPr/>
          <p:nvPr/>
        </p:nvSpPr>
        <p:spPr>
          <a:xfrm>
            <a:off x="793072" y="2352583"/>
            <a:ext cx="2104008" cy="3852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0" i="0">
                <a:solidFill>
                  <a:schemeClr val="tx1"/>
                </a:solidFill>
                <a:effectLst/>
                <a:latin typeface="Söhne"/>
              </a:rPr>
              <a:t>The script leverages the Natural Language Toolkit (NLTK) library for tokenization, stemming, and other natural language processing tasks. This choice allows for efficient preprocessing of email text.</a:t>
            </a:r>
            <a:endParaRPr lang="en-US" sz="1200">
              <a:solidFill>
                <a:schemeClr val="tx1"/>
              </a:solidFill>
            </a:endParaRPr>
          </a:p>
        </p:txBody>
      </p:sp>
      <p:sp>
        <p:nvSpPr>
          <p:cNvPr id="7" name="Rectangle: Rounded Corners 6">
            <a:extLst>
              <a:ext uri="{FF2B5EF4-FFF2-40B4-BE49-F238E27FC236}">
                <a16:creationId xmlns:a16="http://schemas.microsoft.com/office/drawing/2014/main" id="{DBC2DA3D-EE52-CCB7-7EE3-1874F8240884}"/>
              </a:ext>
            </a:extLst>
          </p:cNvPr>
          <p:cNvSpPr/>
          <p:nvPr/>
        </p:nvSpPr>
        <p:spPr>
          <a:xfrm>
            <a:off x="3909874" y="2352583"/>
            <a:ext cx="2104008" cy="3852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sz="1200">
                <a:solidFill>
                  <a:schemeClr val="tx1"/>
                </a:solidFill>
                <a:latin typeface="Söhne"/>
              </a:rPr>
              <a:t>The </a:t>
            </a:r>
            <a:r>
              <a:rPr lang="en-US" sz="1200" b="0" i="0">
                <a:solidFill>
                  <a:schemeClr val="tx1"/>
                </a:solidFill>
                <a:effectLst/>
                <a:latin typeface="Söhne"/>
              </a:rPr>
              <a:t>role of the Naive Bayes classifier in accurately classifying inbound emails</a:t>
            </a:r>
            <a:r>
              <a:rPr lang="ro-RO" sz="1200" b="0" i="0">
                <a:solidFill>
                  <a:schemeClr val="tx1"/>
                </a:solidFill>
                <a:effectLst/>
                <a:latin typeface="Söhne"/>
              </a:rPr>
              <a:t> is to use</a:t>
            </a:r>
            <a:r>
              <a:rPr lang="en-US" sz="1200" b="0" i="0">
                <a:solidFill>
                  <a:schemeClr val="tx1"/>
                </a:solidFill>
                <a:effectLst/>
                <a:latin typeface="Söhne"/>
              </a:rPr>
              <a:t> its effectiveness in distinguishing between phishing and legitimate emails.</a:t>
            </a:r>
            <a:endParaRPr lang="en-US" sz="1200">
              <a:solidFill>
                <a:schemeClr val="tx1"/>
              </a:solidFill>
            </a:endParaRPr>
          </a:p>
        </p:txBody>
      </p:sp>
      <p:sp>
        <p:nvSpPr>
          <p:cNvPr id="8" name="Rectangle: Rounded Corners 7">
            <a:extLst>
              <a:ext uri="{FF2B5EF4-FFF2-40B4-BE49-F238E27FC236}">
                <a16:creationId xmlns:a16="http://schemas.microsoft.com/office/drawing/2014/main" id="{D85862FB-08FF-428D-8402-6F62F0379B5B}"/>
              </a:ext>
            </a:extLst>
          </p:cNvPr>
          <p:cNvSpPr/>
          <p:nvPr/>
        </p:nvSpPr>
        <p:spPr>
          <a:xfrm>
            <a:off x="6926431" y="2352583"/>
            <a:ext cx="2104008" cy="3852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0" i="0">
                <a:solidFill>
                  <a:schemeClr val="tx1"/>
                </a:solidFill>
                <a:effectLst/>
                <a:latin typeface="Söhne"/>
              </a:rPr>
              <a:t>By generating dynamic firewall rules based on email classification, the script ensures the implementation of proactive email security measures, making it a valuable addition to network defense mechanisms.</a:t>
            </a:r>
            <a:endParaRPr lang="en-US" sz="1200">
              <a:solidFill>
                <a:schemeClr val="tx1"/>
              </a:solidFill>
            </a:endParaRPr>
          </a:p>
        </p:txBody>
      </p:sp>
      <p:sp>
        <p:nvSpPr>
          <p:cNvPr id="9" name="Rectangle: Rounded Corners 8">
            <a:extLst>
              <a:ext uri="{FF2B5EF4-FFF2-40B4-BE49-F238E27FC236}">
                <a16:creationId xmlns:a16="http://schemas.microsoft.com/office/drawing/2014/main" id="{D912EAB5-DA19-C787-ADE9-D871A8F6AA0C}"/>
              </a:ext>
            </a:extLst>
          </p:cNvPr>
          <p:cNvSpPr/>
          <p:nvPr/>
        </p:nvSpPr>
        <p:spPr>
          <a:xfrm>
            <a:off x="9942989" y="2352583"/>
            <a:ext cx="2104008" cy="3852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sz="1200">
                <a:solidFill>
                  <a:schemeClr val="tx1"/>
                </a:solidFill>
                <a:latin typeface="Söhne"/>
              </a:rPr>
              <a:t>T</a:t>
            </a:r>
            <a:r>
              <a:rPr lang="en-US" sz="1200" b="0" i="0">
                <a:solidFill>
                  <a:schemeClr val="tx1"/>
                </a:solidFill>
                <a:effectLst/>
                <a:latin typeface="Söhne"/>
              </a:rPr>
              <a:t>o fully integrate this script, it can be adapted to seamlessly work with existing email security systems, providing an additional layer of protection.</a:t>
            </a:r>
            <a:endParaRPr lang="en-US" sz="1200">
              <a:solidFill>
                <a:schemeClr val="tx1"/>
              </a:solidFill>
            </a:endParaRPr>
          </a:p>
        </p:txBody>
      </p:sp>
    </p:spTree>
    <p:extLst>
      <p:ext uri="{BB962C8B-B14F-4D97-AF65-F5344CB8AC3E}">
        <p14:creationId xmlns:p14="http://schemas.microsoft.com/office/powerpoint/2010/main" val="709871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2739</TotalTime>
  <Words>1794</Words>
  <Application>Microsoft Office PowerPoint</Application>
  <PresentationFormat>Widescreen</PresentationFormat>
  <Paragraphs>159</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Roboto Light</vt:lpstr>
      <vt:lpstr>Söhne</vt:lpstr>
      <vt:lpstr>Times New Roman</vt:lpstr>
      <vt:lpstr>Office Theme</vt:lpstr>
      <vt:lpstr>An Email Classification Framework for Phishing Detection in Virtualized Network Environments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and Implementation of a Distributed Firewall Management System for Improved Security  </dc:title>
  <dc:creator>Acer A315-58</dc:creator>
  <cp:lastModifiedBy>Acer A315-58</cp:lastModifiedBy>
  <cp:revision>125</cp:revision>
  <dcterms:created xsi:type="dcterms:W3CDTF">2023-09-07T15:04:36Z</dcterms:created>
  <dcterms:modified xsi:type="dcterms:W3CDTF">2023-09-12T15:20:21Z</dcterms:modified>
</cp:coreProperties>
</file>