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67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0FB2F7-B9F1-4B33-833E-1D402DF3A80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A21312-EAF3-42FD-A1A6-F68021843A85}">
      <dgm:prSet phldrT="[Text]"/>
      <dgm:spPr/>
      <dgm:t>
        <a:bodyPr/>
        <a:lstStyle/>
        <a:p>
          <a:r>
            <a:rPr lang="en-US" b="1" i="0">
              <a:effectLst/>
              <a:latin typeface="Söhne"/>
            </a:rPr>
            <a:t>Role of Key Components</a:t>
          </a:r>
          <a:endParaRPr lang="en-US"/>
        </a:p>
      </dgm:t>
    </dgm:pt>
    <dgm:pt modelId="{FA51A756-35F2-4ACD-894E-DD75A7B12C2B}" type="parTrans" cxnId="{EAED46C7-F3CA-4EDF-B047-DFAC85248360}">
      <dgm:prSet/>
      <dgm:spPr/>
      <dgm:t>
        <a:bodyPr/>
        <a:lstStyle/>
        <a:p>
          <a:endParaRPr lang="en-US"/>
        </a:p>
      </dgm:t>
    </dgm:pt>
    <dgm:pt modelId="{254EA013-1968-4E35-B0BD-8CC54CE845BB}" type="sibTrans" cxnId="{EAED46C7-F3CA-4EDF-B047-DFAC85248360}">
      <dgm:prSet/>
      <dgm:spPr/>
      <dgm:t>
        <a:bodyPr/>
        <a:lstStyle/>
        <a:p>
          <a:endParaRPr lang="en-US"/>
        </a:p>
      </dgm:t>
    </dgm:pt>
    <dgm:pt modelId="{01A63219-31F7-4855-A531-552191685FF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i="0">
              <a:effectLst/>
              <a:latin typeface="Söhne"/>
            </a:rPr>
            <a:t>Firewalls</a:t>
          </a:r>
          <a:r>
            <a:rPr lang="en-US" b="0" i="0">
              <a:effectLst/>
              <a:latin typeface="Söhne"/>
            </a:rPr>
            <a:t> serve as the first line of defense, preventing unauthorized access and filtering incoming and outgoing network traffic.</a:t>
          </a:r>
          <a:endParaRPr lang="en-US"/>
        </a:p>
      </dgm:t>
    </dgm:pt>
    <dgm:pt modelId="{EBF76272-2F2F-4088-A070-2C733A459F26}" type="parTrans" cxnId="{0AA4CE67-FBC5-4105-BA98-CF38714C70AF}">
      <dgm:prSet/>
      <dgm:spPr/>
      <dgm:t>
        <a:bodyPr/>
        <a:lstStyle/>
        <a:p>
          <a:endParaRPr lang="en-US"/>
        </a:p>
      </dgm:t>
    </dgm:pt>
    <dgm:pt modelId="{430E584A-105B-46C2-8523-591B8185DB3C}" type="sibTrans" cxnId="{0AA4CE67-FBC5-4105-BA98-CF38714C70AF}">
      <dgm:prSet/>
      <dgm:spPr/>
      <dgm:t>
        <a:bodyPr/>
        <a:lstStyle/>
        <a:p>
          <a:endParaRPr lang="en-US"/>
        </a:p>
      </dgm:t>
    </dgm:pt>
    <dgm:pt modelId="{49E4D2DF-0BBA-4754-9E05-68D11DE634A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i="0">
              <a:effectLst/>
              <a:latin typeface="Söhne"/>
            </a:rPr>
            <a:t>Virtual Private Networks (VPNs)</a:t>
          </a:r>
          <a:r>
            <a:rPr lang="en-US" b="0" i="0">
              <a:effectLst/>
              <a:latin typeface="Söhne"/>
            </a:rPr>
            <a:t> enable secure remote access to networks, ensuring that data transmitted between endpoints remains encrypted and confidential.</a:t>
          </a:r>
          <a:endParaRPr lang="en-US"/>
        </a:p>
      </dgm:t>
    </dgm:pt>
    <dgm:pt modelId="{3B9CCCB3-7B04-4D40-92DA-16F6702F256D}" type="parTrans" cxnId="{AE3FDD35-09A8-4682-ABAF-C4F726D7A121}">
      <dgm:prSet/>
      <dgm:spPr/>
      <dgm:t>
        <a:bodyPr/>
        <a:lstStyle/>
        <a:p>
          <a:endParaRPr lang="en-US"/>
        </a:p>
      </dgm:t>
    </dgm:pt>
    <dgm:pt modelId="{2E55A428-FE4F-4D9D-8D54-3CBCE3AE248A}" type="sibTrans" cxnId="{AE3FDD35-09A8-4682-ABAF-C4F726D7A121}">
      <dgm:prSet/>
      <dgm:spPr/>
      <dgm:t>
        <a:bodyPr/>
        <a:lstStyle/>
        <a:p>
          <a:endParaRPr lang="en-US"/>
        </a:p>
      </dgm:t>
    </dgm:pt>
    <dgm:pt modelId="{6EB3EC3C-733D-4A01-9077-8151F5F052C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i="0">
              <a:effectLst/>
              <a:latin typeface="Söhne"/>
            </a:rPr>
            <a:t>Intrusion Prevention Systems (IPS)</a:t>
          </a:r>
          <a:r>
            <a:rPr lang="en-US" b="0" i="0">
              <a:effectLst/>
              <a:latin typeface="Söhne"/>
            </a:rPr>
            <a:t> work in tandem with firewalls, actively monitoring network traffic for suspicious patterns and taking immediate action to thwart potential threats.</a:t>
          </a:r>
          <a:endParaRPr lang="en-US"/>
        </a:p>
      </dgm:t>
    </dgm:pt>
    <dgm:pt modelId="{44F05197-F6EC-4E65-9BD3-FAF37D9E03E3}" type="parTrans" cxnId="{56BA883C-7F2F-4B37-8E89-30B15EF776FD}">
      <dgm:prSet/>
      <dgm:spPr/>
      <dgm:t>
        <a:bodyPr/>
        <a:lstStyle/>
        <a:p>
          <a:endParaRPr lang="en-US"/>
        </a:p>
      </dgm:t>
    </dgm:pt>
    <dgm:pt modelId="{4939B2DB-75AC-42FE-9455-3D4E4D2E9F4B}" type="sibTrans" cxnId="{56BA883C-7F2F-4B37-8E89-30B15EF776FD}">
      <dgm:prSet/>
      <dgm:spPr/>
      <dgm:t>
        <a:bodyPr/>
        <a:lstStyle/>
        <a:p>
          <a:endParaRPr lang="en-US"/>
        </a:p>
      </dgm:t>
    </dgm:pt>
    <dgm:pt modelId="{BA96ACD5-A9E9-43A8-94AA-3D1CF3C72C1B}" type="pres">
      <dgm:prSet presAssocID="{E10FB2F7-B9F1-4B33-833E-1D402DF3A80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A4F4443-735B-41BD-BC2D-54416F9D470E}" type="pres">
      <dgm:prSet presAssocID="{80A21312-EAF3-42FD-A1A6-F68021843A85}" presName="centerShape" presStyleLbl="node0" presStyleIdx="0" presStyleCnt="1"/>
      <dgm:spPr/>
    </dgm:pt>
    <dgm:pt modelId="{977A2129-0012-4B8C-9B34-0E34ECDEA96C}" type="pres">
      <dgm:prSet presAssocID="{EBF76272-2F2F-4088-A070-2C733A459F26}" presName="parTrans" presStyleLbl="bgSibTrans2D1" presStyleIdx="0" presStyleCnt="3"/>
      <dgm:spPr/>
    </dgm:pt>
    <dgm:pt modelId="{CB462B5D-AE0C-46AF-B66E-E6199833BC01}" type="pres">
      <dgm:prSet presAssocID="{01A63219-31F7-4855-A531-552191685FF2}" presName="node" presStyleLbl="node1" presStyleIdx="0" presStyleCnt="3">
        <dgm:presLayoutVars>
          <dgm:bulletEnabled val="1"/>
        </dgm:presLayoutVars>
      </dgm:prSet>
      <dgm:spPr/>
    </dgm:pt>
    <dgm:pt modelId="{9A50404B-B7BE-4F16-94D3-DB6FC8BBD4E2}" type="pres">
      <dgm:prSet presAssocID="{3B9CCCB3-7B04-4D40-92DA-16F6702F256D}" presName="parTrans" presStyleLbl="bgSibTrans2D1" presStyleIdx="1" presStyleCnt="3"/>
      <dgm:spPr/>
    </dgm:pt>
    <dgm:pt modelId="{DD851818-89C9-449F-88A2-4B64453DC2E0}" type="pres">
      <dgm:prSet presAssocID="{49E4D2DF-0BBA-4754-9E05-68D11DE634AA}" presName="node" presStyleLbl="node1" presStyleIdx="1" presStyleCnt="3">
        <dgm:presLayoutVars>
          <dgm:bulletEnabled val="1"/>
        </dgm:presLayoutVars>
      </dgm:prSet>
      <dgm:spPr/>
    </dgm:pt>
    <dgm:pt modelId="{13263ED1-15D9-4AC8-9CFF-B3309C9F39FD}" type="pres">
      <dgm:prSet presAssocID="{44F05197-F6EC-4E65-9BD3-FAF37D9E03E3}" presName="parTrans" presStyleLbl="bgSibTrans2D1" presStyleIdx="2" presStyleCnt="3"/>
      <dgm:spPr/>
    </dgm:pt>
    <dgm:pt modelId="{02781188-5C56-4E9C-9549-1DC5CBCF86DB}" type="pres">
      <dgm:prSet presAssocID="{6EB3EC3C-733D-4A01-9077-8151F5F052CE}" presName="node" presStyleLbl="node1" presStyleIdx="2" presStyleCnt="3">
        <dgm:presLayoutVars>
          <dgm:bulletEnabled val="1"/>
        </dgm:presLayoutVars>
      </dgm:prSet>
      <dgm:spPr/>
    </dgm:pt>
  </dgm:ptLst>
  <dgm:cxnLst>
    <dgm:cxn modelId="{73215A33-350C-4EE9-9598-45ED5D523185}" type="presOf" srcId="{6EB3EC3C-733D-4A01-9077-8151F5F052CE}" destId="{02781188-5C56-4E9C-9549-1DC5CBCF86DB}" srcOrd="0" destOrd="0" presId="urn:microsoft.com/office/officeart/2005/8/layout/radial4"/>
    <dgm:cxn modelId="{AE3FDD35-09A8-4682-ABAF-C4F726D7A121}" srcId="{80A21312-EAF3-42FD-A1A6-F68021843A85}" destId="{49E4D2DF-0BBA-4754-9E05-68D11DE634AA}" srcOrd="1" destOrd="0" parTransId="{3B9CCCB3-7B04-4D40-92DA-16F6702F256D}" sibTransId="{2E55A428-FE4F-4D9D-8D54-3CBCE3AE248A}"/>
    <dgm:cxn modelId="{56BA883C-7F2F-4B37-8E89-30B15EF776FD}" srcId="{80A21312-EAF3-42FD-A1A6-F68021843A85}" destId="{6EB3EC3C-733D-4A01-9077-8151F5F052CE}" srcOrd="2" destOrd="0" parTransId="{44F05197-F6EC-4E65-9BD3-FAF37D9E03E3}" sibTransId="{4939B2DB-75AC-42FE-9455-3D4E4D2E9F4B}"/>
    <dgm:cxn modelId="{5EAAF83F-6F66-4871-8E9D-B401F7812B4A}" type="presOf" srcId="{49E4D2DF-0BBA-4754-9E05-68D11DE634AA}" destId="{DD851818-89C9-449F-88A2-4B64453DC2E0}" srcOrd="0" destOrd="0" presId="urn:microsoft.com/office/officeart/2005/8/layout/radial4"/>
    <dgm:cxn modelId="{0AA4CE67-FBC5-4105-BA98-CF38714C70AF}" srcId="{80A21312-EAF3-42FD-A1A6-F68021843A85}" destId="{01A63219-31F7-4855-A531-552191685FF2}" srcOrd="0" destOrd="0" parTransId="{EBF76272-2F2F-4088-A070-2C733A459F26}" sibTransId="{430E584A-105B-46C2-8523-591B8185DB3C}"/>
    <dgm:cxn modelId="{E2120B70-93C0-48C6-A4AE-5634990E2338}" type="presOf" srcId="{01A63219-31F7-4855-A531-552191685FF2}" destId="{CB462B5D-AE0C-46AF-B66E-E6199833BC01}" srcOrd="0" destOrd="0" presId="urn:microsoft.com/office/officeart/2005/8/layout/radial4"/>
    <dgm:cxn modelId="{95919A58-3FF3-42D3-9AC5-492F95771E8F}" type="presOf" srcId="{80A21312-EAF3-42FD-A1A6-F68021843A85}" destId="{8A4F4443-735B-41BD-BC2D-54416F9D470E}" srcOrd="0" destOrd="0" presId="urn:microsoft.com/office/officeart/2005/8/layout/radial4"/>
    <dgm:cxn modelId="{C06D365A-EB52-4A98-B10D-38297029D421}" type="presOf" srcId="{44F05197-F6EC-4E65-9BD3-FAF37D9E03E3}" destId="{13263ED1-15D9-4AC8-9CFF-B3309C9F39FD}" srcOrd="0" destOrd="0" presId="urn:microsoft.com/office/officeart/2005/8/layout/radial4"/>
    <dgm:cxn modelId="{31B1E07D-6787-4013-A1FC-3FD1E0A6674D}" type="presOf" srcId="{E10FB2F7-B9F1-4B33-833E-1D402DF3A80D}" destId="{BA96ACD5-A9E9-43A8-94AA-3D1CF3C72C1B}" srcOrd="0" destOrd="0" presId="urn:microsoft.com/office/officeart/2005/8/layout/radial4"/>
    <dgm:cxn modelId="{F0B4F58C-BF55-447F-BDE9-FE734A14D54B}" type="presOf" srcId="{EBF76272-2F2F-4088-A070-2C733A459F26}" destId="{977A2129-0012-4B8C-9B34-0E34ECDEA96C}" srcOrd="0" destOrd="0" presId="urn:microsoft.com/office/officeart/2005/8/layout/radial4"/>
    <dgm:cxn modelId="{EAED46C7-F3CA-4EDF-B047-DFAC85248360}" srcId="{E10FB2F7-B9F1-4B33-833E-1D402DF3A80D}" destId="{80A21312-EAF3-42FD-A1A6-F68021843A85}" srcOrd="0" destOrd="0" parTransId="{FA51A756-35F2-4ACD-894E-DD75A7B12C2B}" sibTransId="{254EA013-1968-4E35-B0BD-8CC54CE845BB}"/>
    <dgm:cxn modelId="{8C5170EE-208B-4708-8394-921E8CB1DEE3}" type="presOf" srcId="{3B9CCCB3-7B04-4D40-92DA-16F6702F256D}" destId="{9A50404B-B7BE-4F16-94D3-DB6FC8BBD4E2}" srcOrd="0" destOrd="0" presId="urn:microsoft.com/office/officeart/2005/8/layout/radial4"/>
    <dgm:cxn modelId="{A895D3BE-4199-4814-88BD-5C49BCB69876}" type="presParOf" srcId="{BA96ACD5-A9E9-43A8-94AA-3D1CF3C72C1B}" destId="{8A4F4443-735B-41BD-BC2D-54416F9D470E}" srcOrd="0" destOrd="0" presId="urn:microsoft.com/office/officeart/2005/8/layout/radial4"/>
    <dgm:cxn modelId="{C49648D4-9AC6-4CAC-94A0-79B1885BAEB4}" type="presParOf" srcId="{BA96ACD5-A9E9-43A8-94AA-3D1CF3C72C1B}" destId="{977A2129-0012-4B8C-9B34-0E34ECDEA96C}" srcOrd="1" destOrd="0" presId="urn:microsoft.com/office/officeart/2005/8/layout/radial4"/>
    <dgm:cxn modelId="{21A3C308-52BC-4C14-9A41-0E1DCF0141C7}" type="presParOf" srcId="{BA96ACD5-A9E9-43A8-94AA-3D1CF3C72C1B}" destId="{CB462B5D-AE0C-46AF-B66E-E6199833BC01}" srcOrd="2" destOrd="0" presId="urn:microsoft.com/office/officeart/2005/8/layout/radial4"/>
    <dgm:cxn modelId="{C394C4CB-2257-4BB2-B790-4D17FBBDCF05}" type="presParOf" srcId="{BA96ACD5-A9E9-43A8-94AA-3D1CF3C72C1B}" destId="{9A50404B-B7BE-4F16-94D3-DB6FC8BBD4E2}" srcOrd="3" destOrd="0" presId="urn:microsoft.com/office/officeart/2005/8/layout/radial4"/>
    <dgm:cxn modelId="{BE9B7E04-0970-46F1-952B-EF8FC533AB2F}" type="presParOf" srcId="{BA96ACD5-A9E9-43A8-94AA-3D1CF3C72C1B}" destId="{DD851818-89C9-449F-88A2-4B64453DC2E0}" srcOrd="4" destOrd="0" presId="urn:microsoft.com/office/officeart/2005/8/layout/radial4"/>
    <dgm:cxn modelId="{344A1F08-6339-4537-A0D4-F461AA76B858}" type="presParOf" srcId="{BA96ACD5-A9E9-43A8-94AA-3D1CF3C72C1B}" destId="{13263ED1-15D9-4AC8-9CFF-B3309C9F39FD}" srcOrd="5" destOrd="0" presId="urn:microsoft.com/office/officeart/2005/8/layout/radial4"/>
    <dgm:cxn modelId="{CBE3B6D2-D9BC-41DD-8592-F6D5A21909F9}" type="presParOf" srcId="{BA96ACD5-A9E9-43A8-94AA-3D1CF3C72C1B}" destId="{02781188-5C56-4E9C-9549-1DC5CBCF86D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611D31-C985-40C5-9EEF-25985E5BB353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4CB70D-1B6E-4C40-988D-E217F4E455C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>
              <a:effectLst/>
              <a:latin typeface="Söhne"/>
            </a:rPr>
            <a:t>In </a:t>
          </a:r>
          <a:r>
            <a:rPr lang="en-US" b="1" i="0">
              <a:effectLst/>
              <a:latin typeface="Söhne"/>
            </a:rPr>
            <a:t>centralized</a:t>
          </a:r>
          <a:r>
            <a:rPr lang="en-US" b="0" i="0">
              <a:effectLst/>
              <a:latin typeface="Söhne"/>
            </a:rPr>
            <a:t> systems, security controls and monitoring are concentrated in a single location or device. This approach offers simplicity and ease of management but may struggle to scale effectively in large or complex networks.</a:t>
          </a:r>
          <a:endParaRPr lang="en-US"/>
        </a:p>
      </dgm:t>
    </dgm:pt>
    <dgm:pt modelId="{D619E032-F62A-49B7-8D0D-17111C7DC357}" type="parTrans" cxnId="{370AE7BC-E180-4960-9000-4CCB7A90F2EC}">
      <dgm:prSet/>
      <dgm:spPr/>
      <dgm:t>
        <a:bodyPr/>
        <a:lstStyle/>
        <a:p>
          <a:endParaRPr lang="en-US"/>
        </a:p>
      </dgm:t>
    </dgm:pt>
    <dgm:pt modelId="{8C00F9C8-0AC3-4BB4-9641-FFE4AFD0B070}" type="sibTrans" cxnId="{370AE7BC-E180-4960-9000-4CCB7A90F2EC}">
      <dgm:prSet/>
      <dgm:spPr/>
      <dgm:t>
        <a:bodyPr/>
        <a:lstStyle/>
        <a:p>
          <a:endParaRPr lang="en-US"/>
        </a:p>
      </dgm:t>
    </dgm:pt>
    <dgm:pt modelId="{C7A16F96-AB34-4CC2-BC4F-3B9545F6203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>
              <a:effectLst/>
              <a:latin typeface="Söhne"/>
            </a:rPr>
            <a:t>Conversely, </a:t>
          </a:r>
          <a:r>
            <a:rPr lang="en-US" b="1" i="0">
              <a:effectLst/>
              <a:latin typeface="Söhne"/>
            </a:rPr>
            <a:t>distributed</a:t>
          </a:r>
          <a:r>
            <a:rPr lang="en-US" b="0" i="0">
              <a:effectLst/>
              <a:latin typeface="Söhne"/>
            </a:rPr>
            <a:t> network security management systems are designed for scalability and adaptability. They employ a network of interconnected security devices and components spread across the network infrastructure.</a:t>
          </a:r>
          <a:endParaRPr lang="en-US"/>
        </a:p>
      </dgm:t>
    </dgm:pt>
    <dgm:pt modelId="{78EB56E1-40E9-41EE-B21C-5D7116B19A02}" type="parTrans" cxnId="{7A6CAC84-514C-4322-A898-99CAD90BE6D7}">
      <dgm:prSet/>
      <dgm:spPr/>
      <dgm:t>
        <a:bodyPr/>
        <a:lstStyle/>
        <a:p>
          <a:endParaRPr lang="en-US"/>
        </a:p>
      </dgm:t>
    </dgm:pt>
    <dgm:pt modelId="{8BF3EC1F-6E22-48D3-818D-2772B08D6D09}" type="sibTrans" cxnId="{7A6CAC84-514C-4322-A898-99CAD90BE6D7}">
      <dgm:prSet/>
      <dgm:spPr/>
      <dgm:t>
        <a:bodyPr/>
        <a:lstStyle/>
        <a:p>
          <a:endParaRPr lang="en-US"/>
        </a:p>
      </dgm:t>
    </dgm:pt>
    <dgm:pt modelId="{184665AF-7BC4-4FD6-B529-785DBF3A329B}" type="pres">
      <dgm:prSet presAssocID="{5C611D31-C985-40C5-9EEF-25985E5BB353}" presName="cycle" presStyleCnt="0">
        <dgm:presLayoutVars>
          <dgm:dir/>
          <dgm:resizeHandles val="exact"/>
        </dgm:presLayoutVars>
      </dgm:prSet>
      <dgm:spPr/>
    </dgm:pt>
    <dgm:pt modelId="{EB532D0E-57C9-46FC-B357-823CCEB3784A}" type="pres">
      <dgm:prSet presAssocID="{C34CB70D-1B6E-4C40-988D-E217F4E455CD}" presName="arrow" presStyleLbl="node1" presStyleIdx="0" presStyleCnt="2">
        <dgm:presLayoutVars>
          <dgm:bulletEnabled val="1"/>
        </dgm:presLayoutVars>
      </dgm:prSet>
      <dgm:spPr/>
    </dgm:pt>
    <dgm:pt modelId="{FD750E51-9A56-43C7-A657-0E1E6DE93CD3}" type="pres">
      <dgm:prSet presAssocID="{C7A16F96-AB34-4CC2-BC4F-3B9545F6203F}" presName="arrow" presStyleLbl="node1" presStyleIdx="1" presStyleCnt="2">
        <dgm:presLayoutVars>
          <dgm:bulletEnabled val="1"/>
        </dgm:presLayoutVars>
      </dgm:prSet>
      <dgm:spPr/>
    </dgm:pt>
  </dgm:ptLst>
  <dgm:cxnLst>
    <dgm:cxn modelId="{64AD4803-2BA7-476B-8C9B-692E63F33DBE}" type="presOf" srcId="{C34CB70D-1B6E-4C40-988D-E217F4E455CD}" destId="{EB532D0E-57C9-46FC-B357-823CCEB3784A}" srcOrd="0" destOrd="0" presId="urn:microsoft.com/office/officeart/2005/8/layout/arrow1"/>
    <dgm:cxn modelId="{7A6CAC84-514C-4322-A898-99CAD90BE6D7}" srcId="{5C611D31-C985-40C5-9EEF-25985E5BB353}" destId="{C7A16F96-AB34-4CC2-BC4F-3B9545F6203F}" srcOrd="1" destOrd="0" parTransId="{78EB56E1-40E9-41EE-B21C-5D7116B19A02}" sibTransId="{8BF3EC1F-6E22-48D3-818D-2772B08D6D09}"/>
    <dgm:cxn modelId="{C9A9588E-AF4C-47D8-B471-246127E1E277}" type="presOf" srcId="{5C611D31-C985-40C5-9EEF-25985E5BB353}" destId="{184665AF-7BC4-4FD6-B529-785DBF3A329B}" srcOrd="0" destOrd="0" presId="urn:microsoft.com/office/officeart/2005/8/layout/arrow1"/>
    <dgm:cxn modelId="{3BEAAB9E-0666-461D-AC19-3EEDB39F1137}" type="presOf" srcId="{C7A16F96-AB34-4CC2-BC4F-3B9545F6203F}" destId="{FD750E51-9A56-43C7-A657-0E1E6DE93CD3}" srcOrd="0" destOrd="0" presId="urn:microsoft.com/office/officeart/2005/8/layout/arrow1"/>
    <dgm:cxn modelId="{370AE7BC-E180-4960-9000-4CCB7A90F2EC}" srcId="{5C611D31-C985-40C5-9EEF-25985E5BB353}" destId="{C34CB70D-1B6E-4C40-988D-E217F4E455CD}" srcOrd="0" destOrd="0" parTransId="{D619E032-F62A-49B7-8D0D-17111C7DC357}" sibTransId="{8C00F9C8-0AC3-4BB4-9641-FFE4AFD0B070}"/>
    <dgm:cxn modelId="{D998463C-0196-4C10-A89D-43E87E24E53A}" type="presParOf" srcId="{184665AF-7BC4-4FD6-B529-785DBF3A329B}" destId="{EB532D0E-57C9-46FC-B357-823CCEB3784A}" srcOrd="0" destOrd="0" presId="urn:microsoft.com/office/officeart/2005/8/layout/arrow1"/>
    <dgm:cxn modelId="{57BFF881-39E0-4A48-9012-8450293BB7AA}" type="presParOf" srcId="{184665AF-7BC4-4FD6-B529-785DBF3A329B}" destId="{FD750E51-9A56-43C7-A657-0E1E6DE93CD3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766CF1-7717-4072-A5DD-BBAC47DF799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118E69-DE13-4BD1-887B-60CD7F68E14E}">
      <dgm:prSet phldrT="[Text]"/>
      <dgm:spPr/>
      <dgm:t>
        <a:bodyPr/>
        <a:lstStyle/>
        <a:p>
          <a:r>
            <a:rPr lang="en-US" b="1" i="0"/>
            <a:t>Improved Scalability</a:t>
          </a:r>
          <a:endParaRPr lang="en-US"/>
        </a:p>
      </dgm:t>
    </dgm:pt>
    <dgm:pt modelId="{F677A062-C7B5-4935-9597-51C6B1E1E1DE}" type="parTrans" cxnId="{67FED38E-2BAC-4EB0-BCBB-7ACF19FAF988}">
      <dgm:prSet/>
      <dgm:spPr/>
      <dgm:t>
        <a:bodyPr/>
        <a:lstStyle/>
        <a:p>
          <a:endParaRPr lang="en-US"/>
        </a:p>
      </dgm:t>
    </dgm:pt>
    <dgm:pt modelId="{8A92A86B-38A0-4B90-A275-C14B48E37049}" type="sibTrans" cxnId="{67FED38E-2BAC-4EB0-BCBB-7ACF19FAF988}">
      <dgm:prSet/>
      <dgm:spPr/>
      <dgm:t>
        <a:bodyPr/>
        <a:lstStyle/>
        <a:p>
          <a:endParaRPr lang="en-US"/>
        </a:p>
      </dgm:t>
    </dgm:pt>
    <dgm:pt modelId="{4FCF2D57-8008-46CE-961A-8EE3C195E9D0}">
      <dgm:prSet phldrT="[Text]"/>
      <dgm:spPr/>
      <dgm:t>
        <a:bodyPr/>
        <a:lstStyle/>
        <a:p>
          <a:r>
            <a:rPr lang="en-US" b="0" i="0"/>
            <a:t>One of the standout advantages of distributed systems is their inherent scalability. These systems can effortlessly adapt to the evolving needs of networks, accommodating growth, and increased complexity.</a:t>
          </a:r>
          <a:endParaRPr lang="en-US"/>
        </a:p>
      </dgm:t>
    </dgm:pt>
    <dgm:pt modelId="{7760AA65-1B5F-45FA-889B-26CCED9B45CA}" type="parTrans" cxnId="{4FABF46B-4BF2-406F-A2AE-89F4BD04FC92}">
      <dgm:prSet/>
      <dgm:spPr/>
      <dgm:t>
        <a:bodyPr/>
        <a:lstStyle/>
        <a:p>
          <a:endParaRPr lang="en-US"/>
        </a:p>
      </dgm:t>
    </dgm:pt>
    <dgm:pt modelId="{73B3F481-A925-41AE-955A-619260685B4C}" type="sibTrans" cxnId="{4FABF46B-4BF2-406F-A2AE-89F4BD04FC92}">
      <dgm:prSet/>
      <dgm:spPr/>
      <dgm:t>
        <a:bodyPr/>
        <a:lstStyle/>
        <a:p>
          <a:endParaRPr lang="en-US"/>
        </a:p>
      </dgm:t>
    </dgm:pt>
    <dgm:pt modelId="{0592977E-7E6B-455A-94E9-8656045F58D3}">
      <dgm:prSet phldrT="[Text]"/>
      <dgm:spPr/>
      <dgm:t>
        <a:bodyPr/>
        <a:lstStyle/>
        <a:p>
          <a:r>
            <a:rPr lang="en-US" b="1" i="0"/>
            <a:t>Enhanced Adaptability</a:t>
          </a:r>
          <a:endParaRPr lang="en-US"/>
        </a:p>
      </dgm:t>
    </dgm:pt>
    <dgm:pt modelId="{62548406-EB1B-459B-89BB-5D186027E286}" type="parTrans" cxnId="{4C25DD52-96F3-4BEB-B6AE-7A8647AC542A}">
      <dgm:prSet/>
      <dgm:spPr/>
      <dgm:t>
        <a:bodyPr/>
        <a:lstStyle/>
        <a:p>
          <a:endParaRPr lang="en-US"/>
        </a:p>
      </dgm:t>
    </dgm:pt>
    <dgm:pt modelId="{0FFBEC51-D170-45E7-A472-9E0532027390}" type="sibTrans" cxnId="{4C25DD52-96F3-4BEB-B6AE-7A8647AC542A}">
      <dgm:prSet/>
      <dgm:spPr/>
      <dgm:t>
        <a:bodyPr/>
        <a:lstStyle/>
        <a:p>
          <a:endParaRPr lang="en-US"/>
        </a:p>
      </dgm:t>
    </dgm:pt>
    <dgm:pt modelId="{B1C03E88-C24F-4291-98D9-BE93D5B45846}">
      <dgm:prSet phldrT="[Text]"/>
      <dgm:spPr/>
      <dgm:t>
        <a:bodyPr/>
        <a:lstStyle/>
        <a:p>
          <a:r>
            <a:rPr lang="en-US" b="0" i="0"/>
            <a:t>Distributed systems provide a high degree of adaptability, making them ideal for large or intricate networks. Their architecture allows for the flexible deployment of security components, tailored to specific network segments or needs.</a:t>
          </a:r>
          <a:endParaRPr lang="en-US"/>
        </a:p>
      </dgm:t>
    </dgm:pt>
    <dgm:pt modelId="{66395EB5-0FDF-4DA3-8399-E07CECBDD584}" type="parTrans" cxnId="{51D124B1-0A06-4203-A4E6-DFB3CBE074F9}">
      <dgm:prSet/>
      <dgm:spPr/>
      <dgm:t>
        <a:bodyPr/>
        <a:lstStyle/>
        <a:p>
          <a:endParaRPr lang="en-US"/>
        </a:p>
      </dgm:t>
    </dgm:pt>
    <dgm:pt modelId="{A0AB4338-1C61-488E-A336-588483B2E965}" type="sibTrans" cxnId="{51D124B1-0A06-4203-A4E6-DFB3CBE074F9}">
      <dgm:prSet/>
      <dgm:spPr/>
      <dgm:t>
        <a:bodyPr/>
        <a:lstStyle/>
        <a:p>
          <a:endParaRPr lang="en-US"/>
        </a:p>
      </dgm:t>
    </dgm:pt>
    <dgm:pt modelId="{AF1AD6F2-0555-48C6-8F80-3E30B6AB2744}">
      <dgm:prSet phldrT="[Text]"/>
      <dgm:spPr/>
      <dgm:t>
        <a:bodyPr/>
        <a:lstStyle/>
        <a:p>
          <a:r>
            <a:rPr lang="en-US" b="1" i="0"/>
            <a:t>Efficiency Through Automation</a:t>
          </a:r>
          <a:endParaRPr lang="en-US"/>
        </a:p>
      </dgm:t>
    </dgm:pt>
    <dgm:pt modelId="{0D846265-097E-43FD-98A0-418404A2E4C5}" type="parTrans" cxnId="{95641F9E-5982-4243-B0F3-563FE0A00705}">
      <dgm:prSet/>
      <dgm:spPr/>
      <dgm:t>
        <a:bodyPr/>
        <a:lstStyle/>
        <a:p>
          <a:endParaRPr lang="en-US"/>
        </a:p>
      </dgm:t>
    </dgm:pt>
    <dgm:pt modelId="{6E43EF78-03C3-4107-9FFD-EFF746DBD6DF}" type="sibTrans" cxnId="{95641F9E-5982-4243-B0F3-563FE0A00705}">
      <dgm:prSet/>
      <dgm:spPr/>
      <dgm:t>
        <a:bodyPr/>
        <a:lstStyle/>
        <a:p>
          <a:endParaRPr lang="en-US"/>
        </a:p>
      </dgm:t>
    </dgm:pt>
    <dgm:pt modelId="{7996ACD6-CBB6-4C3D-B0A4-7E25441D1D63}">
      <dgm:prSet phldrT="[Text]"/>
      <dgm:spPr/>
      <dgm:t>
        <a:bodyPr/>
        <a:lstStyle/>
        <a:p>
          <a:r>
            <a:rPr lang="en-US" b="0" i="0"/>
            <a:t>Automation is a cornerstone of distributed network security management systems. By leveraging scripts, tools, and orchestrated processes, these systems streamline security operations.</a:t>
          </a:r>
          <a:endParaRPr lang="en-US"/>
        </a:p>
      </dgm:t>
    </dgm:pt>
    <dgm:pt modelId="{89BFECCC-4A46-4C9D-B6D6-3701F8D0618E}" type="parTrans" cxnId="{C17813E8-8045-41FD-BAE1-DBC23BC18E55}">
      <dgm:prSet/>
      <dgm:spPr/>
      <dgm:t>
        <a:bodyPr/>
        <a:lstStyle/>
        <a:p>
          <a:endParaRPr lang="en-US"/>
        </a:p>
      </dgm:t>
    </dgm:pt>
    <dgm:pt modelId="{089A88E2-A835-404C-974D-0A3B250E693E}" type="sibTrans" cxnId="{C17813E8-8045-41FD-BAE1-DBC23BC18E55}">
      <dgm:prSet/>
      <dgm:spPr/>
      <dgm:t>
        <a:bodyPr/>
        <a:lstStyle/>
        <a:p>
          <a:endParaRPr lang="en-US"/>
        </a:p>
      </dgm:t>
    </dgm:pt>
    <dgm:pt modelId="{D0081C68-06D5-4931-8F73-F5FEF8DDB61C}">
      <dgm:prSet/>
      <dgm:spPr/>
      <dgm:t>
        <a:bodyPr/>
        <a:lstStyle/>
        <a:p>
          <a:r>
            <a:rPr lang="en-US" b="1" i="0"/>
            <a:t>Centralized Control with Distributed Benefits</a:t>
          </a:r>
          <a:endParaRPr lang="en-US"/>
        </a:p>
      </dgm:t>
    </dgm:pt>
    <dgm:pt modelId="{8C5A90E0-D926-4601-B237-BFD8C79EFAB2}" type="parTrans" cxnId="{9731D68C-1F84-43FF-ABAF-0D3089A32661}">
      <dgm:prSet/>
      <dgm:spPr/>
      <dgm:t>
        <a:bodyPr/>
        <a:lstStyle/>
        <a:p>
          <a:endParaRPr lang="en-US"/>
        </a:p>
      </dgm:t>
    </dgm:pt>
    <dgm:pt modelId="{1AADCBDB-7B90-4B1E-8F0D-993C4DD46825}" type="sibTrans" cxnId="{9731D68C-1F84-43FF-ABAF-0D3089A32661}">
      <dgm:prSet/>
      <dgm:spPr/>
      <dgm:t>
        <a:bodyPr/>
        <a:lstStyle/>
        <a:p>
          <a:endParaRPr lang="en-US"/>
        </a:p>
      </dgm:t>
    </dgm:pt>
    <dgm:pt modelId="{F45CBA1A-F6C2-4EB9-B543-09E1387D4D0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/>
            <a:t>While distributed systems offer decentralized security components, they often feature centralized control and management.</a:t>
          </a:r>
          <a:endParaRPr lang="en-US"/>
        </a:p>
      </dgm:t>
    </dgm:pt>
    <dgm:pt modelId="{BCA1D626-53F9-48EF-80E7-0A071400AB57}" type="parTrans" cxnId="{1C81D446-82C5-40ED-92BD-E7E644FD4AB0}">
      <dgm:prSet/>
      <dgm:spPr/>
      <dgm:t>
        <a:bodyPr/>
        <a:lstStyle/>
        <a:p>
          <a:endParaRPr lang="en-US"/>
        </a:p>
      </dgm:t>
    </dgm:pt>
    <dgm:pt modelId="{C1800EBA-45C0-4364-B1C4-72D7C27E7906}" type="sibTrans" cxnId="{1C81D446-82C5-40ED-92BD-E7E644FD4AB0}">
      <dgm:prSet/>
      <dgm:spPr/>
      <dgm:t>
        <a:bodyPr/>
        <a:lstStyle/>
        <a:p>
          <a:endParaRPr lang="en-US"/>
        </a:p>
      </dgm:t>
    </dgm:pt>
    <dgm:pt modelId="{07D8D17B-F110-453E-9629-37F41AB6D01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/>
            <a:t>This combination allows network administrators to maintain oversight of the entire network security posture while benefiting from the agility and adaptability offered by distributed architecture.</a:t>
          </a:r>
        </a:p>
      </dgm:t>
    </dgm:pt>
    <dgm:pt modelId="{D381E93A-9B40-4891-BDFC-0F4CBCB0D3B4}" type="parTrans" cxnId="{2A4823A0-5620-48A4-B0C6-1704A1467F91}">
      <dgm:prSet/>
      <dgm:spPr/>
      <dgm:t>
        <a:bodyPr/>
        <a:lstStyle/>
        <a:p>
          <a:endParaRPr lang="en-US"/>
        </a:p>
      </dgm:t>
    </dgm:pt>
    <dgm:pt modelId="{F9DCF395-A216-483C-AD2F-064A9EB79585}" type="sibTrans" cxnId="{2A4823A0-5620-48A4-B0C6-1704A1467F91}">
      <dgm:prSet/>
      <dgm:spPr/>
      <dgm:t>
        <a:bodyPr/>
        <a:lstStyle/>
        <a:p>
          <a:endParaRPr lang="en-US"/>
        </a:p>
      </dgm:t>
    </dgm:pt>
    <dgm:pt modelId="{CCDC0EE2-892B-41CF-8F44-5A5F117496FE}" type="pres">
      <dgm:prSet presAssocID="{C6766CF1-7717-4072-A5DD-BBAC47DF7995}" presName="linearFlow" presStyleCnt="0">
        <dgm:presLayoutVars>
          <dgm:dir/>
          <dgm:animLvl val="lvl"/>
          <dgm:resizeHandles val="exact"/>
        </dgm:presLayoutVars>
      </dgm:prSet>
      <dgm:spPr/>
    </dgm:pt>
    <dgm:pt modelId="{A90E9419-AF40-438D-A056-A3F4098E2B41}" type="pres">
      <dgm:prSet presAssocID="{D4118E69-DE13-4BD1-887B-60CD7F68E14E}" presName="composite" presStyleCnt="0"/>
      <dgm:spPr/>
    </dgm:pt>
    <dgm:pt modelId="{40807F46-8762-431E-BB4B-92886CEF779D}" type="pres">
      <dgm:prSet presAssocID="{D4118E69-DE13-4BD1-887B-60CD7F68E14E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F62052C6-DD8D-4810-941F-8D1F18ACBC5D}" type="pres">
      <dgm:prSet presAssocID="{D4118E69-DE13-4BD1-887B-60CD7F68E14E}" presName="descendantText" presStyleLbl="alignAcc1" presStyleIdx="0" presStyleCnt="4">
        <dgm:presLayoutVars>
          <dgm:bulletEnabled val="1"/>
        </dgm:presLayoutVars>
      </dgm:prSet>
      <dgm:spPr/>
    </dgm:pt>
    <dgm:pt modelId="{D85C9161-997B-43B9-ACBB-67DD71913829}" type="pres">
      <dgm:prSet presAssocID="{8A92A86B-38A0-4B90-A275-C14B48E37049}" presName="sp" presStyleCnt="0"/>
      <dgm:spPr/>
    </dgm:pt>
    <dgm:pt modelId="{41FE65F0-52B7-44E5-A900-BAB901EA7D01}" type="pres">
      <dgm:prSet presAssocID="{0592977E-7E6B-455A-94E9-8656045F58D3}" presName="composite" presStyleCnt="0"/>
      <dgm:spPr/>
    </dgm:pt>
    <dgm:pt modelId="{D81A3683-F04D-4F59-97C9-1A6EA6CE01FA}" type="pres">
      <dgm:prSet presAssocID="{0592977E-7E6B-455A-94E9-8656045F58D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B6A0A42-8D98-421E-8EA0-E9B586EC35D5}" type="pres">
      <dgm:prSet presAssocID="{0592977E-7E6B-455A-94E9-8656045F58D3}" presName="descendantText" presStyleLbl="alignAcc1" presStyleIdx="1" presStyleCnt="4">
        <dgm:presLayoutVars>
          <dgm:bulletEnabled val="1"/>
        </dgm:presLayoutVars>
      </dgm:prSet>
      <dgm:spPr/>
    </dgm:pt>
    <dgm:pt modelId="{2C43F050-3ACE-4665-BAA7-9DF49FA98E8F}" type="pres">
      <dgm:prSet presAssocID="{0FFBEC51-D170-45E7-A472-9E0532027390}" presName="sp" presStyleCnt="0"/>
      <dgm:spPr/>
    </dgm:pt>
    <dgm:pt modelId="{AD6DB1E1-7596-4631-83C8-55181904C38C}" type="pres">
      <dgm:prSet presAssocID="{AF1AD6F2-0555-48C6-8F80-3E30B6AB2744}" presName="composite" presStyleCnt="0"/>
      <dgm:spPr/>
    </dgm:pt>
    <dgm:pt modelId="{C4503E01-638A-4FC2-AD26-7EE37F97A0AF}" type="pres">
      <dgm:prSet presAssocID="{AF1AD6F2-0555-48C6-8F80-3E30B6AB274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2E298944-E692-41DC-BF34-5A2AECCABEE5}" type="pres">
      <dgm:prSet presAssocID="{AF1AD6F2-0555-48C6-8F80-3E30B6AB2744}" presName="descendantText" presStyleLbl="alignAcc1" presStyleIdx="2" presStyleCnt="4">
        <dgm:presLayoutVars>
          <dgm:bulletEnabled val="1"/>
        </dgm:presLayoutVars>
      </dgm:prSet>
      <dgm:spPr/>
    </dgm:pt>
    <dgm:pt modelId="{DE647053-B012-4148-80B4-5B75A071FB23}" type="pres">
      <dgm:prSet presAssocID="{6E43EF78-03C3-4107-9FFD-EFF746DBD6DF}" presName="sp" presStyleCnt="0"/>
      <dgm:spPr/>
    </dgm:pt>
    <dgm:pt modelId="{39DCB6EC-BEC6-486D-8E12-8C802E08D0D9}" type="pres">
      <dgm:prSet presAssocID="{D0081C68-06D5-4931-8F73-F5FEF8DDB61C}" presName="composite" presStyleCnt="0"/>
      <dgm:spPr/>
    </dgm:pt>
    <dgm:pt modelId="{9D963D3C-2F57-40C0-8A4D-00A943E40307}" type="pres">
      <dgm:prSet presAssocID="{D0081C68-06D5-4931-8F73-F5FEF8DDB61C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174F912-C131-4020-8DB0-E1FED9FB390C}" type="pres">
      <dgm:prSet presAssocID="{D0081C68-06D5-4931-8F73-F5FEF8DDB61C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FD6DDF1B-003C-4CE6-A2A4-72D8BFA49E1C}" type="presOf" srcId="{F45CBA1A-F6C2-4EB9-B543-09E1387D4D03}" destId="{9174F912-C131-4020-8DB0-E1FED9FB390C}" srcOrd="0" destOrd="0" presId="urn:microsoft.com/office/officeart/2005/8/layout/chevron2"/>
    <dgm:cxn modelId="{7B959138-A903-4846-9E61-C8E7CD2878A0}" type="presOf" srcId="{0592977E-7E6B-455A-94E9-8656045F58D3}" destId="{D81A3683-F04D-4F59-97C9-1A6EA6CE01FA}" srcOrd="0" destOrd="0" presId="urn:microsoft.com/office/officeart/2005/8/layout/chevron2"/>
    <dgm:cxn modelId="{1C81D446-82C5-40ED-92BD-E7E644FD4AB0}" srcId="{D0081C68-06D5-4931-8F73-F5FEF8DDB61C}" destId="{F45CBA1A-F6C2-4EB9-B543-09E1387D4D03}" srcOrd="0" destOrd="0" parTransId="{BCA1D626-53F9-48EF-80E7-0A071400AB57}" sibTransId="{C1800EBA-45C0-4364-B1C4-72D7C27E7906}"/>
    <dgm:cxn modelId="{4FABF46B-4BF2-406F-A2AE-89F4BD04FC92}" srcId="{D4118E69-DE13-4BD1-887B-60CD7F68E14E}" destId="{4FCF2D57-8008-46CE-961A-8EE3C195E9D0}" srcOrd="0" destOrd="0" parTransId="{7760AA65-1B5F-45FA-889B-26CCED9B45CA}" sibTransId="{73B3F481-A925-41AE-955A-619260685B4C}"/>
    <dgm:cxn modelId="{4C25DD52-96F3-4BEB-B6AE-7A8647AC542A}" srcId="{C6766CF1-7717-4072-A5DD-BBAC47DF7995}" destId="{0592977E-7E6B-455A-94E9-8656045F58D3}" srcOrd="1" destOrd="0" parTransId="{62548406-EB1B-459B-89BB-5D186027E286}" sibTransId="{0FFBEC51-D170-45E7-A472-9E0532027390}"/>
    <dgm:cxn modelId="{9731D68C-1F84-43FF-ABAF-0D3089A32661}" srcId="{C6766CF1-7717-4072-A5DD-BBAC47DF7995}" destId="{D0081C68-06D5-4931-8F73-F5FEF8DDB61C}" srcOrd="3" destOrd="0" parTransId="{8C5A90E0-D926-4601-B237-BFD8C79EFAB2}" sibTransId="{1AADCBDB-7B90-4B1E-8F0D-993C4DD46825}"/>
    <dgm:cxn modelId="{67FED38E-2BAC-4EB0-BCBB-7ACF19FAF988}" srcId="{C6766CF1-7717-4072-A5DD-BBAC47DF7995}" destId="{D4118E69-DE13-4BD1-887B-60CD7F68E14E}" srcOrd="0" destOrd="0" parTransId="{F677A062-C7B5-4935-9597-51C6B1E1E1DE}" sibTransId="{8A92A86B-38A0-4B90-A275-C14B48E37049}"/>
    <dgm:cxn modelId="{1891948F-1AE3-464E-8324-8A118AA3ED4D}" type="presOf" srcId="{B1C03E88-C24F-4291-98D9-BE93D5B45846}" destId="{6B6A0A42-8D98-421E-8EA0-E9B586EC35D5}" srcOrd="0" destOrd="0" presId="urn:microsoft.com/office/officeart/2005/8/layout/chevron2"/>
    <dgm:cxn modelId="{95641F9E-5982-4243-B0F3-563FE0A00705}" srcId="{C6766CF1-7717-4072-A5DD-BBAC47DF7995}" destId="{AF1AD6F2-0555-48C6-8F80-3E30B6AB2744}" srcOrd="2" destOrd="0" parTransId="{0D846265-097E-43FD-98A0-418404A2E4C5}" sibTransId="{6E43EF78-03C3-4107-9FFD-EFF746DBD6DF}"/>
    <dgm:cxn modelId="{2A4823A0-5620-48A4-B0C6-1704A1467F91}" srcId="{D0081C68-06D5-4931-8F73-F5FEF8DDB61C}" destId="{07D8D17B-F110-453E-9629-37F41AB6D019}" srcOrd="1" destOrd="0" parTransId="{D381E93A-9B40-4891-BDFC-0F4CBCB0D3B4}" sibTransId="{F9DCF395-A216-483C-AD2F-064A9EB79585}"/>
    <dgm:cxn modelId="{E86173AC-661C-4ABF-AAE9-15BE33F7FC89}" type="presOf" srcId="{D0081C68-06D5-4931-8F73-F5FEF8DDB61C}" destId="{9D963D3C-2F57-40C0-8A4D-00A943E40307}" srcOrd="0" destOrd="0" presId="urn:microsoft.com/office/officeart/2005/8/layout/chevron2"/>
    <dgm:cxn modelId="{51D124B1-0A06-4203-A4E6-DFB3CBE074F9}" srcId="{0592977E-7E6B-455A-94E9-8656045F58D3}" destId="{B1C03E88-C24F-4291-98D9-BE93D5B45846}" srcOrd="0" destOrd="0" parTransId="{66395EB5-0FDF-4DA3-8399-E07CECBDD584}" sibTransId="{A0AB4338-1C61-488E-A336-588483B2E965}"/>
    <dgm:cxn modelId="{A7A48EB8-D1AB-4DFB-9381-331DF17398C8}" type="presOf" srcId="{D4118E69-DE13-4BD1-887B-60CD7F68E14E}" destId="{40807F46-8762-431E-BB4B-92886CEF779D}" srcOrd="0" destOrd="0" presId="urn:microsoft.com/office/officeart/2005/8/layout/chevron2"/>
    <dgm:cxn modelId="{C1A793BA-237A-42FA-AECB-77CEB7181654}" type="presOf" srcId="{AF1AD6F2-0555-48C6-8F80-3E30B6AB2744}" destId="{C4503E01-638A-4FC2-AD26-7EE37F97A0AF}" srcOrd="0" destOrd="0" presId="urn:microsoft.com/office/officeart/2005/8/layout/chevron2"/>
    <dgm:cxn modelId="{45B97FBD-8D4C-4F54-809F-D4CE49960B6C}" type="presOf" srcId="{C6766CF1-7717-4072-A5DD-BBAC47DF7995}" destId="{CCDC0EE2-892B-41CF-8F44-5A5F117496FE}" srcOrd="0" destOrd="0" presId="urn:microsoft.com/office/officeart/2005/8/layout/chevron2"/>
    <dgm:cxn modelId="{C695D6C7-7464-4A96-AD75-858AED4E804B}" type="presOf" srcId="{4FCF2D57-8008-46CE-961A-8EE3C195E9D0}" destId="{F62052C6-DD8D-4810-941F-8D1F18ACBC5D}" srcOrd="0" destOrd="0" presId="urn:microsoft.com/office/officeart/2005/8/layout/chevron2"/>
    <dgm:cxn modelId="{CE9A27CB-CA0F-42E0-802A-2D2476A1DB67}" type="presOf" srcId="{07D8D17B-F110-453E-9629-37F41AB6D019}" destId="{9174F912-C131-4020-8DB0-E1FED9FB390C}" srcOrd="0" destOrd="1" presId="urn:microsoft.com/office/officeart/2005/8/layout/chevron2"/>
    <dgm:cxn modelId="{C17813E8-8045-41FD-BAE1-DBC23BC18E55}" srcId="{AF1AD6F2-0555-48C6-8F80-3E30B6AB2744}" destId="{7996ACD6-CBB6-4C3D-B0A4-7E25441D1D63}" srcOrd="0" destOrd="0" parTransId="{89BFECCC-4A46-4C9D-B6D6-3701F8D0618E}" sibTransId="{089A88E2-A835-404C-974D-0A3B250E693E}"/>
    <dgm:cxn modelId="{0BAE93EA-19BE-4F79-B0A0-66AAA2A2BE5A}" type="presOf" srcId="{7996ACD6-CBB6-4C3D-B0A4-7E25441D1D63}" destId="{2E298944-E692-41DC-BF34-5A2AECCABEE5}" srcOrd="0" destOrd="0" presId="urn:microsoft.com/office/officeart/2005/8/layout/chevron2"/>
    <dgm:cxn modelId="{C16ECDC4-3584-4F58-BA1B-E729D4C66433}" type="presParOf" srcId="{CCDC0EE2-892B-41CF-8F44-5A5F117496FE}" destId="{A90E9419-AF40-438D-A056-A3F4098E2B41}" srcOrd="0" destOrd="0" presId="urn:microsoft.com/office/officeart/2005/8/layout/chevron2"/>
    <dgm:cxn modelId="{97639494-EFD0-440F-A3F6-41B99CD95C0E}" type="presParOf" srcId="{A90E9419-AF40-438D-A056-A3F4098E2B41}" destId="{40807F46-8762-431E-BB4B-92886CEF779D}" srcOrd="0" destOrd="0" presId="urn:microsoft.com/office/officeart/2005/8/layout/chevron2"/>
    <dgm:cxn modelId="{D0569136-5255-44DB-A4DD-E8A8C442515F}" type="presParOf" srcId="{A90E9419-AF40-438D-A056-A3F4098E2B41}" destId="{F62052C6-DD8D-4810-941F-8D1F18ACBC5D}" srcOrd="1" destOrd="0" presId="urn:microsoft.com/office/officeart/2005/8/layout/chevron2"/>
    <dgm:cxn modelId="{B6771270-DAB0-46AA-8359-4D08CCBF13A6}" type="presParOf" srcId="{CCDC0EE2-892B-41CF-8F44-5A5F117496FE}" destId="{D85C9161-997B-43B9-ACBB-67DD71913829}" srcOrd="1" destOrd="0" presId="urn:microsoft.com/office/officeart/2005/8/layout/chevron2"/>
    <dgm:cxn modelId="{2BD41103-0EE6-499D-9CF4-6830C02C6BD4}" type="presParOf" srcId="{CCDC0EE2-892B-41CF-8F44-5A5F117496FE}" destId="{41FE65F0-52B7-44E5-A900-BAB901EA7D01}" srcOrd="2" destOrd="0" presId="urn:microsoft.com/office/officeart/2005/8/layout/chevron2"/>
    <dgm:cxn modelId="{1171F18F-DDC8-414D-8C84-F823DC0DCD9C}" type="presParOf" srcId="{41FE65F0-52B7-44E5-A900-BAB901EA7D01}" destId="{D81A3683-F04D-4F59-97C9-1A6EA6CE01FA}" srcOrd="0" destOrd="0" presId="urn:microsoft.com/office/officeart/2005/8/layout/chevron2"/>
    <dgm:cxn modelId="{31892330-B49F-4962-A16C-72F788E26D0B}" type="presParOf" srcId="{41FE65F0-52B7-44E5-A900-BAB901EA7D01}" destId="{6B6A0A42-8D98-421E-8EA0-E9B586EC35D5}" srcOrd="1" destOrd="0" presId="urn:microsoft.com/office/officeart/2005/8/layout/chevron2"/>
    <dgm:cxn modelId="{E266094B-2B88-4FED-AB7C-5DCAB6B466AD}" type="presParOf" srcId="{CCDC0EE2-892B-41CF-8F44-5A5F117496FE}" destId="{2C43F050-3ACE-4665-BAA7-9DF49FA98E8F}" srcOrd="3" destOrd="0" presId="urn:microsoft.com/office/officeart/2005/8/layout/chevron2"/>
    <dgm:cxn modelId="{A9AE3B00-A8A4-4E81-BA47-2DD4AF498785}" type="presParOf" srcId="{CCDC0EE2-892B-41CF-8F44-5A5F117496FE}" destId="{AD6DB1E1-7596-4631-83C8-55181904C38C}" srcOrd="4" destOrd="0" presId="urn:microsoft.com/office/officeart/2005/8/layout/chevron2"/>
    <dgm:cxn modelId="{C205CB65-71CD-48B9-BA48-DEF86EF6BF3D}" type="presParOf" srcId="{AD6DB1E1-7596-4631-83C8-55181904C38C}" destId="{C4503E01-638A-4FC2-AD26-7EE37F97A0AF}" srcOrd="0" destOrd="0" presId="urn:microsoft.com/office/officeart/2005/8/layout/chevron2"/>
    <dgm:cxn modelId="{27B94F68-4FB4-43E8-92FC-D7B30BF2D549}" type="presParOf" srcId="{AD6DB1E1-7596-4631-83C8-55181904C38C}" destId="{2E298944-E692-41DC-BF34-5A2AECCABEE5}" srcOrd="1" destOrd="0" presId="urn:microsoft.com/office/officeart/2005/8/layout/chevron2"/>
    <dgm:cxn modelId="{E6F33E03-5307-4C11-A51A-C2CBCDCDE9C7}" type="presParOf" srcId="{CCDC0EE2-892B-41CF-8F44-5A5F117496FE}" destId="{DE647053-B012-4148-80B4-5B75A071FB23}" srcOrd="5" destOrd="0" presId="urn:microsoft.com/office/officeart/2005/8/layout/chevron2"/>
    <dgm:cxn modelId="{A60967E0-AA77-43F3-8893-085F589FEAF1}" type="presParOf" srcId="{CCDC0EE2-892B-41CF-8F44-5A5F117496FE}" destId="{39DCB6EC-BEC6-486D-8E12-8C802E08D0D9}" srcOrd="6" destOrd="0" presId="urn:microsoft.com/office/officeart/2005/8/layout/chevron2"/>
    <dgm:cxn modelId="{CE7DD0C0-AAE4-45CB-A257-776D5C28C1F4}" type="presParOf" srcId="{39DCB6EC-BEC6-486D-8E12-8C802E08D0D9}" destId="{9D963D3C-2F57-40C0-8A4D-00A943E40307}" srcOrd="0" destOrd="0" presId="urn:microsoft.com/office/officeart/2005/8/layout/chevron2"/>
    <dgm:cxn modelId="{21C5C878-3718-4754-85D5-448DCB27074F}" type="presParOf" srcId="{39DCB6EC-BEC6-486D-8E12-8C802E08D0D9}" destId="{9174F912-C131-4020-8DB0-E1FED9FB390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4183CC-6D77-4C8F-9E8D-1E93B4D1C94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03965D-FF6F-4EF0-B484-1E314DDF35A3}">
      <dgm:prSet phldrT="[Text]"/>
      <dgm:spPr/>
      <dgm:t>
        <a:bodyPr/>
        <a:lstStyle/>
        <a:p>
          <a:r>
            <a:rPr lang="en-US" b="1" i="0"/>
            <a:t>Diverse Optimization Algorithms</a:t>
          </a:r>
          <a:r>
            <a:rPr lang="ro-RO" b="1" i="0"/>
            <a:t>	</a:t>
          </a:r>
          <a:endParaRPr lang="en-US"/>
        </a:p>
      </dgm:t>
    </dgm:pt>
    <dgm:pt modelId="{E68A1D78-E188-4DC7-A76D-121CE64CB840}" type="parTrans" cxnId="{9B6F7092-74FE-438C-82B1-51979232A096}">
      <dgm:prSet/>
      <dgm:spPr/>
      <dgm:t>
        <a:bodyPr/>
        <a:lstStyle/>
        <a:p>
          <a:endParaRPr lang="en-US"/>
        </a:p>
      </dgm:t>
    </dgm:pt>
    <dgm:pt modelId="{F340C1AA-E0E4-4CA9-8863-78475D4DCFD4}" type="sibTrans" cxnId="{9B6F7092-74FE-438C-82B1-51979232A096}">
      <dgm:prSet/>
      <dgm:spPr/>
      <dgm:t>
        <a:bodyPr/>
        <a:lstStyle/>
        <a:p>
          <a:endParaRPr lang="en-US"/>
        </a:p>
      </dgm:t>
    </dgm:pt>
    <dgm:pt modelId="{975ABDEF-A3EB-4011-B6AC-C8142B361EE9}">
      <dgm:prSet phldrT="[Text]"/>
      <dgm:spPr/>
      <dgm:t>
        <a:bodyPr/>
        <a:lstStyle/>
        <a:p>
          <a:r>
            <a:rPr lang="en-US" b="0" i="0"/>
            <a:t>Expanding the script's range of optimization algorithms is a promising avenue. By incorporating various algorithms with different thresholds for CPU usage and network bandwidth, the script can offer better performance tuning.</a:t>
          </a:r>
          <a:endParaRPr lang="en-US"/>
        </a:p>
      </dgm:t>
    </dgm:pt>
    <dgm:pt modelId="{55794575-6AE9-439A-BE8F-B6CA0502DD81}" type="parTrans" cxnId="{C4C991AF-0226-4B54-959E-5FBD40C00EF4}">
      <dgm:prSet/>
      <dgm:spPr/>
      <dgm:t>
        <a:bodyPr/>
        <a:lstStyle/>
        <a:p>
          <a:endParaRPr lang="en-US"/>
        </a:p>
      </dgm:t>
    </dgm:pt>
    <dgm:pt modelId="{522ADBF8-6111-4E0E-A80B-DD3A151494F6}" type="sibTrans" cxnId="{C4C991AF-0226-4B54-959E-5FBD40C00EF4}">
      <dgm:prSet/>
      <dgm:spPr/>
      <dgm:t>
        <a:bodyPr/>
        <a:lstStyle/>
        <a:p>
          <a:endParaRPr lang="en-US"/>
        </a:p>
      </dgm:t>
    </dgm:pt>
    <dgm:pt modelId="{22A70C85-1C39-4C05-A0FF-E085CEDB6412}">
      <dgm:prSet phldrT="[Text]"/>
      <dgm:spPr/>
      <dgm:t>
        <a:bodyPr/>
        <a:lstStyle/>
        <a:p>
          <a:r>
            <a:rPr lang="en-US" b="1" i="0"/>
            <a:t>Handling Unavailability Scenarios:</a:t>
          </a:r>
          <a:endParaRPr lang="en-US"/>
        </a:p>
      </dgm:t>
    </dgm:pt>
    <dgm:pt modelId="{74F75391-8C94-4729-A3A3-499693BE6D6C}" type="parTrans" cxnId="{E29426CE-F9DE-495B-9B82-66AACD9DE83B}">
      <dgm:prSet/>
      <dgm:spPr/>
      <dgm:t>
        <a:bodyPr/>
        <a:lstStyle/>
        <a:p>
          <a:endParaRPr lang="en-US"/>
        </a:p>
      </dgm:t>
    </dgm:pt>
    <dgm:pt modelId="{E6CB5827-61AF-4E23-A4A1-283BE6253856}" type="sibTrans" cxnId="{E29426CE-F9DE-495B-9B82-66AACD9DE83B}">
      <dgm:prSet/>
      <dgm:spPr/>
      <dgm:t>
        <a:bodyPr/>
        <a:lstStyle/>
        <a:p>
          <a:endParaRPr lang="en-US"/>
        </a:p>
      </dgm:t>
    </dgm:pt>
    <dgm:pt modelId="{95AEEE2B-8DC9-4CC5-A51B-9CE24BE56B6B}">
      <dgm:prSet phldrT="[Text]"/>
      <dgm:spPr/>
      <dgm:t>
        <a:bodyPr/>
        <a:lstStyle/>
        <a:p>
          <a:r>
            <a:rPr lang="en-US" b="0" i="0"/>
            <a:t>Robustness is a key consideration. The script can be improved to gracefully handle scenarios where virtualization platforms or firewalls become temporarily unavailable.</a:t>
          </a:r>
          <a:endParaRPr lang="en-US"/>
        </a:p>
      </dgm:t>
    </dgm:pt>
    <dgm:pt modelId="{02F901CE-B001-4199-8706-88AB4B41AEC2}" type="parTrans" cxnId="{9231B9A0-48CF-49C1-A50B-C9F1822A2047}">
      <dgm:prSet/>
      <dgm:spPr/>
      <dgm:t>
        <a:bodyPr/>
        <a:lstStyle/>
        <a:p>
          <a:endParaRPr lang="en-US"/>
        </a:p>
      </dgm:t>
    </dgm:pt>
    <dgm:pt modelId="{9035E400-989C-4C40-8EF3-57331E971138}" type="sibTrans" cxnId="{9231B9A0-48CF-49C1-A50B-C9F1822A2047}">
      <dgm:prSet/>
      <dgm:spPr/>
      <dgm:t>
        <a:bodyPr/>
        <a:lstStyle/>
        <a:p>
          <a:endParaRPr lang="en-US"/>
        </a:p>
      </dgm:t>
    </dgm:pt>
    <dgm:pt modelId="{CECFFCE3-4C08-4DE1-8DF7-E2E5E4E7DA1C}">
      <dgm:prSet phldrT="[Text]"/>
      <dgm:spPr/>
      <dgm:t>
        <a:bodyPr/>
        <a:lstStyle/>
        <a:p>
          <a:r>
            <a:rPr lang="en-US" b="1" i="0"/>
            <a:t>Leveraging Machine Learning</a:t>
          </a:r>
          <a:endParaRPr lang="en-US"/>
        </a:p>
      </dgm:t>
    </dgm:pt>
    <dgm:pt modelId="{1B97F33D-F4D1-429A-B1C6-235876063F0E}" type="parTrans" cxnId="{6C6D73A8-6914-4CA3-B625-13FD9E9C1B07}">
      <dgm:prSet/>
      <dgm:spPr/>
      <dgm:t>
        <a:bodyPr/>
        <a:lstStyle/>
        <a:p>
          <a:endParaRPr lang="en-US"/>
        </a:p>
      </dgm:t>
    </dgm:pt>
    <dgm:pt modelId="{455B860F-D7F4-4E68-9E3E-25577D4D05A6}" type="sibTrans" cxnId="{6C6D73A8-6914-4CA3-B625-13FD9E9C1B07}">
      <dgm:prSet/>
      <dgm:spPr/>
      <dgm:t>
        <a:bodyPr/>
        <a:lstStyle/>
        <a:p>
          <a:endParaRPr lang="en-US"/>
        </a:p>
      </dgm:t>
    </dgm:pt>
    <dgm:pt modelId="{AF333C8A-5600-4128-92D2-CCAFDD9DB7A7}">
      <dgm:prSet phldrT="[Text]"/>
      <dgm:spPr/>
      <dgm:t>
        <a:bodyPr/>
        <a:lstStyle/>
        <a:p>
          <a:r>
            <a:rPr lang="en-US" b="0" i="0"/>
            <a:t>Machine learning offers exciting possibilities for enhancing the script's functionality. By integrating machine learning algorithms, the script can dynamically adjust optimization thresholds based on real-time system performance.</a:t>
          </a:r>
          <a:endParaRPr lang="en-US"/>
        </a:p>
      </dgm:t>
    </dgm:pt>
    <dgm:pt modelId="{3B26E484-3B90-406D-83CA-0282549F1C4B}" type="parTrans" cxnId="{9661D089-AE62-4AC2-8E3F-C575DCA2C731}">
      <dgm:prSet/>
      <dgm:spPr/>
      <dgm:t>
        <a:bodyPr/>
        <a:lstStyle/>
        <a:p>
          <a:endParaRPr lang="en-US"/>
        </a:p>
      </dgm:t>
    </dgm:pt>
    <dgm:pt modelId="{B016F345-21FC-40D9-88BB-75376C84DB18}" type="sibTrans" cxnId="{9661D089-AE62-4AC2-8E3F-C575DCA2C731}">
      <dgm:prSet/>
      <dgm:spPr/>
      <dgm:t>
        <a:bodyPr/>
        <a:lstStyle/>
        <a:p>
          <a:endParaRPr lang="en-US"/>
        </a:p>
      </dgm:t>
    </dgm:pt>
    <dgm:pt modelId="{8EC0DA73-DEEC-4D50-A1BA-4DA1458ACC17}">
      <dgm:prSet/>
      <dgm:spPr/>
      <dgm:t>
        <a:bodyPr/>
        <a:lstStyle/>
        <a:p>
          <a:r>
            <a:rPr lang="en-US" b="1" i="0"/>
            <a:t>Implementing a Logging System</a:t>
          </a:r>
          <a:endParaRPr lang="en-US"/>
        </a:p>
      </dgm:t>
    </dgm:pt>
    <dgm:pt modelId="{D90034FE-2114-4D7D-BA93-7FB0FAA54EC9}" type="parTrans" cxnId="{95F4D692-A39C-4CEA-A0B7-A6687A0AA45F}">
      <dgm:prSet/>
      <dgm:spPr/>
      <dgm:t>
        <a:bodyPr/>
        <a:lstStyle/>
        <a:p>
          <a:endParaRPr lang="en-US"/>
        </a:p>
      </dgm:t>
    </dgm:pt>
    <dgm:pt modelId="{DE328860-FFF4-4425-8F14-E045077F0267}" type="sibTrans" cxnId="{95F4D692-A39C-4CEA-A0B7-A6687A0AA45F}">
      <dgm:prSet/>
      <dgm:spPr/>
      <dgm:t>
        <a:bodyPr/>
        <a:lstStyle/>
        <a:p>
          <a:endParaRPr lang="en-US"/>
        </a:p>
      </dgm:t>
    </dgm:pt>
    <dgm:pt modelId="{ABEC62AA-7535-4590-976B-694C3B6A4634}">
      <dgm:prSet/>
      <dgm:spPr/>
      <dgm:t>
        <a:bodyPr/>
        <a:lstStyle/>
        <a:p>
          <a:r>
            <a:rPr lang="en-US" b="0" i="0"/>
            <a:t>Documentation and accountability are critical. Implementing a logging system within the script can provide a comprehensive record of optimization algorithm changes.</a:t>
          </a:r>
          <a:endParaRPr lang="en-US"/>
        </a:p>
      </dgm:t>
    </dgm:pt>
    <dgm:pt modelId="{A73A419C-EB31-4ACB-827D-ADA0AFFA9879}" type="parTrans" cxnId="{C59078AD-BE86-4D29-B4E7-C3A4052C0CC0}">
      <dgm:prSet/>
      <dgm:spPr/>
      <dgm:t>
        <a:bodyPr/>
        <a:lstStyle/>
        <a:p>
          <a:endParaRPr lang="en-US"/>
        </a:p>
      </dgm:t>
    </dgm:pt>
    <dgm:pt modelId="{032021FA-03D7-4193-8023-C98989F2BCF1}" type="sibTrans" cxnId="{C59078AD-BE86-4D29-B4E7-C3A4052C0CC0}">
      <dgm:prSet/>
      <dgm:spPr/>
      <dgm:t>
        <a:bodyPr/>
        <a:lstStyle/>
        <a:p>
          <a:endParaRPr lang="en-US"/>
        </a:p>
      </dgm:t>
    </dgm:pt>
    <dgm:pt modelId="{F7515D3D-01EB-484A-A145-69F4B978A98F}" type="pres">
      <dgm:prSet presAssocID="{384183CC-6D77-4C8F-9E8D-1E93B4D1C944}" presName="linearFlow" presStyleCnt="0">
        <dgm:presLayoutVars>
          <dgm:dir/>
          <dgm:animLvl val="lvl"/>
          <dgm:resizeHandles val="exact"/>
        </dgm:presLayoutVars>
      </dgm:prSet>
      <dgm:spPr/>
    </dgm:pt>
    <dgm:pt modelId="{5D5C0746-2A44-475A-8365-875CE0EFA595}" type="pres">
      <dgm:prSet presAssocID="{F103965D-FF6F-4EF0-B484-1E314DDF35A3}" presName="composite" presStyleCnt="0"/>
      <dgm:spPr/>
    </dgm:pt>
    <dgm:pt modelId="{CF26F9BA-708B-4D82-AEA6-B33C5722D865}" type="pres">
      <dgm:prSet presAssocID="{F103965D-FF6F-4EF0-B484-1E314DDF35A3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EB7022F-4920-4D34-B006-487D67D20026}" type="pres">
      <dgm:prSet presAssocID="{F103965D-FF6F-4EF0-B484-1E314DDF35A3}" presName="descendantText" presStyleLbl="alignAcc1" presStyleIdx="0" presStyleCnt="4">
        <dgm:presLayoutVars>
          <dgm:bulletEnabled val="1"/>
        </dgm:presLayoutVars>
      </dgm:prSet>
      <dgm:spPr/>
    </dgm:pt>
    <dgm:pt modelId="{8CBD6C03-C42E-4E9D-95E1-5E35AB46A9E4}" type="pres">
      <dgm:prSet presAssocID="{F340C1AA-E0E4-4CA9-8863-78475D4DCFD4}" presName="sp" presStyleCnt="0"/>
      <dgm:spPr/>
    </dgm:pt>
    <dgm:pt modelId="{D9420A4D-40E8-4137-9C71-DEC6BB6A85ED}" type="pres">
      <dgm:prSet presAssocID="{22A70C85-1C39-4C05-A0FF-E085CEDB6412}" presName="composite" presStyleCnt="0"/>
      <dgm:spPr/>
    </dgm:pt>
    <dgm:pt modelId="{042FFF6B-D99B-4B60-917D-5641DEFE2691}" type="pres">
      <dgm:prSet presAssocID="{22A70C85-1C39-4C05-A0FF-E085CEDB641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2C7C649D-BF58-4995-8527-4D2448EB8F38}" type="pres">
      <dgm:prSet presAssocID="{22A70C85-1C39-4C05-A0FF-E085CEDB6412}" presName="descendantText" presStyleLbl="alignAcc1" presStyleIdx="1" presStyleCnt="4">
        <dgm:presLayoutVars>
          <dgm:bulletEnabled val="1"/>
        </dgm:presLayoutVars>
      </dgm:prSet>
      <dgm:spPr/>
    </dgm:pt>
    <dgm:pt modelId="{18D3F1B5-3C4C-4DA5-AE87-16C9EE21E8DA}" type="pres">
      <dgm:prSet presAssocID="{E6CB5827-61AF-4E23-A4A1-283BE6253856}" presName="sp" presStyleCnt="0"/>
      <dgm:spPr/>
    </dgm:pt>
    <dgm:pt modelId="{267516B5-64F5-4D34-85D5-4B468C45C589}" type="pres">
      <dgm:prSet presAssocID="{CECFFCE3-4C08-4DE1-8DF7-E2E5E4E7DA1C}" presName="composite" presStyleCnt="0"/>
      <dgm:spPr/>
    </dgm:pt>
    <dgm:pt modelId="{BF6A83EF-4BCA-4C35-B7D1-1DAB1B6C4B81}" type="pres">
      <dgm:prSet presAssocID="{CECFFCE3-4C08-4DE1-8DF7-E2E5E4E7DA1C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C8D717CE-73C3-40D1-8637-FF1A8A33BC16}" type="pres">
      <dgm:prSet presAssocID="{CECFFCE3-4C08-4DE1-8DF7-E2E5E4E7DA1C}" presName="descendantText" presStyleLbl="alignAcc1" presStyleIdx="2" presStyleCnt="4">
        <dgm:presLayoutVars>
          <dgm:bulletEnabled val="1"/>
        </dgm:presLayoutVars>
      </dgm:prSet>
      <dgm:spPr/>
    </dgm:pt>
    <dgm:pt modelId="{88FD0369-BD10-4FEF-9DFC-2CDC34AA3BCF}" type="pres">
      <dgm:prSet presAssocID="{455B860F-D7F4-4E68-9E3E-25577D4D05A6}" presName="sp" presStyleCnt="0"/>
      <dgm:spPr/>
    </dgm:pt>
    <dgm:pt modelId="{15E1A76E-B59D-423B-97FA-F6859020E50D}" type="pres">
      <dgm:prSet presAssocID="{8EC0DA73-DEEC-4D50-A1BA-4DA1458ACC17}" presName="composite" presStyleCnt="0"/>
      <dgm:spPr/>
    </dgm:pt>
    <dgm:pt modelId="{46D9C017-A45A-4469-A815-0E524C63661C}" type="pres">
      <dgm:prSet presAssocID="{8EC0DA73-DEEC-4D50-A1BA-4DA1458ACC17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E3C7681-7FFB-4885-B95D-31407DF92777}" type="pres">
      <dgm:prSet presAssocID="{8EC0DA73-DEEC-4D50-A1BA-4DA1458ACC17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38D74F12-D546-4DEE-96CC-F1BC1462F908}" type="presOf" srcId="{975ABDEF-A3EB-4011-B6AC-C8142B361EE9}" destId="{BEB7022F-4920-4D34-B006-487D67D20026}" srcOrd="0" destOrd="0" presId="urn:microsoft.com/office/officeart/2005/8/layout/chevron2"/>
    <dgm:cxn modelId="{C57CF562-CC4C-4D68-8122-D65AC73C41CA}" type="presOf" srcId="{95AEEE2B-8DC9-4CC5-A51B-9CE24BE56B6B}" destId="{2C7C649D-BF58-4995-8527-4D2448EB8F38}" srcOrd="0" destOrd="0" presId="urn:microsoft.com/office/officeart/2005/8/layout/chevron2"/>
    <dgm:cxn modelId="{4900DB68-AE90-4BA4-87A2-1908C63E5C44}" type="presOf" srcId="{AF333C8A-5600-4128-92D2-CCAFDD9DB7A7}" destId="{C8D717CE-73C3-40D1-8637-FF1A8A33BC16}" srcOrd="0" destOrd="0" presId="urn:microsoft.com/office/officeart/2005/8/layout/chevron2"/>
    <dgm:cxn modelId="{F6404B6C-F679-465F-AD96-F85E662C7856}" type="presOf" srcId="{22A70C85-1C39-4C05-A0FF-E085CEDB6412}" destId="{042FFF6B-D99B-4B60-917D-5641DEFE2691}" srcOrd="0" destOrd="0" presId="urn:microsoft.com/office/officeart/2005/8/layout/chevron2"/>
    <dgm:cxn modelId="{68532075-5257-4027-A9D8-CE43721C33B9}" type="presOf" srcId="{8EC0DA73-DEEC-4D50-A1BA-4DA1458ACC17}" destId="{46D9C017-A45A-4469-A815-0E524C63661C}" srcOrd="0" destOrd="0" presId="urn:microsoft.com/office/officeart/2005/8/layout/chevron2"/>
    <dgm:cxn modelId="{2E85E25A-CD4A-4880-A93C-D48189056C01}" type="presOf" srcId="{ABEC62AA-7535-4590-976B-694C3B6A4634}" destId="{5E3C7681-7FFB-4885-B95D-31407DF92777}" srcOrd="0" destOrd="0" presId="urn:microsoft.com/office/officeart/2005/8/layout/chevron2"/>
    <dgm:cxn modelId="{9661D089-AE62-4AC2-8E3F-C575DCA2C731}" srcId="{CECFFCE3-4C08-4DE1-8DF7-E2E5E4E7DA1C}" destId="{AF333C8A-5600-4128-92D2-CCAFDD9DB7A7}" srcOrd="0" destOrd="0" parTransId="{3B26E484-3B90-406D-83CA-0282549F1C4B}" sibTransId="{B016F345-21FC-40D9-88BB-75376C84DB18}"/>
    <dgm:cxn modelId="{25DD358B-C01A-4DF0-ACBD-B4BA6A42484E}" type="presOf" srcId="{384183CC-6D77-4C8F-9E8D-1E93B4D1C944}" destId="{F7515D3D-01EB-484A-A145-69F4B978A98F}" srcOrd="0" destOrd="0" presId="urn:microsoft.com/office/officeart/2005/8/layout/chevron2"/>
    <dgm:cxn modelId="{9B6F7092-74FE-438C-82B1-51979232A096}" srcId="{384183CC-6D77-4C8F-9E8D-1E93B4D1C944}" destId="{F103965D-FF6F-4EF0-B484-1E314DDF35A3}" srcOrd="0" destOrd="0" parTransId="{E68A1D78-E188-4DC7-A76D-121CE64CB840}" sibTransId="{F340C1AA-E0E4-4CA9-8863-78475D4DCFD4}"/>
    <dgm:cxn modelId="{71695992-4BB0-466B-BEA6-A80F22D8B7AD}" type="presOf" srcId="{F103965D-FF6F-4EF0-B484-1E314DDF35A3}" destId="{CF26F9BA-708B-4D82-AEA6-B33C5722D865}" srcOrd="0" destOrd="0" presId="urn:microsoft.com/office/officeart/2005/8/layout/chevron2"/>
    <dgm:cxn modelId="{95F4D692-A39C-4CEA-A0B7-A6687A0AA45F}" srcId="{384183CC-6D77-4C8F-9E8D-1E93B4D1C944}" destId="{8EC0DA73-DEEC-4D50-A1BA-4DA1458ACC17}" srcOrd="3" destOrd="0" parTransId="{D90034FE-2114-4D7D-BA93-7FB0FAA54EC9}" sibTransId="{DE328860-FFF4-4425-8F14-E045077F0267}"/>
    <dgm:cxn modelId="{9231B9A0-48CF-49C1-A50B-C9F1822A2047}" srcId="{22A70C85-1C39-4C05-A0FF-E085CEDB6412}" destId="{95AEEE2B-8DC9-4CC5-A51B-9CE24BE56B6B}" srcOrd="0" destOrd="0" parTransId="{02F901CE-B001-4199-8706-88AB4B41AEC2}" sibTransId="{9035E400-989C-4C40-8EF3-57331E971138}"/>
    <dgm:cxn modelId="{6C6D73A8-6914-4CA3-B625-13FD9E9C1B07}" srcId="{384183CC-6D77-4C8F-9E8D-1E93B4D1C944}" destId="{CECFFCE3-4C08-4DE1-8DF7-E2E5E4E7DA1C}" srcOrd="2" destOrd="0" parTransId="{1B97F33D-F4D1-429A-B1C6-235876063F0E}" sibTransId="{455B860F-D7F4-4E68-9E3E-25577D4D05A6}"/>
    <dgm:cxn modelId="{C59078AD-BE86-4D29-B4E7-C3A4052C0CC0}" srcId="{8EC0DA73-DEEC-4D50-A1BA-4DA1458ACC17}" destId="{ABEC62AA-7535-4590-976B-694C3B6A4634}" srcOrd="0" destOrd="0" parTransId="{A73A419C-EB31-4ACB-827D-ADA0AFFA9879}" sibTransId="{032021FA-03D7-4193-8023-C98989F2BCF1}"/>
    <dgm:cxn modelId="{C4C991AF-0226-4B54-959E-5FBD40C00EF4}" srcId="{F103965D-FF6F-4EF0-B484-1E314DDF35A3}" destId="{975ABDEF-A3EB-4011-B6AC-C8142B361EE9}" srcOrd="0" destOrd="0" parTransId="{55794575-6AE9-439A-BE8F-B6CA0502DD81}" sibTransId="{522ADBF8-6111-4E0E-A80B-DD3A151494F6}"/>
    <dgm:cxn modelId="{E29426CE-F9DE-495B-9B82-66AACD9DE83B}" srcId="{384183CC-6D77-4C8F-9E8D-1E93B4D1C944}" destId="{22A70C85-1C39-4C05-A0FF-E085CEDB6412}" srcOrd="1" destOrd="0" parTransId="{74F75391-8C94-4729-A3A3-499693BE6D6C}" sibTransId="{E6CB5827-61AF-4E23-A4A1-283BE6253856}"/>
    <dgm:cxn modelId="{D8949ED7-1860-4BCF-9657-2A7740395ACA}" type="presOf" srcId="{CECFFCE3-4C08-4DE1-8DF7-E2E5E4E7DA1C}" destId="{BF6A83EF-4BCA-4C35-B7D1-1DAB1B6C4B81}" srcOrd="0" destOrd="0" presId="urn:microsoft.com/office/officeart/2005/8/layout/chevron2"/>
    <dgm:cxn modelId="{00B80A9F-8BE3-4229-867B-CEA4CAEC0B93}" type="presParOf" srcId="{F7515D3D-01EB-484A-A145-69F4B978A98F}" destId="{5D5C0746-2A44-475A-8365-875CE0EFA595}" srcOrd="0" destOrd="0" presId="urn:microsoft.com/office/officeart/2005/8/layout/chevron2"/>
    <dgm:cxn modelId="{B5CB3F34-BC72-4ABF-A740-DEC7A0347632}" type="presParOf" srcId="{5D5C0746-2A44-475A-8365-875CE0EFA595}" destId="{CF26F9BA-708B-4D82-AEA6-B33C5722D865}" srcOrd="0" destOrd="0" presId="urn:microsoft.com/office/officeart/2005/8/layout/chevron2"/>
    <dgm:cxn modelId="{A2CCFBB3-0ED6-495C-A0B9-0D04B242C044}" type="presParOf" srcId="{5D5C0746-2A44-475A-8365-875CE0EFA595}" destId="{BEB7022F-4920-4D34-B006-487D67D20026}" srcOrd="1" destOrd="0" presId="urn:microsoft.com/office/officeart/2005/8/layout/chevron2"/>
    <dgm:cxn modelId="{B82563D6-72B1-4857-9479-663B4B6A5463}" type="presParOf" srcId="{F7515D3D-01EB-484A-A145-69F4B978A98F}" destId="{8CBD6C03-C42E-4E9D-95E1-5E35AB46A9E4}" srcOrd="1" destOrd="0" presId="urn:microsoft.com/office/officeart/2005/8/layout/chevron2"/>
    <dgm:cxn modelId="{5630C3AF-D585-44BD-BB5B-4E90A87729D5}" type="presParOf" srcId="{F7515D3D-01EB-484A-A145-69F4B978A98F}" destId="{D9420A4D-40E8-4137-9C71-DEC6BB6A85ED}" srcOrd="2" destOrd="0" presId="urn:microsoft.com/office/officeart/2005/8/layout/chevron2"/>
    <dgm:cxn modelId="{53B26E2B-A0C9-4C2B-AAF9-A6F5F74F7334}" type="presParOf" srcId="{D9420A4D-40E8-4137-9C71-DEC6BB6A85ED}" destId="{042FFF6B-D99B-4B60-917D-5641DEFE2691}" srcOrd="0" destOrd="0" presId="urn:microsoft.com/office/officeart/2005/8/layout/chevron2"/>
    <dgm:cxn modelId="{784BB49D-7FB8-497E-A888-E43C5FF7A66B}" type="presParOf" srcId="{D9420A4D-40E8-4137-9C71-DEC6BB6A85ED}" destId="{2C7C649D-BF58-4995-8527-4D2448EB8F38}" srcOrd="1" destOrd="0" presId="urn:microsoft.com/office/officeart/2005/8/layout/chevron2"/>
    <dgm:cxn modelId="{026FA52A-35AA-4CE1-A442-BCA728340593}" type="presParOf" srcId="{F7515D3D-01EB-484A-A145-69F4B978A98F}" destId="{18D3F1B5-3C4C-4DA5-AE87-16C9EE21E8DA}" srcOrd="3" destOrd="0" presId="urn:microsoft.com/office/officeart/2005/8/layout/chevron2"/>
    <dgm:cxn modelId="{9DC4809A-A1DA-4E7A-BC23-3C9894633038}" type="presParOf" srcId="{F7515D3D-01EB-484A-A145-69F4B978A98F}" destId="{267516B5-64F5-4D34-85D5-4B468C45C589}" srcOrd="4" destOrd="0" presId="urn:microsoft.com/office/officeart/2005/8/layout/chevron2"/>
    <dgm:cxn modelId="{6A636533-08C7-45FF-AFAA-69EFFC0306D4}" type="presParOf" srcId="{267516B5-64F5-4D34-85D5-4B468C45C589}" destId="{BF6A83EF-4BCA-4C35-B7D1-1DAB1B6C4B81}" srcOrd="0" destOrd="0" presId="urn:microsoft.com/office/officeart/2005/8/layout/chevron2"/>
    <dgm:cxn modelId="{77CF66F5-AA49-437D-9E52-86C3CB934C5E}" type="presParOf" srcId="{267516B5-64F5-4D34-85D5-4B468C45C589}" destId="{C8D717CE-73C3-40D1-8637-FF1A8A33BC16}" srcOrd="1" destOrd="0" presId="urn:microsoft.com/office/officeart/2005/8/layout/chevron2"/>
    <dgm:cxn modelId="{D7BD84D6-B4CE-4478-A107-315A5BC0294D}" type="presParOf" srcId="{F7515D3D-01EB-484A-A145-69F4B978A98F}" destId="{88FD0369-BD10-4FEF-9DFC-2CDC34AA3BCF}" srcOrd="5" destOrd="0" presId="urn:microsoft.com/office/officeart/2005/8/layout/chevron2"/>
    <dgm:cxn modelId="{E85A5803-1155-4DFC-ADAA-7FF310D24923}" type="presParOf" srcId="{F7515D3D-01EB-484A-A145-69F4B978A98F}" destId="{15E1A76E-B59D-423B-97FA-F6859020E50D}" srcOrd="6" destOrd="0" presId="urn:microsoft.com/office/officeart/2005/8/layout/chevron2"/>
    <dgm:cxn modelId="{F97958C5-F5BF-4F12-B7DF-1677EA40DA3A}" type="presParOf" srcId="{15E1A76E-B59D-423B-97FA-F6859020E50D}" destId="{46D9C017-A45A-4469-A815-0E524C63661C}" srcOrd="0" destOrd="0" presId="urn:microsoft.com/office/officeart/2005/8/layout/chevron2"/>
    <dgm:cxn modelId="{64AEF407-F47B-4D65-82AD-1289DD1FDC0E}" type="presParOf" srcId="{15E1A76E-B59D-423B-97FA-F6859020E50D}" destId="{5E3C7681-7FFB-4885-B95D-31407DF9277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5C6F8A-E982-4377-B29D-0630C1C90DDE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741A11-2A5F-49A2-A38E-8495948B42F4}">
      <dgm:prSet phldrT="[Text]"/>
      <dgm:spPr/>
      <dgm:t>
        <a:bodyPr/>
        <a:lstStyle/>
        <a:p>
          <a:r>
            <a:rPr lang="en-US" b="1" i="0"/>
            <a:t>Bash Script's Contribution</a:t>
          </a:r>
          <a:endParaRPr lang="en-US"/>
        </a:p>
      </dgm:t>
    </dgm:pt>
    <dgm:pt modelId="{0303B176-4824-4F3A-87A6-09717C6D2B3C}" type="parTrans" cxnId="{255CDCE8-322A-462C-B897-F927DF7CF8A6}">
      <dgm:prSet/>
      <dgm:spPr/>
      <dgm:t>
        <a:bodyPr/>
        <a:lstStyle/>
        <a:p>
          <a:endParaRPr lang="en-US"/>
        </a:p>
      </dgm:t>
    </dgm:pt>
    <dgm:pt modelId="{328B50B3-E06F-418F-A131-F2CB8EE3E4BD}" type="sibTrans" cxnId="{255CDCE8-322A-462C-B897-F927DF7CF8A6}">
      <dgm:prSet/>
      <dgm:spPr/>
      <dgm:t>
        <a:bodyPr/>
        <a:lstStyle/>
        <a:p>
          <a:endParaRPr lang="en-US"/>
        </a:p>
      </dgm:t>
    </dgm:pt>
    <dgm:pt modelId="{52E75545-0179-4EF8-B20E-46CA715C3C46}">
      <dgm:prSet phldrT="[Text]"/>
      <dgm:spPr/>
      <dgm:t>
        <a:bodyPr/>
        <a:lstStyle/>
        <a:p>
          <a:r>
            <a:rPr lang="en-US" b="0" i="0"/>
            <a:t>The Bash script presented today stands as a testament to the power of automation in network security management.</a:t>
          </a:r>
          <a:endParaRPr lang="en-US"/>
        </a:p>
      </dgm:t>
    </dgm:pt>
    <dgm:pt modelId="{314E5788-133E-4829-9217-375D1D2019CD}" type="parTrans" cxnId="{736F96FB-1C98-4352-8861-5BFD9331C342}">
      <dgm:prSet/>
      <dgm:spPr/>
      <dgm:t>
        <a:bodyPr/>
        <a:lstStyle/>
        <a:p>
          <a:endParaRPr lang="en-US"/>
        </a:p>
      </dgm:t>
    </dgm:pt>
    <dgm:pt modelId="{9A172E8A-B5FC-4884-8297-CABE8466C1B9}" type="sibTrans" cxnId="{736F96FB-1C98-4352-8861-5BFD9331C342}">
      <dgm:prSet/>
      <dgm:spPr/>
      <dgm:t>
        <a:bodyPr/>
        <a:lstStyle/>
        <a:p>
          <a:endParaRPr lang="en-US"/>
        </a:p>
      </dgm:t>
    </dgm:pt>
    <dgm:pt modelId="{594483BE-8FA7-4CC1-A1BD-C9524719E0C4}">
      <dgm:prSet phldrT="[Text]"/>
      <dgm:spPr/>
      <dgm:t>
        <a:bodyPr/>
        <a:lstStyle/>
        <a:p>
          <a:r>
            <a:rPr lang="en-US" b="1" i="0"/>
            <a:t>Efficiency and Effectiveness</a:t>
          </a:r>
          <a:endParaRPr lang="en-US"/>
        </a:p>
      </dgm:t>
    </dgm:pt>
    <dgm:pt modelId="{D24C225E-FB1C-4784-893E-954784B62AD6}" type="parTrans" cxnId="{624438ED-E40C-42E8-8944-E44A09ECD4DE}">
      <dgm:prSet/>
      <dgm:spPr/>
      <dgm:t>
        <a:bodyPr/>
        <a:lstStyle/>
        <a:p>
          <a:endParaRPr lang="en-US"/>
        </a:p>
      </dgm:t>
    </dgm:pt>
    <dgm:pt modelId="{7779247B-2BF6-4952-B101-2CDAF3302BFD}" type="sibTrans" cxnId="{624438ED-E40C-42E8-8944-E44A09ECD4DE}">
      <dgm:prSet/>
      <dgm:spPr/>
      <dgm:t>
        <a:bodyPr/>
        <a:lstStyle/>
        <a:p>
          <a:endParaRPr lang="en-US"/>
        </a:p>
      </dgm:t>
    </dgm:pt>
    <dgm:pt modelId="{CE6B83FD-63CF-41FE-873E-2E9E2F7B5A92}">
      <dgm:prSet phldrT="[Text]"/>
      <dgm:spPr/>
      <dgm:t>
        <a:bodyPr/>
        <a:lstStyle/>
        <a:p>
          <a:r>
            <a:rPr lang="en-US" b="0" i="0"/>
            <a:t>By automating distributed firewall management, the script not only increases efficiency but also bolsters the effectiveness of network security operations.</a:t>
          </a:r>
          <a:endParaRPr lang="en-US"/>
        </a:p>
      </dgm:t>
    </dgm:pt>
    <dgm:pt modelId="{361C754C-6D91-4BFD-A9FE-D9D75C04DE3C}" type="parTrans" cxnId="{967BF661-BC8D-43E8-B8E2-BFF5BFE92342}">
      <dgm:prSet/>
      <dgm:spPr/>
      <dgm:t>
        <a:bodyPr/>
        <a:lstStyle/>
        <a:p>
          <a:endParaRPr lang="en-US"/>
        </a:p>
      </dgm:t>
    </dgm:pt>
    <dgm:pt modelId="{2764995F-CE2B-4373-802F-780E7FA0D428}" type="sibTrans" cxnId="{967BF661-BC8D-43E8-B8E2-BFF5BFE92342}">
      <dgm:prSet/>
      <dgm:spPr/>
      <dgm:t>
        <a:bodyPr/>
        <a:lstStyle/>
        <a:p>
          <a:endParaRPr lang="en-US"/>
        </a:p>
      </dgm:t>
    </dgm:pt>
    <dgm:pt modelId="{D2C11E92-98B3-434E-AAC5-E1665490CDE2}">
      <dgm:prSet/>
      <dgm:spPr/>
      <dgm:t>
        <a:bodyPr/>
        <a:lstStyle/>
        <a:p>
          <a:r>
            <a:rPr lang="en-US" b="1" i="0"/>
            <a:t>Ensuring Compliance and Trust</a:t>
          </a:r>
          <a:endParaRPr lang="en-US"/>
        </a:p>
      </dgm:t>
    </dgm:pt>
    <dgm:pt modelId="{14AD8816-F6FE-4A16-BFE1-58326C1AAD5E}" type="parTrans" cxnId="{61B20A93-95BC-4B42-AE12-68AB0BCB3E81}">
      <dgm:prSet/>
      <dgm:spPr/>
      <dgm:t>
        <a:bodyPr/>
        <a:lstStyle/>
        <a:p>
          <a:endParaRPr lang="en-US"/>
        </a:p>
      </dgm:t>
    </dgm:pt>
    <dgm:pt modelId="{D8C11C9B-88AC-42AA-BBD9-F241FDBB9917}" type="sibTrans" cxnId="{61B20A93-95BC-4B42-AE12-68AB0BCB3E81}">
      <dgm:prSet/>
      <dgm:spPr/>
      <dgm:t>
        <a:bodyPr/>
        <a:lstStyle/>
        <a:p>
          <a:endParaRPr lang="en-US"/>
        </a:p>
      </dgm:t>
    </dgm:pt>
    <dgm:pt modelId="{664DDB58-952A-479F-A94D-963FE20AD4C4}">
      <dgm:prSet/>
      <dgm:spPr/>
      <dgm:t>
        <a:bodyPr/>
        <a:lstStyle/>
        <a:p>
          <a:r>
            <a:rPr lang="en-US" b="0" i="0"/>
            <a:t>In today's regulatory environment, compliance is paramount. Automated security policy management aids in regulatory adherence, reducing the potential for fines and penalties.</a:t>
          </a:r>
          <a:endParaRPr lang="en-US"/>
        </a:p>
      </dgm:t>
    </dgm:pt>
    <dgm:pt modelId="{68521714-E8AB-4316-86AA-B562F7EE0D92}" type="parTrans" cxnId="{08ACCE94-3A21-40D2-B7AB-EB2A43AEAF95}">
      <dgm:prSet/>
      <dgm:spPr/>
      <dgm:t>
        <a:bodyPr/>
        <a:lstStyle/>
        <a:p>
          <a:endParaRPr lang="en-US"/>
        </a:p>
      </dgm:t>
    </dgm:pt>
    <dgm:pt modelId="{D0B68207-9EC4-4E4E-800D-644AF73AB647}" type="sibTrans" cxnId="{08ACCE94-3A21-40D2-B7AB-EB2A43AEAF95}">
      <dgm:prSet/>
      <dgm:spPr/>
      <dgm:t>
        <a:bodyPr/>
        <a:lstStyle/>
        <a:p>
          <a:endParaRPr lang="en-US"/>
        </a:p>
      </dgm:t>
    </dgm:pt>
    <dgm:pt modelId="{5D2F8D11-9F23-4E30-9FC4-E687BF6C6851}" type="pres">
      <dgm:prSet presAssocID="{565C6F8A-E982-4377-B29D-0630C1C90DDE}" presName="Name0" presStyleCnt="0">
        <dgm:presLayoutVars>
          <dgm:dir/>
          <dgm:animLvl val="lvl"/>
          <dgm:resizeHandles/>
        </dgm:presLayoutVars>
      </dgm:prSet>
      <dgm:spPr/>
    </dgm:pt>
    <dgm:pt modelId="{8573B5C4-7587-4D12-824B-24CBA9C8FDC9}" type="pres">
      <dgm:prSet presAssocID="{6A741A11-2A5F-49A2-A38E-8495948B42F4}" presName="linNode" presStyleCnt="0"/>
      <dgm:spPr/>
    </dgm:pt>
    <dgm:pt modelId="{4FA092CB-638F-4098-8C7F-FF2E924C051C}" type="pres">
      <dgm:prSet presAssocID="{6A741A11-2A5F-49A2-A38E-8495948B42F4}" presName="parentShp" presStyleLbl="node1" presStyleIdx="0" presStyleCnt="3">
        <dgm:presLayoutVars>
          <dgm:bulletEnabled val="1"/>
        </dgm:presLayoutVars>
      </dgm:prSet>
      <dgm:spPr/>
    </dgm:pt>
    <dgm:pt modelId="{45D22E72-2495-41BF-ABFD-02CD0AB0981E}" type="pres">
      <dgm:prSet presAssocID="{6A741A11-2A5F-49A2-A38E-8495948B42F4}" presName="childShp" presStyleLbl="bgAccFollowNode1" presStyleIdx="0" presStyleCnt="3">
        <dgm:presLayoutVars>
          <dgm:bulletEnabled val="1"/>
        </dgm:presLayoutVars>
      </dgm:prSet>
      <dgm:spPr/>
    </dgm:pt>
    <dgm:pt modelId="{D497B4FA-EB42-4306-A861-1F14703BCF1A}" type="pres">
      <dgm:prSet presAssocID="{328B50B3-E06F-418F-A131-F2CB8EE3E4BD}" presName="spacing" presStyleCnt="0"/>
      <dgm:spPr/>
    </dgm:pt>
    <dgm:pt modelId="{9A724EAF-827B-41F2-A7EE-D3E944B370DA}" type="pres">
      <dgm:prSet presAssocID="{594483BE-8FA7-4CC1-A1BD-C9524719E0C4}" presName="linNode" presStyleCnt="0"/>
      <dgm:spPr/>
    </dgm:pt>
    <dgm:pt modelId="{F78C9161-36DB-431B-B555-CCABEE1A35A5}" type="pres">
      <dgm:prSet presAssocID="{594483BE-8FA7-4CC1-A1BD-C9524719E0C4}" presName="parentShp" presStyleLbl="node1" presStyleIdx="1" presStyleCnt="3">
        <dgm:presLayoutVars>
          <dgm:bulletEnabled val="1"/>
        </dgm:presLayoutVars>
      </dgm:prSet>
      <dgm:spPr/>
    </dgm:pt>
    <dgm:pt modelId="{9B75630A-C306-4BD6-921C-CD07DE31DA6D}" type="pres">
      <dgm:prSet presAssocID="{594483BE-8FA7-4CC1-A1BD-C9524719E0C4}" presName="childShp" presStyleLbl="bgAccFollowNode1" presStyleIdx="1" presStyleCnt="3">
        <dgm:presLayoutVars>
          <dgm:bulletEnabled val="1"/>
        </dgm:presLayoutVars>
      </dgm:prSet>
      <dgm:spPr/>
    </dgm:pt>
    <dgm:pt modelId="{A21009D9-EB3B-481B-B57C-2912AB3B22AB}" type="pres">
      <dgm:prSet presAssocID="{7779247B-2BF6-4952-B101-2CDAF3302BFD}" presName="spacing" presStyleCnt="0"/>
      <dgm:spPr/>
    </dgm:pt>
    <dgm:pt modelId="{3B3E74B7-88F1-4596-9608-A5301BF9B502}" type="pres">
      <dgm:prSet presAssocID="{D2C11E92-98B3-434E-AAC5-E1665490CDE2}" presName="linNode" presStyleCnt="0"/>
      <dgm:spPr/>
    </dgm:pt>
    <dgm:pt modelId="{8587803D-288A-48C3-BE1A-3342DBDCC3D4}" type="pres">
      <dgm:prSet presAssocID="{D2C11E92-98B3-434E-AAC5-E1665490CDE2}" presName="parentShp" presStyleLbl="node1" presStyleIdx="2" presStyleCnt="3">
        <dgm:presLayoutVars>
          <dgm:bulletEnabled val="1"/>
        </dgm:presLayoutVars>
      </dgm:prSet>
      <dgm:spPr/>
    </dgm:pt>
    <dgm:pt modelId="{DBC3ACDA-30C4-445F-9F2F-8102D4A5BB0F}" type="pres">
      <dgm:prSet presAssocID="{D2C11E92-98B3-434E-AAC5-E1665490CDE2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967BF661-BC8D-43E8-B8E2-BFF5BFE92342}" srcId="{594483BE-8FA7-4CC1-A1BD-C9524719E0C4}" destId="{CE6B83FD-63CF-41FE-873E-2E9E2F7B5A92}" srcOrd="0" destOrd="0" parTransId="{361C754C-6D91-4BFD-A9FE-D9D75C04DE3C}" sibTransId="{2764995F-CE2B-4373-802F-780E7FA0D428}"/>
    <dgm:cxn modelId="{7734C550-282F-44FC-A4AB-EE1DF74C07E2}" type="presOf" srcId="{565C6F8A-E982-4377-B29D-0630C1C90DDE}" destId="{5D2F8D11-9F23-4E30-9FC4-E687BF6C6851}" srcOrd="0" destOrd="0" presId="urn:microsoft.com/office/officeart/2005/8/layout/vList6"/>
    <dgm:cxn modelId="{FD1C0475-3A7A-4350-B974-34EB90E5921B}" type="presOf" srcId="{664DDB58-952A-479F-A94D-963FE20AD4C4}" destId="{DBC3ACDA-30C4-445F-9F2F-8102D4A5BB0F}" srcOrd="0" destOrd="0" presId="urn:microsoft.com/office/officeart/2005/8/layout/vList6"/>
    <dgm:cxn modelId="{662A658D-4962-4BF2-9546-8240195B6F7D}" type="presOf" srcId="{CE6B83FD-63CF-41FE-873E-2E9E2F7B5A92}" destId="{9B75630A-C306-4BD6-921C-CD07DE31DA6D}" srcOrd="0" destOrd="0" presId="urn:microsoft.com/office/officeart/2005/8/layout/vList6"/>
    <dgm:cxn modelId="{61B20A93-95BC-4B42-AE12-68AB0BCB3E81}" srcId="{565C6F8A-E982-4377-B29D-0630C1C90DDE}" destId="{D2C11E92-98B3-434E-AAC5-E1665490CDE2}" srcOrd="2" destOrd="0" parTransId="{14AD8816-F6FE-4A16-BFE1-58326C1AAD5E}" sibTransId="{D8C11C9B-88AC-42AA-BBD9-F241FDBB9917}"/>
    <dgm:cxn modelId="{08ACCE94-3A21-40D2-B7AB-EB2A43AEAF95}" srcId="{D2C11E92-98B3-434E-AAC5-E1665490CDE2}" destId="{664DDB58-952A-479F-A94D-963FE20AD4C4}" srcOrd="0" destOrd="0" parTransId="{68521714-E8AB-4316-86AA-B562F7EE0D92}" sibTransId="{D0B68207-9EC4-4E4E-800D-644AF73AB647}"/>
    <dgm:cxn modelId="{FF237AA0-8167-4A30-B274-C29359C1C5BD}" type="presOf" srcId="{52E75545-0179-4EF8-B20E-46CA715C3C46}" destId="{45D22E72-2495-41BF-ABFD-02CD0AB0981E}" srcOrd="0" destOrd="0" presId="urn:microsoft.com/office/officeart/2005/8/layout/vList6"/>
    <dgm:cxn modelId="{BBE1BAD7-9C48-4007-A390-DA3E0F2E97F0}" type="presOf" srcId="{594483BE-8FA7-4CC1-A1BD-C9524719E0C4}" destId="{F78C9161-36DB-431B-B555-CCABEE1A35A5}" srcOrd="0" destOrd="0" presId="urn:microsoft.com/office/officeart/2005/8/layout/vList6"/>
    <dgm:cxn modelId="{255CDCE8-322A-462C-B897-F927DF7CF8A6}" srcId="{565C6F8A-E982-4377-B29D-0630C1C90DDE}" destId="{6A741A11-2A5F-49A2-A38E-8495948B42F4}" srcOrd="0" destOrd="0" parTransId="{0303B176-4824-4F3A-87A6-09717C6D2B3C}" sibTransId="{328B50B3-E06F-418F-A131-F2CB8EE3E4BD}"/>
    <dgm:cxn modelId="{624438ED-E40C-42E8-8944-E44A09ECD4DE}" srcId="{565C6F8A-E982-4377-B29D-0630C1C90DDE}" destId="{594483BE-8FA7-4CC1-A1BD-C9524719E0C4}" srcOrd="1" destOrd="0" parTransId="{D24C225E-FB1C-4784-893E-954784B62AD6}" sibTransId="{7779247B-2BF6-4952-B101-2CDAF3302BFD}"/>
    <dgm:cxn modelId="{E0E1A0F4-5E7A-45D0-8A06-0AFBCC2EBEAE}" type="presOf" srcId="{6A741A11-2A5F-49A2-A38E-8495948B42F4}" destId="{4FA092CB-638F-4098-8C7F-FF2E924C051C}" srcOrd="0" destOrd="0" presId="urn:microsoft.com/office/officeart/2005/8/layout/vList6"/>
    <dgm:cxn modelId="{736F96FB-1C98-4352-8861-5BFD9331C342}" srcId="{6A741A11-2A5F-49A2-A38E-8495948B42F4}" destId="{52E75545-0179-4EF8-B20E-46CA715C3C46}" srcOrd="0" destOrd="0" parTransId="{314E5788-133E-4829-9217-375D1D2019CD}" sibTransId="{9A172E8A-B5FC-4884-8297-CABE8466C1B9}"/>
    <dgm:cxn modelId="{D59091FD-3F32-4D3E-80A6-20B1BD1C1484}" type="presOf" srcId="{D2C11E92-98B3-434E-AAC5-E1665490CDE2}" destId="{8587803D-288A-48C3-BE1A-3342DBDCC3D4}" srcOrd="0" destOrd="0" presId="urn:microsoft.com/office/officeart/2005/8/layout/vList6"/>
    <dgm:cxn modelId="{508834E3-2F33-4EC3-8ADA-171F8002B64B}" type="presParOf" srcId="{5D2F8D11-9F23-4E30-9FC4-E687BF6C6851}" destId="{8573B5C4-7587-4D12-824B-24CBA9C8FDC9}" srcOrd="0" destOrd="0" presId="urn:microsoft.com/office/officeart/2005/8/layout/vList6"/>
    <dgm:cxn modelId="{9B6DE085-6438-4EF2-9837-F37EEA209187}" type="presParOf" srcId="{8573B5C4-7587-4D12-824B-24CBA9C8FDC9}" destId="{4FA092CB-638F-4098-8C7F-FF2E924C051C}" srcOrd="0" destOrd="0" presId="urn:microsoft.com/office/officeart/2005/8/layout/vList6"/>
    <dgm:cxn modelId="{38FFCBA7-9AD2-4FD1-BD9A-9AC7B5C4997E}" type="presParOf" srcId="{8573B5C4-7587-4D12-824B-24CBA9C8FDC9}" destId="{45D22E72-2495-41BF-ABFD-02CD0AB0981E}" srcOrd="1" destOrd="0" presId="urn:microsoft.com/office/officeart/2005/8/layout/vList6"/>
    <dgm:cxn modelId="{BE8E6C28-98D1-4D36-BBE6-8DBC54B8362F}" type="presParOf" srcId="{5D2F8D11-9F23-4E30-9FC4-E687BF6C6851}" destId="{D497B4FA-EB42-4306-A861-1F14703BCF1A}" srcOrd="1" destOrd="0" presId="urn:microsoft.com/office/officeart/2005/8/layout/vList6"/>
    <dgm:cxn modelId="{7ACD8EDC-35F9-42AD-800F-B92858614534}" type="presParOf" srcId="{5D2F8D11-9F23-4E30-9FC4-E687BF6C6851}" destId="{9A724EAF-827B-41F2-A7EE-D3E944B370DA}" srcOrd="2" destOrd="0" presId="urn:microsoft.com/office/officeart/2005/8/layout/vList6"/>
    <dgm:cxn modelId="{84194614-EF3E-4A48-B954-1C5A4349E818}" type="presParOf" srcId="{9A724EAF-827B-41F2-A7EE-D3E944B370DA}" destId="{F78C9161-36DB-431B-B555-CCABEE1A35A5}" srcOrd="0" destOrd="0" presId="urn:microsoft.com/office/officeart/2005/8/layout/vList6"/>
    <dgm:cxn modelId="{E8A662AE-C6B8-4AB9-91CE-7A969F8DE774}" type="presParOf" srcId="{9A724EAF-827B-41F2-A7EE-D3E944B370DA}" destId="{9B75630A-C306-4BD6-921C-CD07DE31DA6D}" srcOrd="1" destOrd="0" presId="urn:microsoft.com/office/officeart/2005/8/layout/vList6"/>
    <dgm:cxn modelId="{7FA666C7-F6FB-4855-807D-778724C18A42}" type="presParOf" srcId="{5D2F8D11-9F23-4E30-9FC4-E687BF6C6851}" destId="{A21009D9-EB3B-481B-B57C-2912AB3B22AB}" srcOrd="3" destOrd="0" presId="urn:microsoft.com/office/officeart/2005/8/layout/vList6"/>
    <dgm:cxn modelId="{D9F1D60B-51FB-4391-B39D-69A02AB13287}" type="presParOf" srcId="{5D2F8D11-9F23-4E30-9FC4-E687BF6C6851}" destId="{3B3E74B7-88F1-4596-9608-A5301BF9B502}" srcOrd="4" destOrd="0" presId="urn:microsoft.com/office/officeart/2005/8/layout/vList6"/>
    <dgm:cxn modelId="{9326710D-980C-46D3-8D1F-C7F591FDF9E9}" type="presParOf" srcId="{3B3E74B7-88F1-4596-9608-A5301BF9B502}" destId="{8587803D-288A-48C3-BE1A-3342DBDCC3D4}" srcOrd="0" destOrd="0" presId="urn:microsoft.com/office/officeart/2005/8/layout/vList6"/>
    <dgm:cxn modelId="{25E748A4-CEB8-4688-A044-D142DE71D54D}" type="presParOf" srcId="{3B3E74B7-88F1-4596-9608-A5301BF9B502}" destId="{DBC3ACDA-30C4-445F-9F2F-8102D4A5BB0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F4443-735B-41BD-BC2D-54416F9D470E}">
      <dsp:nvSpPr>
        <dsp:cNvPr id="0" name=""/>
        <dsp:cNvSpPr/>
      </dsp:nvSpPr>
      <dsp:spPr>
        <a:xfrm>
          <a:off x="2874010" y="3036805"/>
          <a:ext cx="2379980" cy="23799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>
              <a:effectLst/>
              <a:latin typeface="Söhne"/>
            </a:rPr>
            <a:t>Role of Key Components</a:t>
          </a:r>
          <a:endParaRPr lang="en-US" sz="2400" kern="1200"/>
        </a:p>
      </dsp:txBody>
      <dsp:txXfrm>
        <a:off x="3222550" y="3385345"/>
        <a:ext cx="1682900" cy="1682900"/>
      </dsp:txXfrm>
    </dsp:sp>
    <dsp:sp modelId="{977A2129-0012-4B8C-9B34-0E34ECDEA96C}">
      <dsp:nvSpPr>
        <dsp:cNvPr id="0" name=""/>
        <dsp:cNvSpPr/>
      </dsp:nvSpPr>
      <dsp:spPr>
        <a:xfrm rot="12900000">
          <a:off x="1161933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62B5D-AE0C-46AF-B66E-E6199833BC01}">
      <dsp:nvSpPr>
        <dsp:cNvPr id="0" name=""/>
        <dsp:cNvSpPr/>
      </dsp:nvSpPr>
      <dsp:spPr>
        <a:xfrm>
          <a:off x="213498" y="1417830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1" i="0" kern="1200">
              <a:effectLst/>
              <a:latin typeface="Söhne"/>
            </a:rPr>
            <a:t>Firewalls</a:t>
          </a:r>
          <a:r>
            <a:rPr lang="en-US" sz="1400" b="0" i="0" kern="1200">
              <a:effectLst/>
              <a:latin typeface="Söhne"/>
            </a:rPr>
            <a:t> serve as the first line of defense, preventing unauthorized access and filtering incoming and outgoing network traffic.</a:t>
          </a:r>
          <a:endParaRPr lang="en-US" sz="1400" kern="1200"/>
        </a:p>
      </dsp:txBody>
      <dsp:txXfrm>
        <a:off x="266475" y="1470807"/>
        <a:ext cx="2155027" cy="1702830"/>
      </dsp:txXfrm>
    </dsp:sp>
    <dsp:sp modelId="{9A50404B-B7BE-4F16-94D3-DB6FC8BBD4E2}">
      <dsp:nvSpPr>
        <dsp:cNvPr id="0" name=""/>
        <dsp:cNvSpPr/>
      </dsp:nvSpPr>
      <dsp:spPr>
        <a:xfrm rot="16200000">
          <a:off x="3057324" y="1573802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51818-89C9-449F-88A2-4B64453DC2E0}">
      <dsp:nvSpPr>
        <dsp:cNvPr id="0" name=""/>
        <dsp:cNvSpPr/>
      </dsp:nvSpPr>
      <dsp:spPr>
        <a:xfrm>
          <a:off x="2933509" y="1881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1" i="0" kern="1200">
              <a:effectLst/>
              <a:latin typeface="Söhne"/>
            </a:rPr>
            <a:t>Virtual Private Networks (VPNs)</a:t>
          </a:r>
          <a:r>
            <a:rPr lang="en-US" sz="1400" b="0" i="0" kern="1200">
              <a:effectLst/>
              <a:latin typeface="Söhne"/>
            </a:rPr>
            <a:t> enable secure remote access to networks, ensuring that data transmitted between endpoints remains encrypted and confidential.</a:t>
          </a:r>
          <a:endParaRPr lang="en-US" sz="1400" kern="1200"/>
        </a:p>
      </dsp:txBody>
      <dsp:txXfrm>
        <a:off x="2986486" y="54858"/>
        <a:ext cx="2155027" cy="1702830"/>
      </dsp:txXfrm>
    </dsp:sp>
    <dsp:sp modelId="{13263ED1-15D9-4AC8-9CFF-B3309C9F39FD}">
      <dsp:nvSpPr>
        <dsp:cNvPr id="0" name=""/>
        <dsp:cNvSpPr/>
      </dsp:nvSpPr>
      <dsp:spPr>
        <a:xfrm rot="19500000">
          <a:off x="4952715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81188-5C56-4E9C-9549-1DC5CBCF86DB}">
      <dsp:nvSpPr>
        <dsp:cNvPr id="0" name=""/>
        <dsp:cNvSpPr/>
      </dsp:nvSpPr>
      <dsp:spPr>
        <a:xfrm>
          <a:off x="5653520" y="1417830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1" i="0" kern="1200">
              <a:effectLst/>
              <a:latin typeface="Söhne"/>
            </a:rPr>
            <a:t>Intrusion Prevention Systems (IPS)</a:t>
          </a:r>
          <a:r>
            <a:rPr lang="en-US" sz="1400" b="0" i="0" kern="1200">
              <a:effectLst/>
              <a:latin typeface="Söhne"/>
            </a:rPr>
            <a:t> work in tandem with firewalls, actively monitoring network traffic for suspicious patterns and taking immediate action to thwart potential threats.</a:t>
          </a:r>
          <a:endParaRPr lang="en-US" sz="1400" kern="1200"/>
        </a:p>
      </dsp:txBody>
      <dsp:txXfrm>
        <a:off x="5706497" y="1470807"/>
        <a:ext cx="2155027" cy="1702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32D0E-57C9-46FC-B357-823CCEB3784A}">
      <dsp:nvSpPr>
        <dsp:cNvPr id="0" name=""/>
        <dsp:cNvSpPr/>
      </dsp:nvSpPr>
      <dsp:spPr>
        <a:xfrm rot="16200000">
          <a:off x="472" y="5122"/>
          <a:ext cx="5408421" cy="540842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200" b="0" i="0" kern="1200">
              <a:effectLst/>
              <a:latin typeface="Söhne"/>
            </a:rPr>
            <a:t>In </a:t>
          </a:r>
          <a:r>
            <a:rPr lang="en-US" sz="2200" b="1" i="0" kern="1200">
              <a:effectLst/>
              <a:latin typeface="Söhne"/>
            </a:rPr>
            <a:t>centralized</a:t>
          </a:r>
          <a:r>
            <a:rPr lang="en-US" sz="2200" b="0" i="0" kern="1200">
              <a:effectLst/>
              <a:latin typeface="Söhne"/>
            </a:rPr>
            <a:t> systems, security controls and monitoring are concentrated in a single location or device. This approach offers simplicity and ease of management but may struggle to scale effectively in large or complex networks.</a:t>
          </a:r>
          <a:endParaRPr lang="en-US" sz="2200" kern="1200"/>
        </a:p>
      </dsp:txBody>
      <dsp:txXfrm rot="5400000">
        <a:off x="946946" y="1357227"/>
        <a:ext cx="4461947" cy="2704211"/>
      </dsp:txXfrm>
    </dsp:sp>
    <dsp:sp modelId="{FD750E51-9A56-43C7-A657-0E1E6DE93CD3}">
      <dsp:nvSpPr>
        <dsp:cNvPr id="0" name=""/>
        <dsp:cNvSpPr/>
      </dsp:nvSpPr>
      <dsp:spPr>
        <a:xfrm rot="5400000">
          <a:off x="5951564" y="5122"/>
          <a:ext cx="5408421" cy="540842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200" b="0" i="0" kern="1200">
              <a:effectLst/>
              <a:latin typeface="Söhne"/>
            </a:rPr>
            <a:t>Conversely, </a:t>
          </a:r>
          <a:r>
            <a:rPr lang="en-US" sz="2200" b="1" i="0" kern="1200">
              <a:effectLst/>
              <a:latin typeface="Söhne"/>
            </a:rPr>
            <a:t>distributed</a:t>
          </a:r>
          <a:r>
            <a:rPr lang="en-US" sz="2200" b="0" i="0" kern="1200">
              <a:effectLst/>
              <a:latin typeface="Söhne"/>
            </a:rPr>
            <a:t> network security management systems are designed for scalability and adaptability. They employ a network of interconnected security devices and components spread across the network infrastructure.</a:t>
          </a:r>
          <a:endParaRPr lang="en-US" sz="2200" kern="1200"/>
        </a:p>
      </dsp:txBody>
      <dsp:txXfrm rot="-5400000">
        <a:off x="5951564" y="1357227"/>
        <a:ext cx="4461947" cy="2704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07F46-8762-431E-BB4B-92886CEF779D}">
      <dsp:nvSpPr>
        <dsp:cNvPr id="0" name=""/>
        <dsp:cNvSpPr/>
      </dsp:nvSpPr>
      <dsp:spPr>
        <a:xfrm rot="5400000">
          <a:off x="-219471" y="219479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/>
            <a:t>Improved Scalability</a:t>
          </a:r>
          <a:endParaRPr lang="en-US" sz="900" kern="1200"/>
        </a:p>
      </dsp:txBody>
      <dsp:txXfrm rot="-5400000">
        <a:off x="1" y="512108"/>
        <a:ext cx="1024202" cy="438943"/>
      </dsp:txXfrm>
    </dsp:sp>
    <dsp:sp modelId="{F62052C6-DD8D-4810-941F-8D1F18ACBC5D}">
      <dsp:nvSpPr>
        <dsp:cNvPr id="0" name=""/>
        <dsp:cNvSpPr/>
      </dsp:nvSpPr>
      <dsp:spPr>
        <a:xfrm rot="5400000">
          <a:off x="4100578" y="-3076368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/>
            <a:t>One of the standout advantages of distributed systems is their inherent scalability. These systems can effortlessly adapt to the evolving needs of networks, accommodating growth, and increased complexity.</a:t>
          </a:r>
          <a:endParaRPr lang="en-US" sz="1300" kern="1200"/>
        </a:p>
      </dsp:txBody>
      <dsp:txXfrm rot="-5400000">
        <a:off x="1024202" y="46434"/>
        <a:ext cx="7057371" cy="858192"/>
      </dsp:txXfrm>
    </dsp:sp>
    <dsp:sp modelId="{D81A3683-F04D-4F59-97C9-1A6EA6CE01FA}">
      <dsp:nvSpPr>
        <dsp:cNvPr id="0" name=""/>
        <dsp:cNvSpPr/>
      </dsp:nvSpPr>
      <dsp:spPr>
        <a:xfrm rot="5400000">
          <a:off x="-219471" y="1537981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/>
            <a:t>Enhanced Adaptability</a:t>
          </a:r>
          <a:endParaRPr lang="en-US" sz="900" kern="1200"/>
        </a:p>
      </dsp:txBody>
      <dsp:txXfrm rot="-5400000">
        <a:off x="1" y="1830610"/>
        <a:ext cx="1024202" cy="438943"/>
      </dsp:txXfrm>
    </dsp:sp>
    <dsp:sp modelId="{6B6A0A42-8D98-421E-8EA0-E9B586EC35D5}">
      <dsp:nvSpPr>
        <dsp:cNvPr id="0" name=""/>
        <dsp:cNvSpPr/>
      </dsp:nvSpPr>
      <dsp:spPr>
        <a:xfrm rot="5400000">
          <a:off x="4100578" y="-1757866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/>
            <a:t>Distributed systems provide a high degree of adaptability, making them ideal for large or intricate networks. Their architecture allows for the flexible deployment of security components, tailored to specific network segments or needs.</a:t>
          </a:r>
          <a:endParaRPr lang="en-US" sz="1300" kern="1200"/>
        </a:p>
      </dsp:txBody>
      <dsp:txXfrm rot="-5400000">
        <a:off x="1024202" y="1364936"/>
        <a:ext cx="7057371" cy="858192"/>
      </dsp:txXfrm>
    </dsp:sp>
    <dsp:sp modelId="{C4503E01-638A-4FC2-AD26-7EE37F97A0AF}">
      <dsp:nvSpPr>
        <dsp:cNvPr id="0" name=""/>
        <dsp:cNvSpPr/>
      </dsp:nvSpPr>
      <dsp:spPr>
        <a:xfrm rot="5400000">
          <a:off x="-219471" y="2856483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/>
            <a:t>Efficiency Through Automation</a:t>
          </a:r>
          <a:endParaRPr lang="en-US" sz="900" kern="1200"/>
        </a:p>
      </dsp:txBody>
      <dsp:txXfrm rot="-5400000">
        <a:off x="1" y="3149112"/>
        <a:ext cx="1024202" cy="438943"/>
      </dsp:txXfrm>
    </dsp:sp>
    <dsp:sp modelId="{2E298944-E692-41DC-BF34-5A2AECCABEE5}">
      <dsp:nvSpPr>
        <dsp:cNvPr id="0" name=""/>
        <dsp:cNvSpPr/>
      </dsp:nvSpPr>
      <dsp:spPr>
        <a:xfrm rot="5400000">
          <a:off x="4100578" y="-439365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/>
            <a:t>Automation is a cornerstone of distributed network security management systems. By leveraging scripts, tools, and orchestrated processes, these systems streamline security operations.</a:t>
          </a:r>
          <a:endParaRPr lang="en-US" sz="1300" kern="1200"/>
        </a:p>
      </dsp:txBody>
      <dsp:txXfrm rot="-5400000">
        <a:off x="1024202" y="2683437"/>
        <a:ext cx="7057371" cy="858192"/>
      </dsp:txXfrm>
    </dsp:sp>
    <dsp:sp modelId="{9D963D3C-2F57-40C0-8A4D-00A943E40307}">
      <dsp:nvSpPr>
        <dsp:cNvPr id="0" name=""/>
        <dsp:cNvSpPr/>
      </dsp:nvSpPr>
      <dsp:spPr>
        <a:xfrm rot="5400000">
          <a:off x="-219471" y="4174985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/>
            <a:t>Centralized Control with Distributed Benefits</a:t>
          </a:r>
          <a:endParaRPr lang="en-US" sz="900" kern="1200"/>
        </a:p>
      </dsp:txBody>
      <dsp:txXfrm rot="-5400000">
        <a:off x="1" y="4467614"/>
        <a:ext cx="1024202" cy="438943"/>
      </dsp:txXfrm>
    </dsp:sp>
    <dsp:sp modelId="{9174F912-C131-4020-8DB0-E1FED9FB390C}">
      <dsp:nvSpPr>
        <dsp:cNvPr id="0" name=""/>
        <dsp:cNvSpPr/>
      </dsp:nvSpPr>
      <dsp:spPr>
        <a:xfrm rot="5400000">
          <a:off x="4100578" y="879136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b="0" i="0" kern="1200"/>
            <a:t>While distributed systems offer decentralized security components, they often feature centralized control and management.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b="0" i="0" kern="1200"/>
            <a:t>This combination allows network administrators to maintain oversight of the entire network security posture while benefiting from the agility and adaptability offered by distributed architecture.</a:t>
          </a:r>
        </a:p>
      </dsp:txBody>
      <dsp:txXfrm rot="-5400000">
        <a:off x="1024202" y="4001938"/>
        <a:ext cx="7057371" cy="8581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6F9BA-708B-4D82-AEA6-B33C5722D865}">
      <dsp:nvSpPr>
        <dsp:cNvPr id="0" name=""/>
        <dsp:cNvSpPr/>
      </dsp:nvSpPr>
      <dsp:spPr>
        <a:xfrm rot="5400000">
          <a:off x="-227479" y="228979"/>
          <a:ext cx="1516526" cy="1061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kern="1200"/>
            <a:t>Diverse Optimization Algorithms</a:t>
          </a:r>
          <a:r>
            <a:rPr lang="ro-RO" sz="1000" b="1" i="0" kern="1200"/>
            <a:t>	</a:t>
          </a:r>
          <a:endParaRPr lang="en-US" sz="1000" kern="1200"/>
        </a:p>
      </dsp:txBody>
      <dsp:txXfrm rot="-5400000">
        <a:off x="0" y="532284"/>
        <a:ext cx="1061568" cy="454958"/>
      </dsp:txXfrm>
    </dsp:sp>
    <dsp:sp modelId="{BEB7022F-4920-4D34-B006-487D67D20026}">
      <dsp:nvSpPr>
        <dsp:cNvPr id="0" name=""/>
        <dsp:cNvSpPr/>
      </dsp:nvSpPr>
      <dsp:spPr>
        <a:xfrm rot="5400000">
          <a:off x="4860460" y="-3797391"/>
          <a:ext cx="985742" cy="8583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/>
            <a:t>Expanding the script's range of optimization algorithms is a promising avenue. By incorporating various algorithms with different thresholds for CPU usage and network bandwidth, the script can offer better performance tuning.</a:t>
          </a:r>
          <a:endParaRPr lang="en-US" sz="1900" kern="1200"/>
        </a:p>
      </dsp:txBody>
      <dsp:txXfrm rot="-5400000">
        <a:off x="1061568" y="49621"/>
        <a:ext cx="8535406" cy="889502"/>
      </dsp:txXfrm>
    </dsp:sp>
    <dsp:sp modelId="{042FFF6B-D99B-4B60-917D-5641DEFE2691}">
      <dsp:nvSpPr>
        <dsp:cNvPr id="0" name=""/>
        <dsp:cNvSpPr/>
      </dsp:nvSpPr>
      <dsp:spPr>
        <a:xfrm rot="5400000">
          <a:off x="-227479" y="1601385"/>
          <a:ext cx="1516526" cy="1061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kern="1200"/>
            <a:t>Handling Unavailability Scenarios:</a:t>
          </a:r>
          <a:endParaRPr lang="en-US" sz="1000" kern="1200"/>
        </a:p>
      </dsp:txBody>
      <dsp:txXfrm rot="-5400000">
        <a:off x="0" y="1904690"/>
        <a:ext cx="1061568" cy="454958"/>
      </dsp:txXfrm>
    </dsp:sp>
    <dsp:sp modelId="{2C7C649D-BF58-4995-8527-4D2448EB8F38}">
      <dsp:nvSpPr>
        <dsp:cNvPr id="0" name=""/>
        <dsp:cNvSpPr/>
      </dsp:nvSpPr>
      <dsp:spPr>
        <a:xfrm rot="5400000">
          <a:off x="4860460" y="-2424985"/>
          <a:ext cx="985742" cy="8583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/>
            <a:t>Robustness is a key consideration. The script can be improved to gracefully handle scenarios where virtualization platforms or firewalls become temporarily unavailable.</a:t>
          </a:r>
          <a:endParaRPr lang="en-US" sz="1900" kern="1200"/>
        </a:p>
      </dsp:txBody>
      <dsp:txXfrm rot="-5400000">
        <a:off x="1061568" y="1422027"/>
        <a:ext cx="8535406" cy="889502"/>
      </dsp:txXfrm>
    </dsp:sp>
    <dsp:sp modelId="{BF6A83EF-4BCA-4C35-B7D1-1DAB1B6C4B81}">
      <dsp:nvSpPr>
        <dsp:cNvPr id="0" name=""/>
        <dsp:cNvSpPr/>
      </dsp:nvSpPr>
      <dsp:spPr>
        <a:xfrm rot="5400000">
          <a:off x="-227479" y="2973791"/>
          <a:ext cx="1516526" cy="1061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kern="1200"/>
            <a:t>Leveraging Machine Learning</a:t>
          </a:r>
          <a:endParaRPr lang="en-US" sz="1000" kern="1200"/>
        </a:p>
      </dsp:txBody>
      <dsp:txXfrm rot="-5400000">
        <a:off x="0" y="3277096"/>
        <a:ext cx="1061568" cy="454958"/>
      </dsp:txXfrm>
    </dsp:sp>
    <dsp:sp modelId="{C8D717CE-73C3-40D1-8637-FF1A8A33BC16}">
      <dsp:nvSpPr>
        <dsp:cNvPr id="0" name=""/>
        <dsp:cNvSpPr/>
      </dsp:nvSpPr>
      <dsp:spPr>
        <a:xfrm rot="5400000">
          <a:off x="4860460" y="-1052579"/>
          <a:ext cx="985742" cy="8583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/>
            <a:t>Machine learning offers exciting possibilities for enhancing the script's functionality. By integrating machine learning algorithms, the script can dynamically adjust optimization thresholds based on real-time system performance.</a:t>
          </a:r>
          <a:endParaRPr lang="en-US" sz="1900" kern="1200"/>
        </a:p>
      </dsp:txBody>
      <dsp:txXfrm rot="-5400000">
        <a:off x="1061568" y="2794433"/>
        <a:ext cx="8535406" cy="889502"/>
      </dsp:txXfrm>
    </dsp:sp>
    <dsp:sp modelId="{46D9C017-A45A-4469-A815-0E524C63661C}">
      <dsp:nvSpPr>
        <dsp:cNvPr id="0" name=""/>
        <dsp:cNvSpPr/>
      </dsp:nvSpPr>
      <dsp:spPr>
        <a:xfrm rot="5400000">
          <a:off x="-227479" y="4346197"/>
          <a:ext cx="1516526" cy="1061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kern="1200"/>
            <a:t>Implementing a Logging System</a:t>
          </a:r>
          <a:endParaRPr lang="en-US" sz="1000" kern="1200"/>
        </a:p>
      </dsp:txBody>
      <dsp:txXfrm rot="-5400000">
        <a:off x="0" y="4649502"/>
        <a:ext cx="1061568" cy="454958"/>
      </dsp:txXfrm>
    </dsp:sp>
    <dsp:sp modelId="{5E3C7681-7FFB-4885-B95D-31407DF92777}">
      <dsp:nvSpPr>
        <dsp:cNvPr id="0" name=""/>
        <dsp:cNvSpPr/>
      </dsp:nvSpPr>
      <dsp:spPr>
        <a:xfrm rot="5400000">
          <a:off x="4860460" y="319826"/>
          <a:ext cx="985742" cy="8583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/>
            <a:t>Documentation and accountability are critical. Implementing a logging system within the script can provide a comprehensive record of optimization algorithm changes.</a:t>
          </a:r>
          <a:endParaRPr lang="en-US" sz="1900" kern="1200"/>
        </a:p>
      </dsp:txBody>
      <dsp:txXfrm rot="-5400000">
        <a:off x="1061568" y="4166838"/>
        <a:ext cx="8535406" cy="8895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22E72-2495-41BF-ABFD-02CD0AB0981E}">
      <dsp:nvSpPr>
        <dsp:cNvPr id="0" name=""/>
        <dsp:cNvSpPr/>
      </dsp:nvSpPr>
      <dsp:spPr>
        <a:xfrm>
          <a:off x="4350058" y="0"/>
          <a:ext cx="6525087" cy="18752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/>
            <a:t>The Bash script presented today stands as a testament to the power of automation in network security management.</a:t>
          </a:r>
          <a:endParaRPr lang="en-US" sz="2300" kern="1200"/>
        </a:p>
      </dsp:txBody>
      <dsp:txXfrm>
        <a:off x="4350058" y="234404"/>
        <a:ext cx="5821877" cy="1406421"/>
      </dsp:txXfrm>
    </dsp:sp>
    <dsp:sp modelId="{4FA092CB-638F-4098-8C7F-FF2E924C051C}">
      <dsp:nvSpPr>
        <dsp:cNvPr id="0" name=""/>
        <dsp:cNvSpPr/>
      </dsp:nvSpPr>
      <dsp:spPr>
        <a:xfrm>
          <a:off x="0" y="0"/>
          <a:ext cx="4350058" cy="1875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i="0" kern="1200"/>
            <a:t>Bash Script's Contribution</a:t>
          </a:r>
          <a:endParaRPr lang="en-US" sz="3700" kern="1200"/>
        </a:p>
      </dsp:txBody>
      <dsp:txXfrm>
        <a:off x="91541" y="91541"/>
        <a:ext cx="4166976" cy="1692146"/>
      </dsp:txXfrm>
    </dsp:sp>
    <dsp:sp modelId="{9B75630A-C306-4BD6-921C-CD07DE31DA6D}">
      <dsp:nvSpPr>
        <dsp:cNvPr id="0" name=""/>
        <dsp:cNvSpPr/>
      </dsp:nvSpPr>
      <dsp:spPr>
        <a:xfrm>
          <a:off x="4350058" y="2062750"/>
          <a:ext cx="6525087" cy="18752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/>
            <a:t>By automating distributed firewall management, the script not only increases efficiency but also bolsters the effectiveness of network security operations.</a:t>
          </a:r>
          <a:endParaRPr lang="en-US" sz="2300" kern="1200"/>
        </a:p>
      </dsp:txBody>
      <dsp:txXfrm>
        <a:off x="4350058" y="2297154"/>
        <a:ext cx="5821877" cy="1406421"/>
      </dsp:txXfrm>
    </dsp:sp>
    <dsp:sp modelId="{F78C9161-36DB-431B-B555-CCABEE1A35A5}">
      <dsp:nvSpPr>
        <dsp:cNvPr id="0" name=""/>
        <dsp:cNvSpPr/>
      </dsp:nvSpPr>
      <dsp:spPr>
        <a:xfrm>
          <a:off x="0" y="2062750"/>
          <a:ext cx="4350058" cy="1875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i="0" kern="1200"/>
            <a:t>Efficiency and Effectiveness</a:t>
          </a:r>
          <a:endParaRPr lang="en-US" sz="3700" kern="1200"/>
        </a:p>
      </dsp:txBody>
      <dsp:txXfrm>
        <a:off x="91541" y="2154291"/>
        <a:ext cx="4166976" cy="1692146"/>
      </dsp:txXfrm>
    </dsp:sp>
    <dsp:sp modelId="{DBC3ACDA-30C4-445F-9F2F-8102D4A5BB0F}">
      <dsp:nvSpPr>
        <dsp:cNvPr id="0" name=""/>
        <dsp:cNvSpPr/>
      </dsp:nvSpPr>
      <dsp:spPr>
        <a:xfrm>
          <a:off x="4350058" y="4125501"/>
          <a:ext cx="6525087" cy="18752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/>
            <a:t>In today's regulatory environment, compliance is paramount. Automated security policy management aids in regulatory adherence, reducing the potential for fines and penalties.</a:t>
          </a:r>
          <a:endParaRPr lang="en-US" sz="2300" kern="1200"/>
        </a:p>
      </dsp:txBody>
      <dsp:txXfrm>
        <a:off x="4350058" y="4359905"/>
        <a:ext cx="5821877" cy="1406421"/>
      </dsp:txXfrm>
    </dsp:sp>
    <dsp:sp modelId="{8587803D-288A-48C3-BE1A-3342DBDCC3D4}">
      <dsp:nvSpPr>
        <dsp:cNvPr id="0" name=""/>
        <dsp:cNvSpPr/>
      </dsp:nvSpPr>
      <dsp:spPr>
        <a:xfrm>
          <a:off x="0" y="4125501"/>
          <a:ext cx="4350058" cy="1875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i="0" kern="1200"/>
            <a:t>Ensuring Compliance and Trust</a:t>
          </a:r>
          <a:endParaRPr lang="en-US" sz="3700" kern="1200"/>
        </a:p>
      </dsp:txBody>
      <dsp:txXfrm>
        <a:off x="91541" y="4217042"/>
        <a:ext cx="4166976" cy="1692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09F04-6BD4-498A-89CD-966FE242F573}" type="datetimeFigureOut">
              <a:rPr lang="en-US" smtClean="0"/>
              <a:t>12-Sep-23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3BEB3-FCAD-4211-9334-35DFABB0D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4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3BEB3-FCAD-4211-9334-35DFABB0DC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7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effectLst/>
                <a:latin typeface="Söhne"/>
              </a:rPr>
              <a:t>Significance of Network Security</a:t>
            </a:r>
            <a:r>
              <a:rPr lang="ro-RO" sz="1200" b="1" i="0">
                <a:effectLst/>
                <a:latin typeface="Söhne"/>
              </a:rPr>
              <a:t> - </a:t>
            </a:r>
            <a:r>
              <a:rPr lang="en-US" b="0" i="0">
                <a:effectLst/>
                <a:latin typeface="Söhne"/>
              </a:rPr>
              <a:t>It plays a pivotal role in preserving the confidentiality, integrity, and availability of sensitive information and critical systems.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3BEB3-FCAD-4211-9334-35DFABB0DC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3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>
                <a:effectLst/>
                <a:latin typeface="Söhne"/>
              </a:rPr>
              <a:t>Introducing Network Security Management Systems</a:t>
            </a:r>
            <a:r>
              <a:rPr lang="ro-RO" b="1" i="0">
                <a:effectLst/>
                <a:latin typeface="Söhne"/>
              </a:rPr>
              <a:t> - </a:t>
            </a:r>
            <a:r>
              <a:rPr lang="en-US" b="0" i="0">
                <a:effectLst/>
                <a:latin typeface="Söhne"/>
              </a:rPr>
              <a:t>They encompass a range of technologies, tools, and practices aimed at detecting, preventing, and responding to security threats.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Söhne"/>
              </a:rPr>
              <a:t>In the context of this presentation, we will delve into the concept of a network security management system, exploring its components and benefits.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3BEB3-FCAD-4211-9334-35DFABB0DC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91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D1D5DB"/>
                </a:solidFill>
                <a:effectLst/>
                <a:latin typeface="Söhne"/>
              </a:rPr>
              <a:t>Network security management systems rely on a combination of critical components to fortify defenses. Three primary components stand out: firewalls, intrusion prevention systems (IPS), and virtual private networks (VPNs).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3BEB3-FCAD-4211-9334-35DFABB0DC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61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D1D5DB"/>
                </a:solidFill>
                <a:effectLst/>
                <a:latin typeface="Söhne"/>
              </a:rPr>
              <a:t>Network security management systems can be categorized into two main architectures: centralized and distributed.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3BEB3-FCAD-4211-9334-35DFABB0DC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11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D1D5DB"/>
                </a:solidFill>
                <a:effectLst/>
                <a:latin typeface="Söhne"/>
              </a:rPr>
              <a:t>Distributed network security management systems offer a myriad of advantages that are instrumental in fortifying network defenses and ensuring robust protection. Let's delve into some of these key benefits: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3BEB3-FCAD-4211-9334-35DFABB0DC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29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All management and control are handled by a single firewall, allowing only the network administrator to access the entire network from a single location.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3BEB3-FCAD-4211-9334-35DFABB0DC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4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D6177-50C5-8AD7-636C-3FADA401F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9020EC-BA62-78B1-FB43-443F44270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A4F08-D442-B9D4-8AE1-25CFA02F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D8F-F6A3-4424-9D1B-171F0431DEAA}" type="datetimeFigureOut">
              <a:rPr lang="en-US" smtClean="0"/>
              <a:t>12-Sep-23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76D48-6EC0-A339-34ED-ACF8D56F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CCF4B-C78A-FB8A-68FC-6F5430FA7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A98F-C189-4713-9724-348EB5D8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8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9B322-28E5-28E0-C0C0-B44481E74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33840-6909-66AB-E9E5-CE45AC77F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84433-C0A7-E473-8645-06761E99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D8F-F6A3-4424-9D1B-171F0431DEAA}" type="datetimeFigureOut">
              <a:rPr lang="en-US" smtClean="0"/>
              <a:t>12-Sep-23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0991E-108A-7986-9BB2-7BA46262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078-2A10-9102-0E98-00F0F4F5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A98F-C189-4713-9724-348EB5D8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ECE66F-A28D-8953-2B8E-1CAF5793DF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F6FE7-1105-FF89-4359-F5D139028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04B15-BC05-2228-664B-03497FCC3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D8F-F6A3-4424-9D1B-171F0431DEAA}" type="datetimeFigureOut">
              <a:rPr lang="en-US" smtClean="0"/>
              <a:t>12-Sep-23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17ECB-9000-CC61-ADF7-BF13BDCD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FCE3C-12DD-350B-6C9C-8F5052466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A98F-C189-4713-9724-348EB5D8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6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A4CE3-78E6-30A6-F2CE-47C34107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A24AC-1198-7532-9AE1-DDEED6713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295A6-D50A-5C9B-978C-60BF4833B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D8F-F6A3-4424-9D1B-171F0431DEAA}" type="datetimeFigureOut">
              <a:rPr lang="en-US" smtClean="0"/>
              <a:t>12-Sep-23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E5C9A-9167-DA3F-72E4-CE904F598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52216-E38D-D74F-6125-1DC61178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A98F-C189-4713-9724-348EB5D8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0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4CF97-4174-3B91-BD53-917D53BC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19F50-6C70-360C-D584-DCD5563C7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20A5A-0EBE-5CA1-E7BF-14C9EF146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D8F-F6A3-4424-9D1B-171F0431DEAA}" type="datetimeFigureOut">
              <a:rPr lang="en-US" smtClean="0"/>
              <a:t>12-Sep-23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C3A18-6855-63E7-2902-B53702221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4F9E4-9D05-0E6F-B550-3D5271AE2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A98F-C189-4713-9724-348EB5D8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1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D0C59-83BE-32F2-C568-A018E968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B34DE-3BCE-7362-5B08-EC837AA72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78BCC-F742-7DDE-CED6-A9D856F87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20C47-0F83-0BC0-D901-8110D93B7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D8F-F6A3-4424-9D1B-171F0431DEAA}" type="datetimeFigureOut">
              <a:rPr lang="en-US" smtClean="0"/>
              <a:t>12-Sep-23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E11F5-0C9B-FD90-42BE-2EDBAEF1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BCB0B-C829-EA10-606B-1F4B5A1B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A98F-C189-4713-9724-348EB5D8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75924-72EE-C2E7-2ED7-E6EE77B86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0E793-77D0-00B3-E884-2EED1BE9C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7A3B0-244E-E228-D855-C8436C9E5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F1EAE5-4DE7-DD9D-8654-9AD8F1223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F8DCDC-3445-4369-91D7-478A50805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FEB5A3-F7B8-C0F5-C7F4-D75DDFE1C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D8F-F6A3-4424-9D1B-171F0431DEAA}" type="datetimeFigureOut">
              <a:rPr lang="en-US" smtClean="0"/>
              <a:t>12-Sep-23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7395-8F05-5B4C-FFAC-20F2839D8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516290-124E-2455-1712-25917E4D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A98F-C189-4713-9724-348EB5D8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8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BEB6-0014-9FB2-C440-EA207861A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A28F2-D15A-A0E5-021A-D45A7F3FF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D8F-F6A3-4424-9D1B-171F0431DEAA}" type="datetimeFigureOut">
              <a:rPr lang="en-US" smtClean="0"/>
              <a:t>12-Sep-23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E0880-BF6F-8FD6-4988-BF9CC69A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D658D-4854-E0A8-86C7-3CB2CD5E2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A98F-C189-4713-9724-348EB5D8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D9C4D4-36E2-C766-116C-27D393A83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D8F-F6A3-4424-9D1B-171F0431DEAA}" type="datetimeFigureOut">
              <a:rPr lang="en-US" smtClean="0"/>
              <a:t>12-Sep-23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7538FB-C15E-937B-4F3B-06183F1D1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29C16-A1E8-4AF6-58C3-1BA271AA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A98F-C189-4713-9724-348EB5D8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D6909-03CC-ED76-CE53-8AE5C1D41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6C1BB-E68D-50AE-AFAE-D591B0729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9585F-C6D6-EE9E-F1E9-F2602BB90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AAD6F-F90F-A7EC-921D-EF318BA4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D8F-F6A3-4424-9D1B-171F0431DEAA}" type="datetimeFigureOut">
              <a:rPr lang="en-US" smtClean="0"/>
              <a:t>12-Sep-23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7828D-03E8-6558-BA93-F0B6FC4EA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E7B34-CBA9-89EC-3D71-216DF6F2B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A98F-C189-4713-9724-348EB5D8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1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8FF6B-439C-886E-FDD1-FF4C8DE2C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543F45-D0AF-C38F-CA23-5AB2A96CE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E8D91-A273-72D8-E47A-E848B7743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6BAC6-ECCE-FA68-F2C9-F9551C1D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D8F-F6A3-4424-9D1B-171F0431DEAA}" type="datetimeFigureOut">
              <a:rPr lang="en-US" smtClean="0"/>
              <a:t>12-Sep-23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A853F-6164-AA5E-6825-5F83D621E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C3F63-BE11-4FB9-5FB3-F6391E6A9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A98F-C189-4713-9724-348EB5D8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9FDCAA-FE12-B69B-1A9A-99848A1A5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DEFEB-9AE6-4ABF-595F-0814F8EA9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9B810-CC71-9BB9-4628-B3D5E731C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88D8F-F6A3-4424-9D1B-171F0431DEAA}" type="datetimeFigureOut">
              <a:rPr lang="en-US" smtClean="0"/>
              <a:t>12-Sep-23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01686-87C4-D746-B73F-E78D9CCFE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8ADA0-86BD-E6A5-E49F-461880E29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0A98F-C189-4713-9724-348EB5D8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1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F707A-DE85-8C31-92D7-1428ECFC0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8282" y="2335304"/>
            <a:ext cx="7912841" cy="1476977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400" b="1" i="1" kern="240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Design and Implementation of a Distributed Firewall Management System for Improved Security</a:t>
            </a:r>
            <a:endParaRPr lang="en-US" sz="7200" b="1" i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B4BD2F-D3C5-6901-D981-DA034A37E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3040" y="5202238"/>
            <a:ext cx="4122198" cy="1655762"/>
          </a:xfrm>
        </p:spPr>
        <p:txBody>
          <a:bodyPr numCol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Andrei-Daniel TUDOSI</a:t>
            </a:r>
            <a:br>
              <a:rPr lang="en-US" sz="14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sz="14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Adrian GRAUR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Alin Dan POTORAC</a:t>
            </a:r>
            <a:endParaRPr lang="ro-RO" sz="140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Doru Gabriel BALAN</a:t>
            </a:r>
            <a:endParaRPr lang="ro-RO" sz="140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14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sz="14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Department of Computers, Electronics and Automation</a:t>
            </a:r>
            <a:br>
              <a:rPr lang="en-US" sz="14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sz="14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Stefan cel Mare University of Suceava</a:t>
            </a:r>
            <a:br>
              <a:rPr lang="en-US" sz="14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sz="14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Suceava, Romania</a:t>
            </a:r>
            <a:br>
              <a:rPr lang="en-US" sz="14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40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AC0686-6A54-4EF8-7D7A-B05E68C928B4}"/>
              </a:ext>
            </a:extLst>
          </p:cNvPr>
          <p:cNvSpPr txBox="1"/>
          <p:nvPr/>
        </p:nvSpPr>
        <p:spPr>
          <a:xfrm>
            <a:off x="-1480" y="6184504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>
                <a:solidFill>
                  <a:srgbClr val="CB6D04"/>
                </a:solidFill>
                <a:effectLst/>
                <a:latin typeface="Roboto Light" panose="02000000000000000000" pitchFamily="2" charset="0"/>
              </a:rPr>
              <a:t>22nd RoEduNet Conference  </a:t>
            </a:r>
            <a:br>
              <a:rPr lang="en-US" b="1" i="0">
                <a:solidFill>
                  <a:srgbClr val="CB6D04"/>
                </a:solidFill>
                <a:effectLst/>
                <a:latin typeface="Roboto Light" panose="02000000000000000000" pitchFamily="2" charset="0"/>
              </a:rPr>
            </a:br>
            <a:r>
              <a:rPr lang="en-US" b="1" i="1">
                <a:solidFill>
                  <a:srgbClr val="CB6D04"/>
                </a:solidFill>
                <a:effectLst/>
                <a:latin typeface="Roboto Light" panose="02000000000000000000" pitchFamily="2" charset="0"/>
              </a:rPr>
              <a:t>Networking in Education and Research</a:t>
            </a:r>
            <a:endParaRPr lang="en-US" b="1" i="0">
              <a:solidFill>
                <a:srgbClr val="CB6D04"/>
              </a:solidFill>
              <a:effectLst/>
              <a:latin typeface="Roboto Ligh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1FF209-67A5-331E-EA7E-579A1D6EB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80" y="-869"/>
            <a:ext cx="12192000" cy="1353907"/>
          </a:xfrm>
          <a:prstGeom prst="rect">
            <a:avLst/>
          </a:prstGeom>
        </p:spPr>
      </p:pic>
      <p:pic>
        <p:nvPicPr>
          <p:cNvPr id="8" name="Picture 7" descr="sigla_usv_nou">
            <a:extLst>
              <a:ext uri="{FF2B5EF4-FFF2-40B4-BE49-F238E27FC236}">
                <a16:creationId xmlns:a16="http://schemas.microsoft.com/office/drawing/2014/main" id="{BC988862-B710-7835-56BC-034CFD83BF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301" y="5175074"/>
            <a:ext cx="1916219" cy="165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CBC29E-6275-4E52-FAA7-C3290D898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519" y="1459503"/>
            <a:ext cx="2041653" cy="31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9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AD766B-8AA9-4689-EDB9-21EFB7206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939" y="3591258"/>
            <a:ext cx="8467372" cy="29235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FFFD6F-3939-24C0-97A4-984680E1B100}"/>
              </a:ext>
            </a:extLst>
          </p:cNvPr>
          <p:cNvSpPr txBox="1"/>
          <p:nvPr/>
        </p:nvSpPr>
        <p:spPr>
          <a:xfrm>
            <a:off x="3225183" y="236653"/>
            <a:ext cx="5741633" cy="225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400"/>
              </a:spcBef>
              <a:spcAft>
                <a:spcPts val="1000"/>
              </a:spcAft>
              <a:buSzPts val="800"/>
              <a:tabLst>
                <a:tab pos="338455" algn="l"/>
              </a:tabLst>
            </a:pPr>
            <a:r>
              <a:rPr lang="en-US" sz="4400">
                <a:effectLst/>
                <a:ea typeface="SimSun" panose="02010600030101010101" pitchFamily="2" charset="-122"/>
              </a:rPr>
              <a:t>Diagram of algorithm</a:t>
            </a:r>
          </a:p>
          <a:p>
            <a:br>
              <a:rPr lang="en-US" sz="4400">
                <a:effectLst/>
                <a:ea typeface="SimSun" panose="02010600030101010101" pitchFamily="2" charset="-122"/>
              </a:rPr>
            </a:br>
            <a:endParaRPr lang="en-US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6A5610-0E02-D7A8-2AFE-25C4B502559F}"/>
              </a:ext>
            </a:extLst>
          </p:cNvPr>
          <p:cNvSpPr txBox="1"/>
          <p:nvPr/>
        </p:nvSpPr>
        <p:spPr>
          <a:xfrm>
            <a:off x="0" y="1616700"/>
            <a:ext cx="7804523" cy="2318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82880" algn="just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tabLst>
                <a:tab pos="182880" algn="l"/>
              </a:tabLst>
            </a:pPr>
            <a:r>
              <a:rPr lang="x-none" sz="1200" spc="-5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if [ "$cpu_usage" -gt 75 ] &amp;&amp; [ "$network_bandwidth" -gt 1000 ]; then</a:t>
            </a:r>
            <a:endParaRPr lang="en-US" sz="1600" spc="-5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182880" algn="just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tabLst>
                <a:tab pos="182880" algn="l"/>
              </a:tabLst>
            </a:pPr>
            <a:r>
              <a:rPr lang="x-none" sz="1200" spc="-5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    optimization_algorithm="aggressive"</a:t>
            </a:r>
            <a:endParaRPr lang="en-US" sz="1600" spc="-5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182880" algn="just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tabLst>
                <a:tab pos="182880" algn="l"/>
              </a:tabLst>
            </a:pPr>
            <a:r>
              <a:rPr lang="x-none" sz="1200" spc="-5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elif [ "$cpu_usage" -gt 50 ] &amp;&amp; [ "$network_bandwidth" -gt 500 ]; then</a:t>
            </a:r>
            <a:endParaRPr lang="en-US" sz="1600" spc="-5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182880" algn="just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tabLst>
                <a:tab pos="182880" algn="l"/>
              </a:tabLst>
            </a:pPr>
            <a:r>
              <a:rPr lang="x-none" sz="1200" spc="-5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    optimization_algorithm="conservative"</a:t>
            </a:r>
            <a:endParaRPr lang="en-US" sz="1600" spc="-5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182880" algn="just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tabLst>
                <a:tab pos="182880" algn="l"/>
              </a:tabLst>
            </a:pPr>
            <a:r>
              <a:rPr lang="x-none" sz="1200" spc="-5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elif [ "$cpu_usage" -lt 25 ] &amp;&amp; [ "$network_bandwidth" -lt 100 ]; then</a:t>
            </a:r>
            <a:endParaRPr lang="en-US" sz="1600" spc="-5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182880" algn="just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tabLst>
                <a:tab pos="182880" algn="l"/>
              </a:tabLst>
            </a:pPr>
            <a:r>
              <a:rPr lang="x-none" sz="1200" spc="-5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    optimization_algorithm="normal"</a:t>
            </a:r>
            <a:endParaRPr lang="en-US" sz="1600" spc="-5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182880" algn="just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tabLst>
                <a:tab pos="182880" algn="l"/>
              </a:tabLst>
            </a:pPr>
            <a:r>
              <a:rPr lang="x-none" sz="1200" spc="-5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else</a:t>
            </a:r>
            <a:endParaRPr lang="en-US" sz="1600" spc="-5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182880" algn="just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tabLst>
                <a:tab pos="182880" algn="l"/>
              </a:tabLst>
            </a:pPr>
            <a:r>
              <a:rPr lang="x-none" sz="1200" spc="-5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    optimization_algorithm="high_latency"</a:t>
            </a:r>
            <a:endParaRPr lang="en-US" sz="1600" spc="-5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182880" algn="just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tabLst>
                <a:tab pos="182880" algn="l"/>
              </a:tabLst>
            </a:pPr>
            <a:r>
              <a:rPr lang="x-none" sz="1200" spc="-5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fi</a:t>
            </a:r>
            <a:endParaRPr lang="en-US" sz="1600" spc="-5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350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0D095C-9BEA-0055-4646-ECD336B29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97" y="1485578"/>
            <a:ext cx="10232045" cy="402745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F1A730-160F-4F4C-FE77-BEB833F07780}"/>
              </a:ext>
            </a:extLst>
          </p:cNvPr>
          <p:cNvSpPr txBox="1"/>
          <p:nvPr/>
        </p:nvSpPr>
        <p:spPr>
          <a:xfrm>
            <a:off x="3296204" y="183387"/>
            <a:ext cx="57416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400"/>
              </a:spcBef>
              <a:spcAft>
                <a:spcPts val="1000"/>
              </a:spcAft>
              <a:buSzPts val="800"/>
              <a:tabLst>
                <a:tab pos="338455" algn="l"/>
              </a:tabLst>
            </a:pPr>
            <a:r>
              <a:rPr lang="ro-RO" sz="4400">
                <a:ea typeface="SimSun" panose="02010600030101010101" pitchFamily="2" charset="-122"/>
              </a:rPr>
              <a:t>Results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92143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91A002-09C5-0576-3372-2A354CE3C81F}"/>
              </a:ext>
            </a:extLst>
          </p:cNvPr>
          <p:cNvSpPr txBox="1"/>
          <p:nvPr/>
        </p:nvSpPr>
        <p:spPr>
          <a:xfrm>
            <a:off x="2319291" y="0"/>
            <a:ext cx="91447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>
                <a:effectLst/>
              </a:rPr>
              <a:t>Potential Script Improvements</a:t>
            </a:r>
            <a:endParaRPr lang="en-US" sz="440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4356C8A-153F-0D96-3CBD-B3BF09E6ED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5781480"/>
              </p:ext>
            </p:extLst>
          </p:nvPr>
        </p:nvGraphicFramePr>
        <p:xfrm>
          <a:off x="976544" y="1083651"/>
          <a:ext cx="9645095" cy="5636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88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696645-A92C-3F0E-4D22-4FCCC5BCAEBB}"/>
              </a:ext>
            </a:extLst>
          </p:cNvPr>
          <p:cNvSpPr txBox="1"/>
          <p:nvPr/>
        </p:nvSpPr>
        <p:spPr>
          <a:xfrm>
            <a:off x="2816440" y="0"/>
            <a:ext cx="6094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0">
                <a:effectLst/>
              </a:rPr>
              <a:t>Conclusion</a:t>
            </a:r>
            <a:endParaRPr lang="en-US" sz="440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D2CFA60-74ED-3FF6-166D-952C0B410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185896"/>
              </p:ext>
            </p:extLst>
          </p:nvPr>
        </p:nvGraphicFramePr>
        <p:xfrm>
          <a:off x="798990" y="719666"/>
          <a:ext cx="10875146" cy="600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23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411527-EB72-36FF-9FF1-F477E8C75EFC}"/>
              </a:ext>
            </a:extLst>
          </p:cNvPr>
          <p:cNvSpPr txBox="1"/>
          <p:nvPr/>
        </p:nvSpPr>
        <p:spPr>
          <a:xfrm>
            <a:off x="3047260" y="3138832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Thank you!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3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C92F96-3A9A-42EB-751B-97F57EAB3C40}"/>
              </a:ext>
            </a:extLst>
          </p:cNvPr>
          <p:cNvSpPr txBox="1"/>
          <p:nvPr/>
        </p:nvSpPr>
        <p:spPr>
          <a:xfrm>
            <a:off x="2869707" y="289100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Table of contents</a:t>
            </a:r>
            <a:endParaRPr kumimoji="0" lang="ro-RO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B1C7D-5F25-0ADF-4B5D-9F09AD6B0C6E}"/>
              </a:ext>
            </a:extLst>
          </p:cNvPr>
          <p:cNvSpPr txBox="1"/>
          <p:nvPr/>
        </p:nvSpPr>
        <p:spPr>
          <a:xfrm>
            <a:off x="941033" y="1296140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Introduction</a:t>
            </a:r>
            <a:endParaRPr lang="ro-R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Concept Architecture – Distributed Firewall</a:t>
            </a:r>
            <a:endParaRPr lang="ro-R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Network Security Management Systems</a:t>
            </a:r>
            <a:endParaRPr lang="ro-R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Centralized vs. Distributed Systems</a:t>
            </a:r>
            <a:endParaRPr lang="ro-R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Advantages of Distributed Network Security Management</a:t>
            </a:r>
            <a:endParaRPr lang="ro-R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Proposed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/>
              <a:t>Diagram of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/>
              <a:t>Potential Script Improvements</a:t>
            </a:r>
            <a:endParaRPr lang="en-US"/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9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B2D5CA-39EA-E666-B98D-6AE09B9B221E}"/>
              </a:ext>
            </a:extLst>
          </p:cNvPr>
          <p:cNvSpPr txBox="1"/>
          <p:nvPr/>
        </p:nvSpPr>
        <p:spPr>
          <a:xfrm>
            <a:off x="368422" y="1081297"/>
            <a:ext cx="3333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/>
              <a:t>Introduction</a:t>
            </a:r>
            <a:endParaRPr lang="en-US" sz="44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C08E66-579C-E002-084E-DD1162162ED8}"/>
              </a:ext>
            </a:extLst>
          </p:cNvPr>
          <p:cNvSpPr txBox="1"/>
          <p:nvPr/>
        </p:nvSpPr>
        <p:spPr>
          <a:xfrm>
            <a:off x="812305" y="3198167"/>
            <a:ext cx="2445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>
                <a:effectLst/>
                <a:latin typeface="Söhne"/>
              </a:rPr>
              <a:t>Network Security</a:t>
            </a:r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6714E5-E349-4850-9649-A780B804BBA6}"/>
              </a:ext>
            </a:extLst>
          </p:cNvPr>
          <p:cNvSpPr txBox="1"/>
          <p:nvPr/>
        </p:nvSpPr>
        <p:spPr>
          <a:xfrm>
            <a:off x="368421" y="5232462"/>
            <a:ext cx="33335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>
                <a:effectLst/>
                <a:latin typeface="Söhne"/>
              </a:rPr>
              <a:t>Significance of Network Security</a:t>
            </a:r>
            <a:endParaRPr lang="en-US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E3AC85-8022-017E-95B6-2CA81BD26BA3}"/>
              </a:ext>
            </a:extLst>
          </p:cNvPr>
          <p:cNvSpPr txBox="1"/>
          <p:nvPr/>
        </p:nvSpPr>
        <p:spPr>
          <a:xfrm>
            <a:off x="4021584" y="2931343"/>
            <a:ext cx="80964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Söhne"/>
              </a:rPr>
              <a:t>Network security is a multifaceted discipline dedicated to safeguarding computer networks and connected devices against a broad spectrum of threats.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Söhne"/>
              </a:rPr>
              <a:t>These threats encompass malicious activities, unauthorized access, data breaches, and various forms of cyberattacks.</a:t>
            </a:r>
          </a:p>
        </p:txBody>
      </p:sp>
      <p:pic>
        <p:nvPicPr>
          <p:cNvPr id="1026" name="Picture 2" descr="Network Security Monitoring: A Complete Guide">
            <a:extLst>
              <a:ext uri="{FF2B5EF4-FFF2-40B4-BE49-F238E27FC236}">
                <a16:creationId xmlns:a16="http://schemas.microsoft.com/office/drawing/2014/main" id="{0BA824A8-C958-27DA-0BD3-0321B50E7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51" y="194376"/>
            <a:ext cx="8014699" cy="2776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A9104A-4483-1EC9-DB8A-745CC386943B}"/>
              </a:ext>
            </a:extLst>
          </p:cNvPr>
          <p:cNvSpPr txBox="1"/>
          <p:nvPr/>
        </p:nvSpPr>
        <p:spPr>
          <a:xfrm>
            <a:off x="4021584" y="4632299"/>
            <a:ext cx="79077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Söhne"/>
              </a:rPr>
              <a:t>In an era marked by digital transformation and data-driven operations, network security assumes critical importance.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Söhne"/>
              </a:rPr>
              <a:t>Network security is essential to maintaining trust with customers, clients, and stakeholders, as data breaches can have severe repercussions on reputation and financial stability.</a:t>
            </a:r>
          </a:p>
        </p:txBody>
      </p:sp>
    </p:spTree>
    <p:extLst>
      <p:ext uri="{BB962C8B-B14F-4D97-AF65-F5344CB8AC3E}">
        <p14:creationId xmlns:p14="http://schemas.microsoft.com/office/powerpoint/2010/main" val="357140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1807DF-45F7-9969-7550-C0EDD7CFA603}"/>
              </a:ext>
            </a:extLst>
          </p:cNvPr>
          <p:cNvSpPr txBox="1"/>
          <p:nvPr/>
        </p:nvSpPr>
        <p:spPr>
          <a:xfrm>
            <a:off x="409882" y="2650955"/>
            <a:ext cx="403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>
                <a:effectLst/>
                <a:latin typeface="Söhne"/>
              </a:rPr>
              <a:t>Challenges and Threat Landscape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1206B0-0FE4-118A-8D28-4C391291AA0F}"/>
              </a:ext>
            </a:extLst>
          </p:cNvPr>
          <p:cNvSpPr txBox="1"/>
          <p:nvPr/>
        </p:nvSpPr>
        <p:spPr>
          <a:xfrm>
            <a:off x="242687" y="4574219"/>
            <a:ext cx="4369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>
                <a:effectLst/>
                <a:latin typeface="Söhne"/>
              </a:rPr>
              <a:t>Introducing Network Security Management Systems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6AEC8-9A83-A080-AE5F-54780CD3F577}"/>
              </a:ext>
            </a:extLst>
          </p:cNvPr>
          <p:cNvSpPr txBox="1"/>
          <p:nvPr/>
        </p:nvSpPr>
        <p:spPr>
          <a:xfrm>
            <a:off x="4611979" y="1958458"/>
            <a:ext cx="74083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Söhne"/>
              </a:rPr>
              <a:t>The landscape of network security is continuously evolving, presenting new and sophisticated challenges.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Söhne"/>
              </a:rPr>
              <a:t>Threats can originate from various sources, including hackers, malware, and external attacks.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Söhne"/>
              </a:rPr>
              <a:t>These threats can compromise not only data but also disrupt operations and compromise the trust of users.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AF5379-4F60-A125-2FAE-20B91FBD4D04}"/>
              </a:ext>
            </a:extLst>
          </p:cNvPr>
          <p:cNvSpPr txBox="1"/>
          <p:nvPr/>
        </p:nvSpPr>
        <p:spPr>
          <a:xfrm>
            <a:off x="4611979" y="4213830"/>
            <a:ext cx="75149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Söhne"/>
              </a:rPr>
              <a:t>To address these challenges, organizations turn to network security management systems.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Söhne"/>
              </a:rPr>
              <a:t>These systems are designed to provide a comprehensive and proactive approach to network protection.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Söhne"/>
              </a:rPr>
              <a:t>They encompass a range of technologies, tools, and practices aimed at detecting, preventing, and responding to security threats.</a:t>
            </a:r>
          </a:p>
        </p:txBody>
      </p:sp>
      <p:pic>
        <p:nvPicPr>
          <p:cNvPr id="2050" name="Picture 2" descr="What Is Network Security? Definition, Types, and Best Practices - Spiceworks">
            <a:extLst>
              <a:ext uri="{FF2B5EF4-FFF2-40B4-BE49-F238E27FC236}">
                <a16:creationId xmlns:a16="http://schemas.microsoft.com/office/drawing/2014/main" id="{FC829B96-686E-CF8A-5FC1-82EC6E113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43" y="0"/>
            <a:ext cx="7330921" cy="1958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81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47175E-1518-FE20-38A3-FCA4A09DF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41" y="1292232"/>
            <a:ext cx="9693968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FD5410-41B6-2ECC-2D88-01C2159E6F75}"/>
              </a:ext>
            </a:extLst>
          </p:cNvPr>
          <p:cNvSpPr txBox="1"/>
          <p:nvPr/>
        </p:nvSpPr>
        <p:spPr>
          <a:xfrm>
            <a:off x="1029811" y="289618"/>
            <a:ext cx="106798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Concept Architecture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– Distributed Firewall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26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A70BF9-462A-8FDB-2346-72256A32D111}"/>
              </a:ext>
            </a:extLst>
          </p:cNvPr>
          <p:cNvSpPr txBox="1"/>
          <p:nvPr/>
        </p:nvSpPr>
        <p:spPr>
          <a:xfrm>
            <a:off x="1609076" y="0"/>
            <a:ext cx="95146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0">
                <a:effectLst/>
              </a:rPr>
              <a:t>Network Security Management Systems</a:t>
            </a:r>
            <a:endParaRPr lang="en-US" sz="440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AE6B0BA-9A53-1C05-6870-A9B0F236E9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4418810"/>
              </p:ext>
            </p:extLst>
          </p:nvPr>
        </p:nvGraphicFramePr>
        <p:xfrm>
          <a:off x="2032000" y="11635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017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B28F02-CA4B-2C5C-2D8A-7F6CA678F3BF}"/>
              </a:ext>
            </a:extLst>
          </p:cNvPr>
          <p:cNvSpPr txBox="1"/>
          <p:nvPr/>
        </p:nvSpPr>
        <p:spPr>
          <a:xfrm>
            <a:off x="2123982" y="0"/>
            <a:ext cx="83605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0">
                <a:effectLst/>
                <a:latin typeface="Söhne"/>
              </a:rPr>
              <a:t>Centralized vs. Distributed Systems</a:t>
            </a:r>
            <a:endParaRPr lang="en-US" sz="4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4B70C0-1AE6-5E97-A99B-D70062DD561F}"/>
              </a:ext>
            </a:extLst>
          </p:cNvPr>
          <p:cNvSpPr txBox="1"/>
          <p:nvPr/>
        </p:nvSpPr>
        <p:spPr>
          <a:xfrm>
            <a:off x="3022846" y="5676668"/>
            <a:ext cx="63253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Söhne"/>
              </a:rPr>
              <a:t>The presentation will delve into the merits of distributed systems, which provide highly scalable and adaptable protection for large or intricate networks.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B69E7C7-1DD2-32DD-A4E8-0B2C5F5AA0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377769"/>
              </p:ext>
            </p:extLst>
          </p:nvPr>
        </p:nvGraphicFramePr>
        <p:xfrm>
          <a:off x="358066" y="719666"/>
          <a:ext cx="1136045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652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4983F9-1466-247A-086B-04B8CD05D905}"/>
              </a:ext>
            </a:extLst>
          </p:cNvPr>
          <p:cNvSpPr txBox="1"/>
          <p:nvPr/>
        </p:nvSpPr>
        <p:spPr>
          <a:xfrm>
            <a:off x="-88776" y="112735"/>
            <a:ext cx="12508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>
                <a:effectLst/>
              </a:rPr>
              <a:t>Advantages of Distributed Network Security Management</a:t>
            </a:r>
            <a:endParaRPr lang="en-US" sz="360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F524CD8-47FA-B6F7-9C3B-4EB3F0429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957952"/>
              </p:ext>
            </p:extLst>
          </p:nvPr>
        </p:nvGraphicFramePr>
        <p:xfrm>
          <a:off x="2032000" y="11635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82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6A31DE-D348-D776-9678-4D006D0838B7}"/>
              </a:ext>
            </a:extLst>
          </p:cNvPr>
          <p:cNvSpPr txBox="1"/>
          <p:nvPr/>
        </p:nvSpPr>
        <p:spPr>
          <a:xfrm>
            <a:off x="2745420" y="0"/>
            <a:ext cx="6094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0">
                <a:effectLst/>
              </a:rPr>
              <a:t>Proposed Solution</a:t>
            </a:r>
            <a:endParaRPr lang="en-US" sz="44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BBE944-45D8-005D-91CE-55A3817F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71" y="1474478"/>
            <a:ext cx="8136817" cy="3202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084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1137</Words>
  <Application>Microsoft Office PowerPoint</Application>
  <PresentationFormat>Widescreen</PresentationFormat>
  <Paragraphs>95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Roboto Light</vt:lpstr>
      <vt:lpstr>Söhne</vt:lpstr>
      <vt:lpstr>Times New Roman</vt:lpstr>
      <vt:lpstr>Office Theme</vt:lpstr>
      <vt:lpstr>Design and Implementation of a Distributed Firewall Management System for Improved Security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Implementation of a Distributed Firewall Management System for Improved Security  </dc:title>
  <dc:creator>Acer A315-58</dc:creator>
  <cp:lastModifiedBy>Acer A315-58</cp:lastModifiedBy>
  <cp:revision>47</cp:revision>
  <dcterms:created xsi:type="dcterms:W3CDTF">2023-09-07T15:04:36Z</dcterms:created>
  <dcterms:modified xsi:type="dcterms:W3CDTF">2023-09-12T15:08:17Z</dcterms:modified>
</cp:coreProperties>
</file>