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79" r:id="rId7"/>
    <p:sldId id="282" r:id="rId8"/>
    <p:sldId id="283" r:id="rId9"/>
    <p:sldId id="286" r:id="rId10"/>
    <p:sldId id="303" r:id="rId11"/>
    <p:sldId id="287" r:id="rId12"/>
    <p:sldId id="288" r:id="rId13"/>
    <p:sldId id="302" r:id="rId14"/>
    <p:sldId id="28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89911" autoAdjust="0"/>
  </p:normalViewPr>
  <p:slideViewPr>
    <p:cSldViewPr snapToGrid="0">
      <p:cViewPr varScale="1">
        <p:scale>
          <a:sx n="160" d="100"/>
          <a:sy n="160" d="100"/>
        </p:scale>
        <p:origin x="486" y="16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6882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09AE-AF61-41E7-9CE3-4E24697D57A0}" type="datetime1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8279-870A-4BDE-85A9-71BEB3415609}" type="datetime1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E77-6EB4-40A8-BD08-7B0768971041}" type="datetime1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77B-0CCE-439D-A61D-6017B46DEAB0}" type="datetime1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52E6-0961-4D0D-BB75-B47F70F33261}" type="datetime1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019D-05E9-4BE3-A5B4-200B8174DC18}" type="datetime1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BD2C-D5FA-4D07-9ED9-C92F44F6DCDF}" type="datetime1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9DB-110C-4DE7-B863-51BA5A145170}" type="datetime1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09F-BC27-4295-9CE0-214F822AC79A}" type="datetime1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717A-674A-4B70-B9D9-65DC3D5C68A4}" type="datetime1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7C2F-DC60-4366-930B-9CFF322455F1}" type="datetime1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E1337-6E7E-4397-B1D5-D9CA8CBCB3AF}" type="datetime1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72375"/>
            <a:ext cx="11277600" cy="1470025"/>
          </a:xfrm>
        </p:spPr>
        <p:txBody>
          <a:bodyPr>
            <a:noAutofit/>
          </a:bodyPr>
          <a:lstStyle/>
          <a:p>
            <a:r>
              <a:rPr lang="en-US" sz="4000" dirty="0"/>
              <a:t>Improving the security of a webservice: best practices and attack simulations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1" y="164655"/>
            <a:ext cx="1500758" cy="1580833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98578" y="776532"/>
            <a:ext cx="5983369" cy="6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200"/>
              </a:spcAft>
            </a:pPr>
            <a:r>
              <a:rPr lang="en-US" sz="18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Automatic Control and Industrial Informatics Department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2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Faculty of Automatic Control and Computers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0915"/>
            <a:ext cx="10972800" cy="1066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790989" y="180595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z="4000" smtClean="0"/>
              <a:pPr/>
              <a:t>10</a:t>
            </a:fld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53882"/>
            <a:ext cx="11197389" cy="475320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o-RO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2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FBB83-84F3-32DF-371F-0B42A464D3CB}"/>
              </a:ext>
            </a:extLst>
          </p:cNvPr>
          <p:cNvSpPr txBox="1"/>
          <p:nvPr/>
        </p:nvSpPr>
        <p:spPr>
          <a:xfrm>
            <a:off x="2863263" y="6119702"/>
            <a:ext cx="6097064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82880" algn="ctr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x-none" sz="1800" spc="-5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Fig.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4. Man-in-the-middle attack, TLS protocol enabled, digital certificate on server side</a:t>
            </a:r>
            <a:endParaRPr lang="en-US" sz="1800" spc="-5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DA36F018-3680-BBE8-C940-728E993EF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57" y="1528482"/>
            <a:ext cx="9252996" cy="45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0915"/>
            <a:ext cx="10972800" cy="1066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790989" y="180595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z="4000" smtClean="0"/>
              <a:pPr/>
              <a:t>11</a:t>
            </a:fld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0729" y="1697318"/>
            <a:ext cx="6096000" cy="475320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o-RO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2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375632F5-3A26-57B4-1B6B-586B1AE84422}"/>
              </a:ext>
            </a:extLst>
          </p:cNvPr>
          <p:cNvSpPr txBox="1">
            <a:spLocks/>
          </p:cNvSpPr>
          <p:nvPr/>
        </p:nvSpPr>
        <p:spPr>
          <a:xfrm>
            <a:off x="609600" y="1553881"/>
            <a:ext cx="11197389" cy="4753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a theoretical and empirical approach to improve the security of a webservice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a series of good practices to be applied for avoiding memory leaks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personal thoughts: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certificates play an important role in mitigating MITM attacks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we did not find any scientific research which validates that this method provides 100% protection against MITM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digital certificates and TLS protocol do not guarantee that such an attack cannot be successfully executed</a:t>
            </a:r>
          </a:p>
        </p:txBody>
      </p:sp>
    </p:spTree>
    <p:extLst>
      <p:ext uri="{BB962C8B-B14F-4D97-AF65-F5344CB8AC3E}">
        <p14:creationId xmlns:p14="http://schemas.microsoft.com/office/powerpoint/2010/main" val="15688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364" y="2809068"/>
            <a:ext cx="10972800" cy="619932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time and attention!</a:t>
            </a:r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7269" y="212973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z="4000" smtClean="0"/>
              <a:pPr/>
              <a:t>12</a:t>
            </a:fld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10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of content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42032"/>
            <a:ext cx="109728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&amp; Introduction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methods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0794" y="199980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z="4000" smtClean="0"/>
              <a:pPr/>
              <a:t>2</a:t>
            </a:fld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39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0915"/>
            <a:ext cx="10972800" cy="1066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&amp; Introduction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790989" y="180595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z="4000" smtClean="0"/>
              <a:pPr/>
              <a:t>3</a:t>
            </a:fld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53881"/>
            <a:ext cx="11197389" cy="47532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nowadays applications are client-server based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target: expose a webservice from a low-level programming language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best practices and security methods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0915"/>
            <a:ext cx="10972800" cy="1066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790989" y="180595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z="4000" smtClean="0"/>
              <a:pPr/>
              <a:t>4</a:t>
            </a:fld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53881"/>
            <a:ext cx="11197389" cy="47532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a webservice using C++</a:t>
            </a:r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Gradually improve the security of the webservice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internal and external dependencies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 the management of resources 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Encrypt the communication between client and server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all data from empirical approach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series of conclusions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ro-R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4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0915"/>
            <a:ext cx="10972800" cy="1066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790989" y="180595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z="4000" smtClean="0"/>
              <a:pPr/>
              <a:t>5</a:t>
            </a:fld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53881"/>
            <a:ext cx="11197389" cy="475320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webservice: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Armhf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architecture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Raspberry PI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HTU21D humidity and temperature sensor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all data over I2C interface</a:t>
            </a: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529824-179D-9FFA-89DB-3F94442C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40081" y="3474197"/>
            <a:ext cx="4103604" cy="1737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ouple of electronic devices with wires&#10;&#10;Description automatically generated">
            <a:extLst>
              <a:ext uri="{FF2B5EF4-FFF2-40B4-BE49-F238E27FC236}">
                <a16:creationId xmlns:a16="http://schemas.microsoft.com/office/drawing/2014/main" id="{CAA249C4-7DF7-71A8-5436-DF67896528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17" y="2037483"/>
            <a:ext cx="4020769" cy="29961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9740D6-33DC-3560-CD62-1CAC849A4ABA}"/>
              </a:ext>
            </a:extLst>
          </p:cNvPr>
          <p:cNvSpPr txBox="1"/>
          <p:nvPr/>
        </p:nvSpPr>
        <p:spPr>
          <a:xfrm>
            <a:off x="1405004" y="5205264"/>
            <a:ext cx="6097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Fig. 1. Data flow from client to server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01AA66-A24E-CB0F-600F-4A2AB9C509FD}"/>
              </a:ext>
            </a:extLst>
          </p:cNvPr>
          <p:cNvSpPr txBox="1"/>
          <p:nvPr/>
        </p:nvSpPr>
        <p:spPr>
          <a:xfrm>
            <a:off x="5875912" y="5126378"/>
            <a:ext cx="6096000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x-none" sz="1800" spc="-5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Fig. 2. Physical systems – server and client</a:t>
            </a:r>
            <a:endParaRPr lang="en-US" sz="1800" spc="-5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0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0915"/>
            <a:ext cx="10972800" cy="1066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methods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790989" y="180595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z="4000" smtClean="0"/>
              <a:pPr/>
              <a:t>6</a:t>
            </a:fld>
            <a:endParaRPr lang="en-US" sz="4000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F590B90A-3E71-7C60-95FD-DFE6D7A8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3881"/>
            <a:ext cx="11197389" cy="47532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internal and external dependencies 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for all exploits found up to this point</a:t>
            </a:r>
          </a:p>
          <a:p>
            <a:pPr marL="1657350" lvl="3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Vulnerability Database NIST</a:t>
            </a:r>
          </a:p>
          <a:p>
            <a:pPr marL="1657350" lvl="3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CVE Numbering Authorities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Avoiding potential exploits / Accepting and analyzing some possible consequences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example - webservice dependencies:</a:t>
            </a:r>
          </a:p>
          <a:p>
            <a:pPr marL="1657350" lvl="3" indent="-34290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Restbed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 exploits have been reported</a:t>
            </a:r>
          </a:p>
          <a:p>
            <a:pPr marL="1657350" lvl="3" indent="-34290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RapidJSON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 exploits have been reported</a:t>
            </a:r>
          </a:p>
          <a:p>
            <a:pPr marL="1657350" lvl="3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OpenSSL: all versions have vulnerabilities</a:t>
            </a:r>
          </a:p>
          <a:p>
            <a:pPr marL="2114550" lvl="4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version 3.0.11 – CVE-2022-1434 (related to RC4-MD5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algortithm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57250" lvl="2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342900">
              <a:buFont typeface="Wingdings" panose="05000000000000000000" pitchFamily="2" charset="2"/>
              <a:buChar char="§"/>
            </a:pPr>
            <a:endParaRPr lang="ro-R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0915"/>
            <a:ext cx="10972800" cy="1066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methods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790989" y="180595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z="4000" smtClean="0"/>
              <a:pPr/>
              <a:t>7</a:t>
            </a:fld>
            <a:endParaRPr lang="en-US" sz="4000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F590B90A-3E71-7C60-95FD-DFE6D7A8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3881"/>
            <a:ext cx="11197389" cy="4753203"/>
          </a:xfrm>
        </p:spPr>
        <p:txBody>
          <a:bodyPr>
            <a:normAutofit/>
          </a:bodyPr>
          <a:lstStyle/>
          <a:p>
            <a:pPr marL="1314450" lvl="3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Automating the resource management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pointers &amp; RAII idiom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Avoiding memory leaks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important to avoid memory leaks?</a:t>
            </a:r>
          </a:p>
          <a:p>
            <a:pPr marL="1657350" lvl="3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 small and seemingly harmless mistake can represent a significant opportunity for the attacker</a:t>
            </a:r>
          </a:p>
          <a:p>
            <a:pPr marL="1657350" lvl="3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about a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example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webservice which collects data from pressure, temperature and humidity sensors within an automated pipeline for the automotive industry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Encrypting the communication between client and server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 certificates and HTTPS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encrypted communication - end to end (confidentiality and integrity of data)</a:t>
            </a:r>
          </a:p>
          <a:p>
            <a:pPr marL="457200" lvl="1" indent="0">
              <a:buNone/>
            </a:pP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0915"/>
            <a:ext cx="10972800" cy="1066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790989" y="180595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z="4000" smtClean="0"/>
              <a:pPr/>
              <a:t>8</a:t>
            </a:fld>
            <a:endParaRPr lang="en-US" sz="4000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6F520227-B226-64A0-4AFE-A2F80DF16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3881"/>
            <a:ext cx="11197389" cy="475320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approach for validating the security methods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tests were conducted into a controlled environment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 was done solely to validate some results and discover new possible exploits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in the middle attack simulation 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Method: ARP poisoning 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to validate the effectiveness of the TLS protocol </a:t>
            </a:r>
          </a:p>
          <a:p>
            <a:pPr marL="914400" lvl="2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9B423-108D-739E-7A8A-BB215FEE5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825" y="4153731"/>
            <a:ext cx="5106113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9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0915"/>
            <a:ext cx="10972800" cy="1066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790989" y="180595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z="4000" smtClean="0"/>
              <a:pPr/>
              <a:t>9</a:t>
            </a:fld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53882"/>
            <a:ext cx="11197389" cy="475320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o-RO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2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3B22EC5-5694-18DB-FAE2-DA96AA7F5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673" y="1553882"/>
            <a:ext cx="9254653" cy="4509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CFBB83-84F3-32DF-371F-0B42A464D3CB}"/>
              </a:ext>
            </a:extLst>
          </p:cNvPr>
          <p:cNvSpPr txBox="1"/>
          <p:nvPr/>
        </p:nvSpPr>
        <p:spPr>
          <a:xfrm>
            <a:off x="2863263" y="6119702"/>
            <a:ext cx="6097064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82880" algn="ctr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x-none" sz="1800" spc="-5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Fig. 3. Man-in-the-middle attack, HTTP protocol, no digital certificate and TLS disabled</a:t>
            </a:r>
            <a:endParaRPr lang="en-US" sz="1800" spc="-5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33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4139c6-1cdc-4685-8e58-52f4684d86ad">
      <Terms xmlns="http://schemas.microsoft.com/office/infopath/2007/PartnerControls"/>
    </lcf76f155ced4ddcb4097134ff3c332f>
    <TaxCatchAll xmlns="33150f82-8caf-4a53-a205-ce52e890c05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59978F1FF3E7448E31C49797508F09" ma:contentTypeVersion="8" ma:contentTypeDescription="Create a new document." ma:contentTypeScope="" ma:versionID="a7f1d41f4f2a4ba41fc3a64cb30bc6b8">
  <xsd:schema xmlns:xsd="http://www.w3.org/2001/XMLSchema" xmlns:xs="http://www.w3.org/2001/XMLSchema" xmlns:p="http://schemas.microsoft.com/office/2006/metadata/properties" xmlns:ns2="764139c6-1cdc-4685-8e58-52f4684d86ad" xmlns:ns3="33150f82-8caf-4a53-a205-ce52e890c05c" targetNamespace="http://schemas.microsoft.com/office/2006/metadata/properties" ma:root="true" ma:fieldsID="add9e91a5ef5038cfb481dad0154a15d" ns2:_="" ns3:_="">
    <xsd:import namespace="764139c6-1cdc-4685-8e58-52f4684d86ad"/>
    <xsd:import namespace="33150f82-8caf-4a53-a205-ce52e890c0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139c6-1cdc-4685-8e58-52f4684d86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faefc4-c9f4-4919-b81d-493f6af8f2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50f82-8caf-4a53-a205-ce52e890c05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054d8aa-e597-45b2-b8e0-68c0a39ee187}" ma:internalName="TaxCatchAll" ma:showField="CatchAllData" ma:web="33150f82-8caf-4a53-a205-ce52e890c0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3B52C3-C702-44E0-8B50-B62F84A05A17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764139c6-1cdc-4685-8e58-52f4684d86ad"/>
    <ds:schemaRef ds:uri="33150f82-8caf-4a53-a205-ce52e890c05c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76FEB26-7CCF-4C89-8E78-152C3BE2A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4139c6-1cdc-4685-8e58-52f4684d86ad"/>
    <ds:schemaRef ds:uri="33150f82-8caf-4a53-a205-ce52e890c0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30BF6C-6A0A-4942-B451-7CDED5B4CD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507</Words>
  <Application>Microsoft Office PowerPoint</Application>
  <PresentationFormat>Widescreen</PresentationFormat>
  <Paragraphs>98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Improving the security of a webservice: best practices and attack simulations</vt:lpstr>
      <vt:lpstr>Table of content</vt:lpstr>
      <vt:lpstr>Abstract &amp; Introduction</vt:lpstr>
      <vt:lpstr>Objectives</vt:lpstr>
      <vt:lpstr>Related work</vt:lpstr>
      <vt:lpstr>Security methods</vt:lpstr>
      <vt:lpstr>Security methods</vt:lpstr>
      <vt:lpstr>Experimental results</vt:lpstr>
      <vt:lpstr>Experimental results</vt:lpstr>
      <vt:lpstr>Experimental results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2015-06-27T09:00:34Z</dcterms:created>
  <dcterms:modified xsi:type="dcterms:W3CDTF">2024-09-19T17:33:36Z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TC034606049991</vt:lpwstr>
  </property>
  <property fmtid="{D5CDD505-2E9C-101B-9397-08002B2CF9AE}" pid="3" name="ContentTypeId">
    <vt:lpwstr>0x010100CDA23BB10AE2004FBC1D35E0ED51E29C</vt:lpwstr>
  </property>
</Properties>
</file>