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5"/>
  </p:notesMasterIdLst>
  <p:sldIdLst>
    <p:sldId id="256" r:id="rId2"/>
    <p:sldId id="259" r:id="rId3"/>
    <p:sldId id="261" r:id="rId4"/>
    <p:sldId id="263" r:id="rId5"/>
    <p:sldId id="264" r:id="rId6"/>
    <p:sldId id="265" r:id="rId7"/>
    <p:sldId id="258" r:id="rId8"/>
    <p:sldId id="260" r:id="rId9"/>
    <p:sldId id="262" r:id="rId10"/>
    <p:sldId id="267" r:id="rId11"/>
    <p:sldId id="268" r:id="rId12"/>
    <p:sldId id="269" r:id="rId13"/>
    <p:sldId id="266" r:id="rId14"/>
  </p:sldIdLst>
  <p:sldSz cx="9144000" cy="5143500" type="screen16x9"/>
  <p:notesSz cx="6858000" cy="9144000"/>
  <p:embeddedFontLst>
    <p:embeddedFont>
      <p:font typeface="Bodoni Moda" panose="020B0604020202020204" charset="0"/>
      <p:regular r:id="rId16"/>
      <p:bold r:id="rId17"/>
      <p:italic r:id="rId18"/>
      <p:boldItalic r:id="rId19"/>
    </p:embeddedFont>
    <p:embeddedFont>
      <p:font typeface="Bodoni Moda SemiBold" panose="020B0604020202020204" charset="0"/>
      <p:regular r:id="rId20"/>
      <p:bold r:id="rId21"/>
      <p:italic r:id="rId22"/>
      <p:boldItalic r:id="rId23"/>
    </p:embeddedFont>
    <p:embeddedFont>
      <p:font typeface="Epilogue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AE7BEE4-61EE-43AF-A8EF-CE5B106EF0CD}">
  <a:tblStyle styleId="{3AE7BEE4-61EE-43AF-A8EF-CE5B106EF0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41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28b95f7cb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28b95f7cb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09c9ccb598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09c9ccb598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09c9ccb598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09c9ccb598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209c9ccb598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209c9ccb598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09c9ccb598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09c9ccb598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2a83d2a7cf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2a83d2a7cf_2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2a83d2a7cf_2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2a83d2a7cf_2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09c9ccb59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09c9ccb598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09c9ccb598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09c9ccb598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09c9ccb598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09c9ccb598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28b95f7cb0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28b95f7cb0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09c9ccb598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09c9ccb598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09c9ccb598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209c9ccb598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654050" y="1455750"/>
            <a:ext cx="5835900" cy="223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latin typeface="Bodoni Moda SemiBold"/>
                <a:ea typeface="Bodoni Moda SemiBold"/>
                <a:cs typeface="Bodoni Moda SemiBold"/>
                <a:sym typeface="Bodoni Moda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2321086" y="236242"/>
            <a:ext cx="1249137" cy="790927"/>
            <a:chOff x="2358150" y="204975"/>
            <a:chExt cx="937650" cy="593700"/>
          </a:xfrm>
        </p:grpSpPr>
        <p:sp>
          <p:nvSpPr>
            <p:cNvPr id="11" name="Google Shape;11;p2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2379268" y="-2270490"/>
            <a:ext cx="6001547" cy="3878100"/>
            <a:chOff x="2379268" y="-2270490"/>
            <a:chExt cx="6001547" cy="3878100"/>
          </a:xfrm>
        </p:grpSpPr>
        <p:sp>
          <p:nvSpPr>
            <p:cNvPr id="14" name="Google Shape;14;p2"/>
            <p:cNvSpPr/>
            <p:nvPr/>
          </p:nvSpPr>
          <p:spPr>
            <a:xfrm rot="2573776">
              <a:off x="5810030" y="-2328528"/>
              <a:ext cx="1398468" cy="399417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3602502">
              <a:off x="3759436" y="-2482729"/>
              <a:ext cx="1398563" cy="399423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7449786" y="3896167"/>
            <a:ext cx="1270125" cy="1048500"/>
            <a:chOff x="7449786" y="3896167"/>
            <a:chExt cx="1270125" cy="1048500"/>
          </a:xfrm>
        </p:grpSpPr>
        <p:sp>
          <p:nvSpPr>
            <p:cNvPr id="17" name="Google Shape;17;p2"/>
            <p:cNvSpPr/>
            <p:nvPr/>
          </p:nvSpPr>
          <p:spPr>
            <a:xfrm>
              <a:off x="7929111" y="38961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449786" y="41538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3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713225" y="2178275"/>
            <a:ext cx="68130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282600"/>
            <a:ext cx="19281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87" name="Google Shape;87;p14"/>
          <p:cNvGrpSpPr/>
          <p:nvPr/>
        </p:nvGrpSpPr>
        <p:grpSpPr>
          <a:xfrm>
            <a:off x="4115225" y="3490772"/>
            <a:ext cx="5508969" cy="3256036"/>
            <a:chOff x="4115225" y="3490772"/>
            <a:chExt cx="5508969" cy="3256036"/>
          </a:xfrm>
        </p:grpSpPr>
        <p:sp>
          <p:nvSpPr>
            <p:cNvPr id="88" name="Google Shape;88;p14"/>
            <p:cNvSpPr/>
            <p:nvPr/>
          </p:nvSpPr>
          <p:spPr>
            <a:xfrm rot="6597034">
              <a:off x="5531551" y="3410940"/>
              <a:ext cx="1398849" cy="399393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4"/>
            <p:cNvSpPr/>
            <p:nvPr/>
          </p:nvSpPr>
          <p:spPr>
            <a:xfrm rot="4187346">
              <a:off x="6809126" y="2840227"/>
              <a:ext cx="1398936" cy="399389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5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1100150" y="2174225"/>
            <a:ext cx="73302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title" idx="2" hasCustomPrompt="1"/>
          </p:nvPr>
        </p:nvSpPr>
        <p:spPr>
          <a:xfrm>
            <a:off x="6502250" y="1275875"/>
            <a:ext cx="19281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93" name="Google Shape;93;p15"/>
          <p:cNvGrpSpPr/>
          <p:nvPr/>
        </p:nvGrpSpPr>
        <p:grpSpPr>
          <a:xfrm>
            <a:off x="-2417901" y="488259"/>
            <a:ext cx="4230600" cy="4703119"/>
            <a:chOff x="-2417901" y="488259"/>
            <a:chExt cx="4230600" cy="4703119"/>
          </a:xfrm>
        </p:grpSpPr>
        <p:sp>
          <p:nvSpPr>
            <p:cNvPr id="94" name="Google Shape;94;p15"/>
            <p:cNvSpPr/>
            <p:nvPr/>
          </p:nvSpPr>
          <p:spPr>
            <a:xfrm rot="4160511">
              <a:off x="-1002023" y="-149803"/>
              <a:ext cx="1398843" cy="399382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 rot="1440519">
              <a:off x="-840456" y="1085740"/>
              <a:ext cx="1398711" cy="3993876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9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1796400" y="2477050"/>
            <a:ext cx="5551200" cy="82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title" idx="2" hasCustomPrompt="1"/>
          </p:nvPr>
        </p:nvSpPr>
        <p:spPr>
          <a:xfrm>
            <a:off x="3276900" y="1587272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99" name="Google Shape;99;p16"/>
          <p:cNvGrpSpPr/>
          <p:nvPr/>
        </p:nvGrpSpPr>
        <p:grpSpPr>
          <a:xfrm>
            <a:off x="-15382" y="-2099915"/>
            <a:ext cx="3324600" cy="4120200"/>
            <a:chOff x="-15382" y="-2099915"/>
            <a:chExt cx="3324600" cy="4120200"/>
          </a:xfrm>
        </p:grpSpPr>
        <p:sp>
          <p:nvSpPr>
            <p:cNvPr id="100" name="Google Shape;100;p16"/>
            <p:cNvSpPr/>
            <p:nvPr/>
          </p:nvSpPr>
          <p:spPr>
            <a:xfrm rot="-8850993">
              <a:off x="947549" y="-2036681"/>
              <a:ext cx="1398737" cy="399373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1684036" y="2415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2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713650" y="2479900"/>
            <a:ext cx="5551200" cy="82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title" idx="2" hasCustomPrompt="1"/>
          </p:nvPr>
        </p:nvSpPr>
        <p:spPr>
          <a:xfrm>
            <a:off x="713650" y="1586747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3869350" y="1704175"/>
            <a:ext cx="4560900" cy="196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6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subTitle" idx="1"/>
          </p:nvPr>
        </p:nvSpPr>
        <p:spPr>
          <a:xfrm>
            <a:off x="713653" y="2115700"/>
            <a:ext cx="5571600" cy="193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Epilogue"/>
              <a:buAutoNum type="arabicPeriod"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/>
          <p:nvPr/>
        </p:nvSpPr>
        <p:spPr>
          <a:xfrm rot="799075">
            <a:off x="-897665" y="-891181"/>
            <a:ext cx="1398716" cy="3993998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7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subTitle" idx="1"/>
          </p:nvPr>
        </p:nvSpPr>
        <p:spPr>
          <a:xfrm>
            <a:off x="1211550" y="2114075"/>
            <a:ext cx="6720900" cy="196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5" name="Google Shape;115;p20"/>
          <p:cNvGrpSpPr/>
          <p:nvPr/>
        </p:nvGrpSpPr>
        <p:grpSpPr>
          <a:xfrm>
            <a:off x="-2706991" y="77910"/>
            <a:ext cx="3964200" cy="5069984"/>
            <a:chOff x="-2706991" y="77910"/>
            <a:chExt cx="3964200" cy="5069984"/>
          </a:xfrm>
        </p:grpSpPr>
        <p:sp>
          <p:nvSpPr>
            <p:cNvPr id="116" name="Google Shape;116;p20"/>
            <p:cNvSpPr/>
            <p:nvPr/>
          </p:nvSpPr>
          <p:spPr>
            <a:xfrm rot="7787296">
              <a:off x="-1424318" y="-103685"/>
              <a:ext cx="1398854" cy="3993791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0"/>
            <p:cNvSpPr/>
            <p:nvPr/>
          </p:nvSpPr>
          <p:spPr>
            <a:xfrm rot="1727808">
              <a:off x="-1062534" y="1064013"/>
              <a:ext cx="1398782" cy="399386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20"/>
          <p:cNvGrpSpPr/>
          <p:nvPr/>
        </p:nvGrpSpPr>
        <p:grpSpPr>
          <a:xfrm>
            <a:off x="5934299" y="3936409"/>
            <a:ext cx="4230600" cy="2717700"/>
            <a:chOff x="5934299" y="3936409"/>
            <a:chExt cx="4230600" cy="2717700"/>
          </a:xfrm>
        </p:grpSpPr>
        <p:sp>
          <p:nvSpPr>
            <p:cNvPr id="119" name="Google Shape;119;p20"/>
            <p:cNvSpPr/>
            <p:nvPr/>
          </p:nvSpPr>
          <p:spPr>
            <a:xfrm rot="4160511">
              <a:off x="7350177" y="3298347"/>
              <a:ext cx="1398843" cy="399382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0"/>
            <p:cNvSpPr/>
            <p:nvPr/>
          </p:nvSpPr>
          <p:spPr>
            <a:xfrm>
              <a:off x="8034961" y="40823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8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subTitle" idx="1"/>
          </p:nvPr>
        </p:nvSpPr>
        <p:spPr>
          <a:xfrm>
            <a:off x="1417350" y="2114075"/>
            <a:ext cx="6309300" cy="13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1"/>
          <p:cNvSpPr/>
          <p:nvPr/>
        </p:nvSpPr>
        <p:spPr>
          <a:xfrm rot="799075">
            <a:off x="-801865" y="1493794"/>
            <a:ext cx="1398716" cy="3993998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21"/>
          <p:cNvGrpSpPr/>
          <p:nvPr/>
        </p:nvGrpSpPr>
        <p:grpSpPr>
          <a:xfrm>
            <a:off x="7993935" y="-871134"/>
            <a:ext cx="3036000" cy="4751178"/>
            <a:chOff x="7993935" y="-871134"/>
            <a:chExt cx="3036000" cy="4751178"/>
          </a:xfrm>
        </p:grpSpPr>
        <p:sp>
          <p:nvSpPr>
            <p:cNvPr id="126" name="Google Shape;126;p21"/>
            <p:cNvSpPr/>
            <p:nvPr/>
          </p:nvSpPr>
          <p:spPr>
            <a:xfrm rot="1325201">
              <a:off x="8875651" y="-230318"/>
              <a:ext cx="1398637" cy="399402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1"/>
            <p:cNvSpPr/>
            <p:nvPr/>
          </p:nvSpPr>
          <p:spPr>
            <a:xfrm rot="-1593903">
              <a:off x="8812605" y="-768933"/>
              <a:ext cx="1398661" cy="3993796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0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subTitle" idx="1"/>
          </p:nvPr>
        </p:nvSpPr>
        <p:spPr>
          <a:xfrm>
            <a:off x="713225" y="1781225"/>
            <a:ext cx="5447400" cy="2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2"/>
          <p:cNvSpPr/>
          <p:nvPr/>
        </p:nvSpPr>
        <p:spPr>
          <a:xfrm rot="1505200">
            <a:off x="-1052879" y="-739009"/>
            <a:ext cx="1398858" cy="399377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726900" y="2176200"/>
            <a:ext cx="76902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2" hasCustomPrompt="1"/>
          </p:nvPr>
        </p:nvSpPr>
        <p:spPr>
          <a:xfrm>
            <a:off x="3276900" y="1281247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22" name="Google Shape;22;p3"/>
          <p:cNvGrpSpPr/>
          <p:nvPr/>
        </p:nvGrpSpPr>
        <p:grpSpPr>
          <a:xfrm>
            <a:off x="7121636" y="2829479"/>
            <a:ext cx="4179000" cy="4264317"/>
            <a:chOff x="7121636" y="2829479"/>
            <a:chExt cx="4179000" cy="4264317"/>
          </a:xfrm>
        </p:grpSpPr>
        <p:sp>
          <p:nvSpPr>
            <p:cNvPr id="23" name="Google Shape;23;p3"/>
            <p:cNvSpPr/>
            <p:nvPr/>
          </p:nvSpPr>
          <p:spPr>
            <a:xfrm rot="3698908">
              <a:off x="8511801" y="2396378"/>
              <a:ext cx="1398670" cy="399400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-2452152">
              <a:off x="8436574" y="3129103"/>
              <a:ext cx="1398826" cy="399398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11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subTitle" idx="1"/>
          </p:nvPr>
        </p:nvSpPr>
        <p:spPr>
          <a:xfrm>
            <a:off x="713225" y="1781225"/>
            <a:ext cx="7716600" cy="20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Epilogue"/>
              <a:buAutoNum type="arabicPeriod"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35" name="Google Shape;135;p23"/>
          <p:cNvSpPr/>
          <p:nvPr/>
        </p:nvSpPr>
        <p:spPr>
          <a:xfrm rot="-1322597">
            <a:off x="-1311349" y="302214"/>
            <a:ext cx="1398855" cy="3993896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7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subTitle" idx="1"/>
          </p:nvPr>
        </p:nvSpPr>
        <p:spPr>
          <a:xfrm>
            <a:off x="713225" y="1501700"/>
            <a:ext cx="7716600" cy="6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subTitle" idx="2"/>
          </p:nvPr>
        </p:nvSpPr>
        <p:spPr>
          <a:xfrm>
            <a:off x="713650" y="2284375"/>
            <a:ext cx="7716600" cy="9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subTitle" idx="3"/>
          </p:nvPr>
        </p:nvSpPr>
        <p:spPr>
          <a:xfrm>
            <a:off x="713225" y="3369450"/>
            <a:ext cx="7716600" cy="9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0" name="Google Shape;150;p26"/>
          <p:cNvGrpSpPr/>
          <p:nvPr/>
        </p:nvGrpSpPr>
        <p:grpSpPr>
          <a:xfrm>
            <a:off x="4334281" y="4128183"/>
            <a:ext cx="4096500" cy="3385500"/>
            <a:chOff x="5334606" y="2915833"/>
            <a:chExt cx="4096500" cy="3385500"/>
          </a:xfrm>
        </p:grpSpPr>
        <p:sp>
          <p:nvSpPr>
            <p:cNvPr id="151" name="Google Shape;151;p26"/>
            <p:cNvSpPr/>
            <p:nvPr/>
          </p:nvSpPr>
          <p:spPr>
            <a:xfrm rot="7429993">
              <a:off x="6683474" y="2611615"/>
              <a:ext cx="1398764" cy="399393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6"/>
            <p:cNvSpPr/>
            <p:nvPr/>
          </p:nvSpPr>
          <p:spPr>
            <a:xfrm>
              <a:off x="6473086" y="322391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28"/>
          <p:cNvGrpSpPr/>
          <p:nvPr/>
        </p:nvGrpSpPr>
        <p:grpSpPr>
          <a:xfrm>
            <a:off x="6809374" y="-1118564"/>
            <a:ext cx="3813300" cy="3813000"/>
            <a:chOff x="-1205551" y="-1933389"/>
            <a:chExt cx="3813300" cy="3813000"/>
          </a:xfrm>
        </p:grpSpPr>
        <p:sp>
          <p:nvSpPr>
            <p:cNvPr id="162" name="Google Shape;162;p28"/>
            <p:cNvSpPr/>
            <p:nvPr/>
          </p:nvSpPr>
          <p:spPr>
            <a:xfrm rot="2699479">
              <a:off x="1593" y="-2023688"/>
              <a:ext cx="1399011" cy="3993598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-77139" y="83801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28"/>
          <p:cNvGrpSpPr/>
          <p:nvPr/>
        </p:nvGrpSpPr>
        <p:grpSpPr>
          <a:xfrm rot="1447348">
            <a:off x="-1317136" y="3456775"/>
            <a:ext cx="5509125" cy="3256129"/>
            <a:chOff x="4648625" y="3643172"/>
            <a:chExt cx="5508969" cy="3256036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4648625" y="3643172"/>
              <a:ext cx="5508969" cy="3256036"/>
              <a:chOff x="4115225" y="3490772"/>
              <a:chExt cx="5508969" cy="3256036"/>
            </a:xfrm>
          </p:grpSpPr>
          <p:sp>
            <p:nvSpPr>
              <p:cNvPr id="166" name="Google Shape;166;p28"/>
              <p:cNvSpPr/>
              <p:nvPr/>
            </p:nvSpPr>
            <p:spPr>
              <a:xfrm rot="6597034">
                <a:off x="5531551" y="3410940"/>
                <a:ext cx="1398849" cy="3993935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28"/>
              <p:cNvSpPr/>
              <p:nvPr/>
            </p:nvSpPr>
            <p:spPr>
              <a:xfrm rot="4187346">
                <a:off x="6809126" y="2840227"/>
                <a:ext cx="1398936" cy="3993890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" name="Google Shape;168;p28"/>
            <p:cNvSpPr/>
            <p:nvPr/>
          </p:nvSpPr>
          <p:spPr>
            <a:xfrm>
              <a:off x="8106111" y="37258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5_1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9"/>
          <p:cNvGrpSpPr/>
          <p:nvPr/>
        </p:nvGrpSpPr>
        <p:grpSpPr>
          <a:xfrm>
            <a:off x="5630523" y="2662920"/>
            <a:ext cx="4278038" cy="4126233"/>
            <a:chOff x="6693648" y="3158395"/>
            <a:chExt cx="4278038" cy="4126233"/>
          </a:xfrm>
        </p:grpSpPr>
        <p:sp>
          <p:nvSpPr>
            <p:cNvPr id="171" name="Google Shape;171;p29"/>
            <p:cNvSpPr/>
            <p:nvPr/>
          </p:nvSpPr>
          <p:spPr>
            <a:xfrm rot="3698908">
              <a:off x="8083814" y="3723728"/>
              <a:ext cx="1398670" cy="399400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 rot="-2452152">
              <a:off x="8436574" y="3129103"/>
              <a:ext cx="1398826" cy="399398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29"/>
          <p:cNvGrpSpPr/>
          <p:nvPr/>
        </p:nvGrpSpPr>
        <p:grpSpPr>
          <a:xfrm>
            <a:off x="899986" y="236242"/>
            <a:ext cx="1249137" cy="790927"/>
            <a:chOff x="2358150" y="204975"/>
            <a:chExt cx="937650" cy="593700"/>
          </a:xfrm>
        </p:grpSpPr>
        <p:sp>
          <p:nvSpPr>
            <p:cNvPr id="174" name="Google Shape;174;p29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004450" y="1347325"/>
            <a:ext cx="3180300" cy="25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2"/>
          </p:nvPr>
        </p:nvSpPr>
        <p:spPr>
          <a:xfrm>
            <a:off x="4959125" y="1347325"/>
            <a:ext cx="3180300" cy="303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35" name="Google Shape;35;p6"/>
          <p:cNvGrpSpPr/>
          <p:nvPr/>
        </p:nvGrpSpPr>
        <p:grpSpPr>
          <a:xfrm>
            <a:off x="4648625" y="3643172"/>
            <a:ext cx="5508969" cy="3256036"/>
            <a:chOff x="4648625" y="3643172"/>
            <a:chExt cx="5508969" cy="3256036"/>
          </a:xfrm>
        </p:grpSpPr>
        <p:grpSp>
          <p:nvGrpSpPr>
            <p:cNvPr id="36" name="Google Shape;36;p6"/>
            <p:cNvGrpSpPr/>
            <p:nvPr/>
          </p:nvGrpSpPr>
          <p:grpSpPr>
            <a:xfrm>
              <a:off x="4648625" y="3643172"/>
              <a:ext cx="5508969" cy="3256036"/>
              <a:chOff x="4115225" y="3490772"/>
              <a:chExt cx="5508969" cy="3256036"/>
            </a:xfrm>
          </p:grpSpPr>
          <p:sp>
            <p:nvSpPr>
              <p:cNvPr id="37" name="Google Shape;37;p6"/>
              <p:cNvSpPr/>
              <p:nvPr/>
            </p:nvSpPr>
            <p:spPr>
              <a:xfrm rot="6597034">
                <a:off x="5531551" y="3410940"/>
                <a:ext cx="1398849" cy="3993935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6"/>
              <p:cNvSpPr/>
              <p:nvPr/>
            </p:nvSpPr>
            <p:spPr>
              <a:xfrm rot="4187346">
                <a:off x="6809126" y="2840227"/>
                <a:ext cx="1398936" cy="3993890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" name="Google Shape;39;p6"/>
            <p:cNvSpPr/>
            <p:nvPr/>
          </p:nvSpPr>
          <p:spPr>
            <a:xfrm>
              <a:off x="8106111" y="37258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71365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71365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grpSp>
        <p:nvGrpSpPr>
          <p:cNvPr id="43" name="Google Shape;43;p7"/>
          <p:cNvGrpSpPr/>
          <p:nvPr/>
        </p:nvGrpSpPr>
        <p:grpSpPr>
          <a:xfrm>
            <a:off x="4025243" y="-2197515"/>
            <a:ext cx="3324600" cy="4120200"/>
            <a:chOff x="-15382" y="-2099915"/>
            <a:chExt cx="3324600" cy="4120200"/>
          </a:xfrm>
        </p:grpSpPr>
        <p:sp>
          <p:nvSpPr>
            <p:cNvPr id="44" name="Google Shape;44;p7"/>
            <p:cNvSpPr/>
            <p:nvPr/>
          </p:nvSpPr>
          <p:spPr>
            <a:xfrm rot="-8850993">
              <a:off x="947549" y="-2036681"/>
              <a:ext cx="1398737" cy="399373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7"/>
            <p:cNvSpPr/>
            <p:nvPr/>
          </p:nvSpPr>
          <p:spPr>
            <a:xfrm>
              <a:off x="1684036" y="2415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388100" y="982500"/>
            <a:ext cx="6367800" cy="31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48" name="Google Shape;48;p8"/>
          <p:cNvGrpSpPr/>
          <p:nvPr/>
        </p:nvGrpSpPr>
        <p:grpSpPr>
          <a:xfrm>
            <a:off x="-2628916" y="1434560"/>
            <a:ext cx="3964200" cy="5069984"/>
            <a:chOff x="-2706991" y="77910"/>
            <a:chExt cx="3964200" cy="5069984"/>
          </a:xfrm>
        </p:grpSpPr>
        <p:sp>
          <p:nvSpPr>
            <p:cNvPr id="49" name="Google Shape;49;p8"/>
            <p:cNvSpPr/>
            <p:nvPr/>
          </p:nvSpPr>
          <p:spPr>
            <a:xfrm rot="7787296">
              <a:off x="-1424318" y="-103685"/>
              <a:ext cx="1398854" cy="3993791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8"/>
            <p:cNvSpPr/>
            <p:nvPr/>
          </p:nvSpPr>
          <p:spPr>
            <a:xfrm rot="1727808">
              <a:off x="-1062534" y="1064013"/>
              <a:ext cx="1398782" cy="399386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" name="Google Shape;51;p8"/>
          <p:cNvSpPr/>
          <p:nvPr/>
        </p:nvSpPr>
        <p:spPr>
          <a:xfrm rot="7787296">
            <a:off x="6194432" y="-2520010"/>
            <a:ext cx="1398854" cy="3993791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25494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25494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grpSp>
        <p:nvGrpSpPr>
          <p:cNvPr id="55" name="Google Shape;55;p9"/>
          <p:cNvGrpSpPr/>
          <p:nvPr/>
        </p:nvGrpSpPr>
        <p:grpSpPr>
          <a:xfrm>
            <a:off x="7750584" y="316375"/>
            <a:ext cx="3490500" cy="4371370"/>
            <a:chOff x="7369584" y="925975"/>
            <a:chExt cx="3490500" cy="4371370"/>
          </a:xfrm>
        </p:grpSpPr>
        <p:sp>
          <p:nvSpPr>
            <p:cNvPr id="56" name="Google Shape;56;p9"/>
            <p:cNvSpPr/>
            <p:nvPr/>
          </p:nvSpPr>
          <p:spPr>
            <a:xfrm rot="722699">
              <a:off x="8092914" y="1027927"/>
              <a:ext cx="1398796" cy="399339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9"/>
            <p:cNvSpPr/>
            <p:nvPr/>
          </p:nvSpPr>
          <p:spPr>
            <a:xfrm rot="-2176657">
              <a:off x="8415407" y="1277177"/>
              <a:ext cx="1398855" cy="399333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9"/>
          <p:cNvSpPr/>
          <p:nvPr/>
        </p:nvSpPr>
        <p:spPr>
          <a:xfrm rot="-9348252">
            <a:off x="-539897" y="-849963"/>
            <a:ext cx="1398783" cy="3993724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0" y="995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1330350" y="1546950"/>
            <a:ext cx="6483300" cy="12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subTitle" idx="1"/>
          </p:nvPr>
        </p:nvSpPr>
        <p:spPr>
          <a:xfrm>
            <a:off x="2829900" y="2718150"/>
            <a:ext cx="3484200" cy="8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grpSp>
        <p:nvGrpSpPr>
          <p:cNvPr id="65" name="Google Shape;65;p11"/>
          <p:cNvGrpSpPr/>
          <p:nvPr/>
        </p:nvGrpSpPr>
        <p:grpSpPr>
          <a:xfrm>
            <a:off x="-286251" y="-2368814"/>
            <a:ext cx="3813300" cy="3813000"/>
            <a:chOff x="-1205551" y="-1933389"/>
            <a:chExt cx="3813300" cy="3813000"/>
          </a:xfrm>
        </p:grpSpPr>
        <p:sp>
          <p:nvSpPr>
            <p:cNvPr id="66" name="Google Shape;66;p11"/>
            <p:cNvSpPr/>
            <p:nvPr/>
          </p:nvSpPr>
          <p:spPr>
            <a:xfrm rot="2699479">
              <a:off x="1593" y="-2023688"/>
              <a:ext cx="1399011" cy="3993598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>
              <a:off x="-77139" y="83801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11"/>
          <p:cNvGrpSpPr/>
          <p:nvPr/>
        </p:nvGrpSpPr>
        <p:grpSpPr>
          <a:xfrm>
            <a:off x="6156473" y="3477354"/>
            <a:ext cx="4461963" cy="4012017"/>
            <a:chOff x="7475948" y="3590754"/>
            <a:chExt cx="4461963" cy="4012017"/>
          </a:xfrm>
        </p:grpSpPr>
        <p:sp>
          <p:nvSpPr>
            <p:cNvPr id="69" name="Google Shape;69;p11"/>
            <p:cNvSpPr/>
            <p:nvPr/>
          </p:nvSpPr>
          <p:spPr>
            <a:xfrm rot="3698908">
              <a:off x="8866114" y="3157653"/>
              <a:ext cx="1398670" cy="399400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 rot="-2452152">
              <a:off x="9402799" y="3638078"/>
              <a:ext cx="1398826" cy="399398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650" y="1152475"/>
            <a:ext cx="7716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Epilogue"/>
              <a:buChar char="●"/>
              <a:defRPr sz="1800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○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■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●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○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■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●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○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"/>
              <a:buChar char="■"/>
              <a:defRPr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2" r:id="rId21"/>
    <p:sldLayoutId id="2147483674" r:id="rId22"/>
    <p:sldLayoutId id="2147483675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>
            <a:spLocks noGrp="1"/>
          </p:cNvSpPr>
          <p:nvPr>
            <p:ph type="ctrTitle"/>
          </p:nvPr>
        </p:nvSpPr>
        <p:spPr>
          <a:xfrm>
            <a:off x="1654050" y="1455749"/>
            <a:ext cx="5835900" cy="29499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Advanced Persistent Threats</a:t>
            </a:r>
            <a:endParaRPr dirty="0"/>
          </a:p>
        </p:txBody>
      </p:sp>
      <p:grpSp>
        <p:nvGrpSpPr>
          <p:cNvPr id="187" name="Google Shape;187;p33"/>
          <p:cNvGrpSpPr/>
          <p:nvPr/>
        </p:nvGrpSpPr>
        <p:grpSpPr>
          <a:xfrm>
            <a:off x="-1386926" y="2090798"/>
            <a:ext cx="3452100" cy="4066500"/>
            <a:chOff x="-1012401" y="1961323"/>
            <a:chExt cx="3452100" cy="4066500"/>
          </a:xfrm>
        </p:grpSpPr>
        <p:sp>
          <p:nvSpPr>
            <p:cNvPr id="188" name="Google Shape;188;p33"/>
            <p:cNvSpPr/>
            <p:nvPr/>
          </p:nvSpPr>
          <p:spPr>
            <a:xfrm>
              <a:off x="815136" y="30391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 rot="-2121030">
              <a:off x="14433" y="1997469"/>
              <a:ext cx="1398432" cy="399420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4"/>
          <p:cNvSpPr txBox="1">
            <a:spLocks noGrp="1"/>
          </p:cNvSpPr>
          <p:nvPr>
            <p:ph type="title"/>
          </p:nvPr>
        </p:nvSpPr>
        <p:spPr>
          <a:xfrm>
            <a:off x="782230" y="581592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Defending Against APTs</a:t>
            </a:r>
            <a:endParaRPr dirty="0"/>
          </a:p>
        </p:txBody>
      </p:sp>
      <p:sp>
        <p:nvSpPr>
          <p:cNvPr id="325" name="Google Shape;325;p44"/>
          <p:cNvSpPr txBox="1">
            <a:spLocks noGrp="1"/>
          </p:cNvSpPr>
          <p:nvPr>
            <p:ph type="subTitle" idx="1"/>
          </p:nvPr>
        </p:nvSpPr>
        <p:spPr>
          <a:xfrm>
            <a:off x="122984" y="1657203"/>
            <a:ext cx="6979477" cy="33917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Network Segmentation: Limit lateral movement by isolating critical assets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Multi-Factor Authentication (MFA): Adds security layers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Patch Management: Regularly update and fix software vulnerabilities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Intrusion Detection Systems (IDS): Monitor and detect unusual activities.</a:t>
            </a:r>
            <a:endParaRPr sz="1800" dirty="0"/>
          </a:p>
        </p:txBody>
      </p:sp>
      <p:grpSp>
        <p:nvGrpSpPr>
          <p:cNvPr id="326" name="Google Shape;326;p44"/>
          <p:cNvGrpSpPr/>
          <p:nvPr/>
        </p:nvGrpSpPr>
        <p:grpSpPr>
          <a:xfrm>
            <a:off x="6406032" y="1927894"/>
            <a:ext cx="4894292" cy="4173900"/>
            <a:chOff x="6406032" y="1927894"/>
            <a:chExt cx="4894292" cy="4173900"/>
          </a:xfrm>
        </p:grpSpPr>
        <p:sp>
          <p:nvSpPr>
            <p:cNvPr id="327" name="Google Shape;327;p44"/>
            <p:cNvSpPr/>
            <p:nvPr/>
          </p:nvSpPr>
          <p:spPr>
            <a:xfrm rot="1727808">
              <a:off x="7281341" y="2017913"/>
              <a:ext cx="1398782" cy="399386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4"/>
            <p:cNvSpPr/>
            <p:nvPr/>
          </p:nvSpPr>
          <p:spPr>
            <a:xfrm rot="6082789">
              <a:off x="8505275" y="1485327"/>
              <a:ext cx="1398799" cy="399383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4"/>
            <p:cNvSpPr/>
            <p:nvPr/>
          </p:nvSpPr>
          <p:spPr>
            <a:xfrm>
              <a:off x="6707061" y="383681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5"/>
          <p:cNvSpPr txBox="1">
            <a:spLocks noGrp="1"/>
          </p:cNvSpPr>
          <p:nvPr>
            <p:ph type="title"/>
          </p:nvPr>
        </p:nvSpPr>
        <p:spPr>
          <a:xfrm>
            <a:off x="713700" y="283531"/>
            <a:ext cx="7716600" cy="1200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Advanced Techniques to Combat APTs</a:t>
            </a:r>
            <a:endParaRPr dirty="0"/>
          </a:p>
        </p:txBody>
      </p:sp>
      <p:grpSp>
        <p:nvGrpSpPr>
          <p:cNvPr id="336" name="Google Shape;336;p45"/>
          <p:cNvGrpSpPr/>
          <p:nvPr/>
        </p:nvGrpSpPr>
        <p:grpSpPr>
          <a:xfrm>
            <a:off x="3768173" y="4069042"/>
            <a:ext cx="1249137" cy="790927"/>
            <a:chOff x="2358150" y="204975"/>
            <a:chExt cx="937650" cy="593700"/>
          </a:xfrm>
        </p:grpSpPr>
        <p:sp>
          <p:nvSpPr>
            <p:cNvPr id="337" name="Google Shape;337;p45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5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339;p45"/>
          <p:cNvGrpSpPr/>
          <p:nvPr/>
        </p:nvGrpSpPr>
        <p:grpSpPr>
          <a:xfrm>
            <a:off x="7249442" y="694167"/>
            <a:ext cx="3933600" cy="4208700"/>
            <a:chOff x="7249442" y="694167"/>
            <a:chExt cx="3933600" cy="4208700"/>
          </a:xfrm>
        </p:grpSpPr>
        <p:sp>
          <p:nvSpPr>
            <p:cNvPr id="340" name="Google Shape;340;p45"/>
            <p:cNvSpPr/>
            <p:nvPr/>
          </p:nvSpPr>
          <p:spPr>
            <a:xfrm rot="799075">
              <a:off x="8441085" y="801519"/>
              <a:ext cx="1398716" cy="3993998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5"/>
            <p:cNvSpPr/>
            <p:nvPr/>
          </p:nvSpPr>
          <p:spPr>
            <a:xfrm rot="-7857352">
              <a:off x="8516904" y="704808"/>
              <a:ext cx="1398675" cy="399404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5"/>
            <p:cNvSpPr/>
            <p:nvPr/>
          </p:nvSpPr>
          <p:spPr>
            <a:xfrm>
              <a:off x="8168961" y="18602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>
            <a:extLst>
              <a:ext uri="{FF2B5EF4-FFF2-40B4-BE49-F238E27FC236}">
                <a16:creationId xmlns:a16="http://schemas.microsoft.com/office/drawing/2014/main" id="{CC060D1A-C6A9-8A3F-8435-1ED8ACF7DC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13650" y="1799789"/>
            <a:ext cx="699779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Endpoint Detection &amp; Response (EDR):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 Real-time monitoring of endpoints</a:t>
            </a:r>
          </a:p>
          <a:p>
            <a:pPr marL="285750" marR="0" lvl="0" indent="-28575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Security Information &amp; Event Management (SIEM):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 Aggregate logs for early detection</a:t>
            </a:r>
          </a:p>
          <a:p>
            <a:pPr marL="285750" marR="0" lvl="0" indent="-28575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User Training: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pilogue" panose="020B0604020202020204" charset="0"/>
              </a:rPr>
              <a:t> Educate employees on phishing and social engineering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oogle Shape;349;p46"/>
          <p:cNvGrpSpPr/>
          <p:nvPr/>
        </p:nvGrpSpPr>
        <p:grpSpPr>
          <a:xfrm>
            <a:off x="1314917" y="-2002597"/>
            <a:ext cx="4651362" cy="3813000"/>
            <a:chOff x="1314917" y="-2002597"/>
            <a:chExt cx="4651362" cy="3813000"/>
          </a:xfrm>
        </p:grpSpPr>
        <p:sp>
          <p:nvSpPr>
            <p:cNvPr id="350" name="Google Shape;350;p46"/>
            <p:cNvSpPr/>
            <p:nvPr/>
          </p:nvSpPr>
          <p:spPr>
            <a:xfrm rot="8100000">
              <a:off x="2522017" y="-2092896"/>
              <a:ext cx="1398799" cy="3993598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6"/>
            <p:cNvSpPr/>
            <p:nvPr/>
          </p:nvSpPr>
          <p:spPr>
            <a:xfrm rot="-6445244">
              <a:off x="3152297" y="-2123568"/>
              <a:ext cx="1398863" cy="399344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6"/>
            <p:cNvSpPr/>
            <p:nvPr/>
          </p:nvSpPr>
          <p:spPr>
            <a:xfrm>
              <a:off x="3527536" y="82579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" name="Google Shape;353;p46"/>
          <p:cNvGrpSpPr/>
          <p:nvPr/>
        </p:nvGrpSpPr>
        <p:grpSpPr>
          <a:xfrm rot="883983">
            <a:off x="7486846" y="201533"/>
            <a:ext cx="1249138" cy="790928"/>
            <a:chOff x="2358150" y="204975"/>
            <a:chExt cx="937650" cy="593700"/>
          </a:xfrm>
        </p:grpSpPr>
        <p:sp>
          <p:nvSpPr>
            <p:cNvPr id="354" name="Google Shape;354;p46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6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46"/>
          <p:cNvGrpSpPr/>
          <p:nvPr/>
        </p:nvGrpSpPr>
        <p:grpSpPr>
          <a:xfrm>
            <a:off x="5334606" y="2915833"/>
            <a:ext cx="4096500" cy="3385500"/>
            <a:chOff x="5334606" y="2915833"/>
            <a:chExt cx="4096500" cy="3385500"/>
          </a:xfrm>
        </p:grpSpPr>
        <p:sp>
          <p:nvSpPr>
            <p:cNvPr id="357" name="Google Shape;357;p46"/>
            <p:cNvSpPr/>
            <p:nvPr/>
          </p:nvSpPr>
          <p:spPr>
            <a:xfrm rot="7429993">
              <a:off x="6683474" y="2611615"/>
              <a:ext cx="1398764" cy="399393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6"/>
            <p:cNvSpPr/>
            <p:nvPr/>
          </p:nvSpPr>
          <p:spPr>
            <a:xfrm>
              <a:off x="6473086" y="322391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Subtitle 1">
            <a:extLst>
              <a:ext uri="{FF2B5EF4-FFF2-40B4-BE49-F238E27FC236}">
                <a16:creationId xmlns:a16="http://schemas.microsoft.com/office/drawing/2014/main" id="{902B6DF7-C9A7-41C4-2A48-4A5F9A3AE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62" y="1535955"/>
            <a:ext cx="5062682" cy="3375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Epilogue" panose="020B0604020202020204" charset="0"/>
              </a:rPr>
              <a:t>APTs are complex and require robust, multifaceted defense strategies</a:t>
            </a: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Epilogue" panose="020B0604020202020204" charset="0"/>
              </a:rPr>
              <a:t>Proactive detection and segmentation are key to limiting damage</a:t>
            </a: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Epilogue" panose="020B0604020202020204" charset="0"/>
              </a:rPr>
              <a:t>Continuous monitoring and educating employees help mitigate risk</a:t>
            </a: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Epilogue" panose="020B0604020202020204" charset="0"/>
              </a:rPr>
              <a:t>Importance of understanding and staying ahead of evolving APT tactics.</a:t>
            </a:r>
          </a:p>
        </p:txBody>
      </p:sp>
      <p:sp>
        <p:nvSpPr>
          <p:cNvPr id="7" name="Google Shape;309;p43">
            <a:extLst>
              <a:ext uri="{FF2B5EF4-FFF2-40B4-BE49-F238E27FC236}">
                <a16:creationId xmlns:a16="http://schemas.microsoft.com/office/drawing/2014/main" id="{A4124433-FC54-2DDF-0002-ECB584474C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61127" y="1039924"/>
            <a:ext cx="3100953" cy="16091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Key Takeaways</a:t>
            </a:r>
            <a:endParaRPr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3"/>
          <p:cNvSpPr txBox="1">
            <a:spLocks noGrp="1"/>
          </p:cNvSpPr>
          <p:nvPr>
            <p:ph type="title"/>
          </p:nvPr>
        </p:nvSpPr>
        <p:spPr>
          <a:xfrm>
            <a:off x="1323619" y="2467424"/>
            <a:ext cx="5551200" cy="82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/>
              <a:t>Q&amp;A</a:t>
            </a:r>
          </a:p>
        </p:txBody>
      </p:sp>
      <p:grpSp>
        <p:nvGrpSpPr>
          <p:cNvPr id="311" name="Google Shape;311;p43"/>
          <p:cNvGrpSpPr/>
          <p:nvPr/>
        </p:nvGrpSpPr>
        <p:grpSpPr>
          <a:xfrm rot="-1222973">
            <a:off x="4685406" y="4061687"/>
            <a:ext cx="1249152" cy="790936"/>
            <a:chOff x="2358150" y="204975"/>
            <a:chExt cx="937650" cy="593700"/>
          </a:xfrm>
        </p:grpSpPr>
        <p:sp>
          <p:nvSpPr>
            <p:cNvPr id="312" name="Google Shape;312;p43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3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" name="Google Shape;314;p43"/>
          <p:cNvGrpSpPr/>
          <p:nvPr/>
        </p:nvGrpSpPr>
        <p:grpSpPr>
          <a:xfrm>
            <a:off x="6726092" y="-1173773"/>
            <a:ext cx="3969220" cy="4533275"/>
            <a:chOff x="6726092" y="-1173773"/>
            <a:chExt cx="3969220" cy="4533275"/>
          </a:xfrm>
        </p:grpSpPr>
        <p:sp>
          <p:nvSpPr>
            <p:cNvPr id="315" name="Google Shape;315;p43"/>
            <p:cNvSpPr/>
            <p:nvPr/>
          </p:nvSpPr>
          <p:spPr>
            <a:xfrm rot="2699479">
              <a:off x="7933449" y="-1264284"/>
              <a:ext cx="1398587" cy="399402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3"/>
            <p:cNvSpPr/>
            <p:nvPr/>
          </p:nvSpPr>
          <p:spPr>
            <a:xfrm rot="-1979886">
              <a:off x="8322156" y="-693427"/>
              <a:ext cx="1398612" cy="399405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" name="Google Shape;317;p43"/>
          <p:cNvGrpSpPr/>
          <p:nvPr/>
        </p:nvGrpSpPr>
        <p:grpSpPr>
          <a:xfrm>
            <a:off x="67000" y="3454930"/>
            <a:ext cx="5255982" cy="3519900"/>
            <a:chOff x="67000" y="3454930"/>
            <a:chExt cx="5255982" cy="3519900"/>
          </a:xfrm>
        </p:grpSpPr>
        <p:sp>
          <p:nvSpPr>
            <p:cNvPr id="318" name="Google Shape;318;p43"/>
            <p:cNvSpPr/>
            <p:nvPr/>
          </p:nvSpPr>
          <p:spPr>
            <a:xfrm rot="-3809724">
              <a:off x="2524267" y="3217836"/>
              <a:ext cx="1398930" cy="399406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3"/>
            <p:cNvSpPr/>
            <p:nvPr/>
          </p:nvSpPr>
          <p:spPr>
            <a:xfrm rot="3181171">
              <a:off x="1383698" y="3217836"/>
              <a:ext cx="1398903" cy="399408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Google Shape;375;p48">
            <a:extLst>
              <a:ext uri="{FF2B5EF4-FFF2-40B4-BE49-F238E27FC236}">
                <a16:creationId xmlns:a16="http://schemas.microsoft.com/office/drawing/2014/main" id="{314D539C-54E6-0C44-1210-787D062D46BC}"/>
              </a:ext>
            </a:extLst>
          </p:cNvPr>
          <p:cNvSpPr txBox="1">
            <a:spLocks/>
          </p:cNvSpPr>
          <p:nvPr/>
        </p:nvSpPr>
        <p:spPr>
          <a:xfrm>
            <a:off x="1971687" y="969245"/>
            <a:ext cx="4368000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47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 b="1" i="0" u="none" strike="noStrike" cap="none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r>
              <a:rPr lang="en-US" sz="5400" dirty="0"/>
              <a:t>Thanks!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6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short intro of APTs</a:t>
            </a:r>
            <a:endParaRPr dirty="0"/>
          </a:p>
        </p:txBody>
      </p:sp>
      <p:sp>
        <p:nvSpPr>
          <p:cNvPr id="229" name="Google Shape;229;p36"/>
          <p:cNvSpPr txBox="1">
            <a:spLocks noGrp="1"/>
          </p:cNvSpPr>
          <p:nvPr>
            <p:ph type="subTitle" idx="1"/>
          </p:nvPr>
        </p:nvSpPr>
        <p:spPr>
          <a:xfrm>
            <a:off x="1004450" y="1347325"/>
            <a:ext cx="3180300" cy="25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0" i="0" dirty="0">
                <a:solidFill>
                  <a:srgbClr val="2B2B30"/>
                </a:solidFill>
                <a:effectLst/>
                <a:latin typeface="Epilogue" panose="020B0604020202020204" charset="0"/>
                <a:ea typeface="Epilogue" panose="020B0604020202020204" charset="0"/>
                <a:cs typeface="Epilogue" panose="020B0604020202020204" charset="0"/>
              </a:rPr>
              <a:t>APTs are sophisticated, prolonged cyberattacks.</a:t>
            </a:r>
            <a:endParaRPr lang="en-US" dirty="0">
              <a:effectLst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0" i="0" dirty="0">
                <a:solidFill>
                  <a:srgbClr val="2B2B30"/>
                </a:solidFill>
                <a:effectLst/>
                <a:latin typeface="Epilogue" panose="020B0604020202020204" charset="0"/>
                <a:ea typeface="Epilogue" panose="020B0604020202020204" charset="0"/>
                <a:cs typeface="Epilogue" panose="020B0604020202020204" charset="0"/>
              </a:rPr>
              <a:t>Target organizations for long-term, persistent exploitation.</a:t>
            </a:r>
            <a:endParaRPr lang="en-US" dirty="0">
              <a:effectLst/>
            </a:endParaRPr>
          </a:p>
        </p:txBody>
      </p:sp>
      <p:sp>
        <p:nvSpPr>
          <p:cNvPr id="230" name="Google Shape;230;p36"/>
          <p:cNvSpPr txBox="1">
            <a:spLocks noGrp="1"/>
          </p:cNvSpPr>
          <p:nvPr>
            <p:ph type="subTitle" idx="2"/>
          </p:nvPr>
        </p:nvSpPr>
        <p:spPr>
          <a:xfrm>
            <a:off x="4642960" y="1347325"/>
            <a:ext cx="3496465" cy="303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Often conducted by nation-states or organized crime.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Objective: Gain unauthorized access, remain undetected, exfiltrate sensitive data.</a:t>
            </a:r>
            <a:endParaRPr sz="1800" dirty="0"/>
          </a:p>
        </p:txBody>
      </p:sp>
      <p:grpSp>
        <p:nvGrpSpPr>
          <p:cNvPr id="231" name="Google Shape;231;p36"/>
          <p:cNvGrpSpPr/>
          <p:nvPr/>
        </p:nvGrpSpPr>
        <p:grpSpPr>
          <a:xfrm>
            <a:off x="1591058" y="4017301"/>
            <a:ext cx="1249137" cy="790927"/>
            <a:chOff x="2358150" y="204975"/>
            <a:chExt cx="937650" cy="593700"/>
          </a:xfrm>
        </p:grpSpPr>
        <p:sp>
          <p:nvSpPr>
            <p:cNvPr id="232" name="Google Shape;232;p36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6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" name="Google Shape;234;p36"/>
          <p:cNvGrpSpPr/>
          <p:nvPr/>
        </p:nvGrpSpPr>
        <p:grpSpPr>
          <a:xfrm rot="-2951580">
            <a:off x="7282246" y="-254811"/>
            <a:ext cx="4061918" cy="4186416"/>
            <a:chOff x="5913143" y="704373"/>
            <a:chExt cx="4062000" cy="4186500"/>
          </a:xfrm>
        </p:grpSpPr>
        <p:sp>
          <p:nvSpPr>
            <p:cNvPr id="235" name="Google Shape;235;p36"/>
            <p:cNvSpPr/>
            <p:nvPr/>
          </p:nvSpPr>
          <p:spPr>
            <a:xfrm rot="3265082">
              <a:off x="7244757" y="927607"/>
              <a:ext cx="1398773" cy="399394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6"/>
            <p:cNvSpPr/>
            <p:nvPr/>
          </p:nvSpPr>
          <p:spPr>
            <a:xfrm rot="654301">
              <a:off x="8098621" y="800630"/>
              <a:ext cx="1398657" cy="3993987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6"/>
            <p:cNvSpPr/>
            <p:nvPr/>
          </p:nvSpPr>
          <p:spPr>
            <a:xfrm>
              <a:off x="6815111" y="21763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8"/>
          <p:cNvSpPr txBox="1">
            <a:spLocks noGrp="1"/>
          </p:cNvSpPr>
          <p:nvPr>
            <p:ph type="title"/>
          </p:nvPr>
        </p:nvSpPr>
        <p:spPr>
          <a:xfrm>
            <a:off x="1055648" y="445024"/>
            <a:ext cx="7374601" cy="11173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Network Security in the Digital Age</a:t>
            </a:r>
            <a:endParaRPr dirty="0"/>
          </a:p>
        </p:txBody>
      </p:sp>
      <p:sp>
        <p:nvSpPr>
          <p:cNvPr id="257" name="Google Shape;257;p38"/>
          <p:cNvSpPr txBox="1">
            <a:spLocks noGrp="1"/>
          </p:cNvSpPr>
          <p:nvPr>
            <p:ph type="subTitle" idx="2"/>
          </p:nvPr>
        </p:nvSpPr>
        <p:spPr>
          <a:xfrm>
            <a:off x="713650" y="1947746"/>
            <a:ext cx="7716600" cy="21112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Essential services depend on secure network infrastructures</a:t>
            </a: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Information technology is increasingly interconnected</a:t>
            </a: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Need for robust practices, protocols, and technologies</a:t>
            </a:r>
            <a:endParaRPr sz="1800" dirty="0"/>
          </a:p>
        </p:txBody>
      </p:sp>
      <p:sp>
        <p:nvSpPr>
          <p:cNvPr id="259" name="Google Shape;259;p38"/>
          <p:cNvSpPr/>
          <p:nvPr/>
        </p:nvSpPr>
        <p:spPr>
          <a:xfrm rot="3181171">
            <a:off x="-699502" y="-1265664"/>
            <a:ext cx="1398903" cy="3994087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0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Understanding APT Attack Taxonomy</a:t>
            </a:r>
            <a:endParaRPr dirty="0"/>
          </a:p>
        </p:txBody>
      </p:sp>
      <p:sp>
        <p:nvSpPr>
          <p:cNvPr id="278" name="Google Shape;278;p40"/>
          <p:cNvSpPr txBox="1">
            <a:spLocks noGrp="1"/>
          </p:cNvSpPr>
          <p:nvPr>
            <p:ph type="subTitle" idx="1"/>
          </p:nvPr>
        </p:nvSpPr>
        <p:spPr>
          <a:xfrm>
            <a:off x="416312" y="2115700"/>
            <a:ext cx="7086149" cy="193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Taxonomies provide structured classifications for attacks</a:t>
            </a: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Enable security analysts to anticipate threats and enhance defenses</a:t>
            </a: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APTs employ various tactics and procedures for infiltration and persistence</a:t>
            </a:r>
            <a:endParaRPr dirty="0"/>
          </a:p>
        </p:txBody>
      </p:sp>
      <p:grpSp>
        <p:nvGrpSpPr>
          <p:cNvPr id="280" name="Google Shape;280;p40"/>
          <p:cNvGrpSpPr/>
          <p:nvPr/>
        </p:nvGrpSpPr>
        <p:grpSpPr>
          <a:xfrm>
            <a:off x="7138474" y="1214699"/>
            <a:ext cx="3813300" cy="4438568"/>
            <a:chOff x="7138474" y="1214699"/>
            <a:chExt cx="3813300" cy="4438568"/>
          </a:xfrm>
        </p:grpSpPr>
        <p:sp>
          <p:nvSpPr>
            <p:cNvPr id="281" name="Google Shape;281;p40"/>
            <p:cNvSpPr/>
            <p:nvPr/>
          </p:nvSpPr>
          <p:spPr>
            <a:xfrm rot="-2700000">
              <a:off x="8345724" y="1124338"/>
              <a:ext cx="1398799" cy="399402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 rot="799075">
              <a:off x="7809735" y="1551919"/>
              <a:ext cx="1398716" cy="3993998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7502461" y="24636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" name="Google Shape;284;p40"/>
          <p:cNvGrpSpPr/>
          <p:nvPr/>
        </p:nvGrpSpPr>
        <p:grpSpPr>
          <a:xfrm>
            <a:off x="4800611" y="4099942"/>
            <a:ext cx="1249137" cy="790927"/>
            <a:chOff x="2358150" y="204975"/>
            <a:chExt cx="937650" cy="593700"/>
          </a:xfrm>
        </p:grpSpPr>
        <p:sp>
          <p:nvSpPr>
            <p:cNvPr id="285" name="Google Shape;285;p40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1"/>
          <p:cNvSpPr txBox="1">
            <a:spLocks noGrp="1"/>
          </p:cNvSpPr>
          <p:nvPr>
            <p:ph type="subTitle" idx="1"/>
          </p:nvPr>
        </p:nvSpPr>
        <p:spPr>
          <a:xfrm>
            <a:off x="6324570" y="353584"/>
            <a:ext cx="2819430" cy="39821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Reconnaissance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Initial Compromise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Establishing Foothold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Lateral Movement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Privilege Escalation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Command &amp; Control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Data Exfiltration</a:t>
            </a:r>
            <a:endParaRPr sz="1800" dirty="0"/>
          </a:p>
        </p:txBody>
      </p:sp>
      <p:sp>
        <p:nvSpPr>
          <p:cNvPr id="292" name="Google Shape;292;p41"/>
          <p:cNvSpPr txBox="1">
            <a:spLocks noGrp="1"/>
          </p:cNvSpPr>
          <p:nvPr>
            <p:ph type="title"/>
          </p:nvPr>
        </p:nvSpPr>
        <p:spPr>
          <a:xfrm>
            <a:off x="831860" y="1104900"/>
            <a:ext cx="2418070" cy="31135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Lifecycle of an APT Attack</a:t>
            </a:r>
            <a:endParaRPr dirty="0"/>
          </a:p>
        </p:txBody>
      </p:sp>
      <p:pic>
        <p:nvPicPr>
          <p:cNvPr id="4" name="officeArt object" descr="Picture 1">
            <a:extLst>
              <a:ext uri="{FF2B5EF4-FFF2-40B4-BE49-F238E27FC236}">
                <a16:creationId xmlns:a16="http://schemas.microsoft.com/office/drawing/2014/main" id="{2B309EE6-BA54-46EB-2C77-644B3C60F09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49930" y="56404"/>
            <a:ext cx="3009930" cy="493469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2"/>
          <p:cNvSpPr txBox="1">
            <a:spLocks noGrp="1"/>
          </p:cNvSpPr>
          <p:nvPr>
            <p:ph type="subTitle" idx="1"/>
          </p:nvPr>
        </p:nvSpPr>
        <p:spPr>
          <a:xfrm>
            <a:off x="638256" y="1363701"/>
            <a:ext cx="8038884" cy="24160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Spear Phishing: Targeted emails to compromise systems</a:t>
            </a:r>
          </a:p>
          <a:p>
            <a:pPr marL="285750" lvl="0" indent="-28575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Watering Hole Attacks: Compromising frequently visited websites</a:t>
            </a:r>
          </a:p>
          <a:p>
            <a:pPr marL="285750" lvl="0" indent="-28575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Supply Chain Attacks: Exploiting vulnerabilities in suppliers</a:t>
            </a:r>
          </a:p>
          <a:p>
            <a:pPr marL="285750" lvl="0" indent="-28575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Persistence Mechanisms: Installing backdoors, using rootkits.</a:t>
            </a:r>
            <a:endParaRPr sz="1800" dirty="0"/>
          </a:p>
        </p:txBody>
      </p:sp>
      <p:grpSp>
        <p:nvGrpSpPr>
          <p:cNvPr id="299" name="Google Shape;299;p42"/>
          <p:cNvGrpSpPr/>
          <p:nvPr/>
        </p:nvGrpSpPr>
        <p:grpSpPr>
          <a:xfrm>
            <a:off x="1998639" y="3555686"/>
            <a:ext cx="4885074" cy="3749289"/>
            <a:chOff x="1846239" y="3327086"/>
            <a:chExt cx="4885074" cy="3749289"/>
          </a:xfrm>
        </p:grpSpPr>
        <p:sp>
          <p:nvSpPr>
            <p:cNvPr id="300" name="Google Shape;300;p42"/>
            <p:cNvSpPr/>
            <p:nvPr/>
          </p:nvSpPr>
          <p:spPr>
            <a:xfrm rot="3096072">
              <a:off x="3146220" y="3291043"/>
              <a:ext cx="1398738" cy="3993763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2"/>
            <p:cNvSpPr/>
            <p:nvPr/>
          </p:nvSpPr>
          <p:spPr>
            <a:xfrm rot="7071076">
              <a:off x="3939808" y="2881518"/>
              <a:ext cx="1398610" cy="399373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2"/>
            <p:cNvSpPr/>
            <p:nvPr/>
          </p:nvSpPr>
          <p:spPr>
            <a:xfrm>
              <a:off x="2483486" y="36034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" name="Google Shape;303;p42"/>
          <p:cNvSpPr txBox="1">
            <a:spLocks noGrp="1"/>
          </p:cNvSpPr>
          <p:nvPr>
            <p:ph type="title"/>
          </p:nvPr>
        </p:nvSpPr>
        <p:spPr>
          <a:xfrm>
            <a:off x="713650" y="445025"/>
            <a:ext cx="771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Techniques Used in APTs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>
            <a:spLocks noGrp="1"/>
          </p:cNvSpPr>
          <p:nvPr>
            <p:ph type="title"/>
          </p:nvPr>
        </p:nvSpPr>
        <p:spPr>
          <a:xfrm>
            <a:off x="2464260" y="0"/>
            <a:ext cx="6679740" cy="17769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Expanding Access within the Network</a:t>
            </a:r>
            <a:endParaRPr sz="3600" dirty="0"/>
          </a:p>
        </p:txBody>
      </p:sp>
      <p:grpSp>
        <p:nvGrpSpPr>
          <p:cNvPr id="217" name="Google Shape;217;p35"/>
          <p:cNvGrpSpPr/>
          <p:nvPr/>
        </p:nvGrpSpPr>
        <p:grpSpPr>
          <a:xfrm>
            <a:off x="3947436" y="4099942"/>
            <a:ext cx="1249137" cy="790927"/>
            <a:chOff x="2358150" y="204975"/>
            <a:chExt cx="937650" cy="593700"/>
          </a:xfrm>
        </p:grpSpPr>
        <p:sp>
          <p:nvSpPr>
            <p:cNvPr id="218" name="Google Shape;218;p35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5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" name="Google Shape;220;p35"/>
          <p:cNvGrpSpPr/>
          <p:nvPr/>
        </p:nvGrpSpPr>
        <p:grpSpPr>
          <a:xfrm>
            <a:off x="-1615282" y="-2407691"/>
            <a:ext cx="4443255" cy="4186800"/>
            <a:chOff x="-2227332" y="-2180116"/>
            <a:chExt cx="4443255" cy="4186800"/>
          </a:xfrm>
        </p:grpSpPr>
        <p:sp>
          <p:nvSpPr>
            <p:cNvPr id="221" name="Google Shape;221;p35"/>
            <p:cNvSpPr/>
            <p:nvPr/>
          </p:nvSpPr>
          <p:spPr>
            <a:xfrm rot="-3602502">
              <a:off x="-847164" y="-1802029"/>
              <a:ext cx="1398563" cy="399423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5"/>
            <p:cNvSpPr/>
            <p:nvPr/>
          </p:nvSpPr>
          <p:spPr>
            <a:xfrm rot="1660189">
              <a:off x="-30204" y="-2083785"/>
              <a:ext cx="1398652" cy="3994139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5"/>
            <p:cNvSpPr/>
            <p:nvPr/>
          </p:nvSpPr>
          <p:spPr>
            <a:xfrm>
              <a:off x="1183086" y="7659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Google Shape;298;p42">
            <a:extLst>
              <a:ext uri="{FF2B5EF4-FFF2-40B4-BE49-F238E27FC236}">
                <a16:creationId xmlns:a16="http://schemas.microsoft.com/office/drawing/2014/main" id="{AA999279-2E64-4F4D-C47B-9BE2C10B8D47}"/>
              </a:ext>
            </a:extLst>
          </p:cNvPr>
          <p:cNvSpPr txBox="1">
            <a:spLocks/>
          </p:cNvSpPr>
          <p:nvPr/>
        </p:nvSpPr>
        <p:spPr>
          <a:xfrm>
            <a:off x="593686" y="1943100"/>
            <a:ext cx="6097824" cy="2007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ctr">
              <a:lnSpc>
                <a:spcPct val="200000"/>
              </a:lnSpc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DFD756-064D-F23E-5476-CD4A02798B01}"/>
              </a:ext>
            </a:extLst>
          </p:cNvPr>
          <p:cNvSpPr txBox="1"/>
          <p:nvPr/>
        </p:nvSpPr>
        <p:spPr>
          <a:xfrm>
            <a:off x="711632" y="2038379"/>
            <a:ext cx="7262534" cy="1713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Lateral movement via stolen credentials or remote desktop protocol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Escalating privileges using OS vulnerabilities and credential dumping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444321" y="1090570"/>
            <a:ext cx="68130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Data Exfiltration and Remaining Undetected</a:t>
            </a:r>
          </a:p>
        </p:txBody>
      </p:sp>
      <p:grpSp>
        <p:nvGrpSpPr>
          <p:cNvPr id="244" name="Google Shape;244;p37"/>
          <p:cNvGrpSpPr/>
          <p:nvPr/>
        </p:nvGrpSpPr>
        <p:grpSpPr>
          <a:xfrm>
            <a:off x="1215743" y="-1436966"/>
            <a:ext cx="6224031" cy="3273578"/>
            <a:chOff x="1215743" y="-1436966"/>
            <a:chExt cx="6224031" cy="3273578"/>
          </a:xfrm>
        </p:grpSpPr>
        <p:sp>
          <p:nvSpPr>
            <p:cNvPr id="245" name="Google Shape;245;p37"/>
            <p:cNvSpPr/>
            <p:nvPr/>
          </p:nvSpPr>
          <p:spPr>
            <a:xfrm rot="-3602502">
              <a:off x="2595911" y="-1763704"/>
              <a:ext cx="1398563" cy="399423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7"/>
            <p:cNvSpPr/>
            <p:nvPr/>
          </p:nvSpPr>
          <p:spPr>
            <a:xfrm rot="4160511">
              <a:off x="4625052" y="-2075028"/>
              <a:ext cx="1398843" cy="3993824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7"/>
            <p:cNvSpPr/>
            <p:nvPr/>
          </p:nvSpPr>
          <p:spPr>
            <a:xfrm>
              <a:off x="2120936" y="265242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" name="Google Shape;248;p37"/>
          <p:cNvGrpSpPr/>
          <p:nvPr/>
        </p:nvGrpSpPr>
        <p:grpSpPr>
          <a:xfrm rot="-1635104">
            <a:off x="7338818" y="1107960"/>
            <a:ext cx="1249106" cy="790907"/>
            <a:chOff x="2358150" y="204975"/>
            <a:chExt cx="937650" cy="593700"/>
          </a:xfrm>
        </p:grpSpPr>
        <p:sp>
          <p:nvSpPr>
            <p:cNvPr id="249" name="Google Shape;249;p37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7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35CEE0E-C53A-6E8E-5040-841389F6A5AE}"/>
              </a:ext>
            </a:extLst>
          </p:cNvPr>
          <p:cNvSpPr txBox="1"/>
          <p:nvPr/>
        </p:nvSpPr>
        <p:spPr>
          <a:xfrm>
            <a:off x="219554" y="2831559"/>
            <a:ext cx="7262534" cy="1713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Data compression, encryption, DNS tunneling for covert exfiltration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Evasion techniques: fileless malware, log tampering, time stomping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9"/>
          <p:cNvSpPr txBox="1">
            <a:spLocks noGrp="1"/>
          </p:cNvSpPr>
          <p:nvPr>
            <p:ph type="title"/>
          </p:nvPr>
        </p:nvSpPr>
        <p:spPr>
          <a:xfrm>
            <a:off x="577412" y="0"/>
            <a:ext cx="3470732" cy="18679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Case Study: Stuxnet Worm</a:t>
            </a:r>
          </a:p>
        </p:txBody>
      </p:sp>
      <p:grpSp>
        <p:nvGrpSpPr>
          <p:cNvPr id="266" name="Google Shape;266;p39"/>
          <p:cNvGrpSpPr/>
          <p:nvPr/>
        </p:nvGrpSpPr>
        <p:grpSpPr>
          <a:xfrm rot="969130">
            <a:off x="906637" y="3852480"/>
            <a:ext cx="1249125" cy="790919"/>
            <a:chOff x="2358150" y="204975"/>
            <a:chExt cx="937650" cy="593700"/>
          </a:xfrm>
        </p:grpSpPr>
        <p:sp>
          <p:nvSpPr>
            <p:cNvPr id="267" name="Google Shape;267;p39"/>
            <p:cNvSpPr/>
            <p:nvPr/>
          </p:nvSpPr>
          <p:spPr>
            <a:xfrm>
              <a:off x="235815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9"/>
            <p:cNvSpPr/>
            <p:nvPr/>
          </p:nvSpPr>
          <p:spPr>
            <a:xfrm>
              <a:off x="2702100" y="204975"/>
              <a:ext cx="593700" cy="5937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9"/>
          <p:cNvGrpSpPr/>
          <p:nvPr/>
        </p:nvGrpSpPr>
        <p:grpSpPr>
          <a:xfrm>
            <a:off x="2556740" y="-2465213"/>
            <a:ext cx="5859308" cy="4270853"/>
            <a:chOff x="2556740" y="-2465213"/>
            <a:chExt cx="5859308" cy="4270853"/>
          </a:xfrm>
        </p:grpSpPr>
        <p:sp>
          <p:nvSpPr>
            <p:cNvPr id="270" name="Google Shape;270;p39"/>
            <p:cNvSpPr/>
            <p:nvPr/>
          </p:nvSpPr>
          <p:spPr>
            <a:xfrm rot="3701205">
              <a:off x="5626845" y="-1754213"/>
              <a:ext cx="1398506" cy="3994305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9"/>
            <p:cNvSpPr/>
            <p:nvPr/>
          </p:nvSpPr>
          <p:spPr>
            <a:xfrm rot="-2948406">
              <a:off x="3825275" y="-2626784"/>
              <a:ext cx="1398630" cy="3994242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9"/>
            <p:cNvSpPr/>
            <p:nvPr/>
          </p:nvSpPr>
          <p:spPr>
            <a:xfrm>
              <a:off x="5054436" y="973967"/>
              <a:ext cx="790800" cy="7908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53FE3FC-60EF-58E1-9877-1F6069DC908A}"/>
              </a:ext>
            </a:extLst>
          </p:cNvPr>
          <p:cNvSpPr txBox="1"/>
          <p:nvPr/>
        </p:nvSpPr>
        <p:spPr>
          <a:xfrm>
            <a:off x="2556644" y="2009041"/>
            <a:ext cx="6438674" cy="2544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b="1" dirty="0">
                <a:latin typeface="Epilogue" panose="020B0604020202020204" charset="0"/>
              </a:rPr>
              <a:t>Target</a:t>
            </a:r>
            <a:r>
              <a:rPr lang="en-US" sz="1800" dirty="0">
                <a:latin typeface="Epilogue" panose="020B0604020202020204" charset="0"/>
              </a:rPr>
              <a:t>: Iran’s Natanz nuclear facility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Exploited Siemens ICS via USB drives and zero-day vulnerabilities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Physical damage to centrifuges; delayed nuclear enrichment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Epilogue" panose="020B0604020202020204" charset="0"/>
              </a:rPr>
              <a:t>Showcased vulnerabilities in critical infrastructure.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dagogy of death by Slidesgo">
  <a:themeElements>
    <a:clrScheme name="Simple Light">
      <a:dk1>
        <a:srgbClr val="2B2B30"/>
      </a:dk1>
      <a:lt1>
        <a:srgbClr val="EBE8E8"/>
      </a:lt1>
      <a:dk2>
        <a:srgbClr val="797070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B2B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On-screen Show (16:9)</PresentationFormat>
  <Paragraphs>54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Epilogue</vt:lpstr>
      <vt:lpstr>Courier New</vt:lpstr>
      <vt:lpstr>Arial</vt:lpstr>
      <vt:lpstr>Bodoni Moda</vt:lpstr>
      <vt:lpstr>Bodoni Moda SemiBold</vt:lpstr>
      <vt:lpstr>Pedagogy of death by Slidesgo</vt:lpstr>
      <vt:lpstr>Advanced Persistent Threats</vt:lpstr>
      <vt:lpstr>A short intro of APTs</vt:lpstr>
      <vt:lpstr>Network Security in the Digital Age</vt:lpstr>
      <vt:lpstr>Understanding APT Attack Taxonomy</vt:lpstr>
      <vt:lpstr>The Lifecycle of an APT Attack</vt:lpstr>
      <vt:lpstr>Techniques Used in APTs</vt:lpstr>
      <vt:lpstr>Expanding Access within the Network</vt:lpstr>
      <vt:lpstr>Data Exfiltration and Remaining Undetected</vt:lpstr>
      <vt:lpstr>Case Study: Stuxnet Worm</vt:lpstr>
      <vt:lpstr>Defending Against APTs</vt:lpstr>
      <vt:lpstr>Advanced Techniques to Combat APTs</vt:lpstr>
      <vt:lpstr>Key Takeaways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Alexandra Catalina Barcan</cp:lastModifiedBy>
  <cp:revision>1</cp:revision>
  <dcterms:modified xsi:type="dcterms:W3CDTF">2024-09-20T03:13:53Z</dcterms:modified>
</cp:coreProperties>
</file>