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_rels/presentation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presentation.xml" ContentType="application/vnd.openxmlformats-officedocument.presentationml.presentation.main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slides/_rels/slide17.xml.rels" ContentType="application/vnd.openxmlformats-package.relationships+xml"/>
  <Override PartName="/ppt/slides/_rels/slide16.xml.rels" ContentType="application/vnd.openxmlformats-package.relationships+xml"/>
  <Override PartName="/ppt/slides/_rels/slide9.xml.rels" ContentType="application/vnd.openxmlformats-package.relationships+xml"/>
  <Override PartName="/ppt/slides/_rels/slide15.xml.rels" ContentType="application/vnd.openxmlformats-package.relationships+xml"/>
  <Override PartName="/ppt/slides/_rels/slide8.xml.rels" ContentType="application/vnd.openxmlformats-package.relationships+xml"/>
  <Override PartName="/ppt/slides/_rels/slide14.xml.rels" ContentType="application/vnd.openxmlformats-package.relationships+xml"/>
  <Override PartName="/ppt/slides/_rels/slide7.xml.rels" ContentType="application/vnd.openxmlformats-package.relationships+xml"/>
  <Override PartName="/ppt/slides/_rels/slide13.xml.rels" ContentType="application/vnd.openxmlformats-package.relationships+xml"/>
  <Override PartName="/ppt/slides/_rels/slide6.xml.rels" ContentType="application/vnd.openxmlformats-package.relationships+xml"/>
  <Override PartName="/ppt/slides/_rels/slide12.xml.rels" ContentType="application/vnd.openxmlformats-package.relationships+xml"/>
  <Override PartName="/ppt/slides/_rels/slide5.xml.rels" ContentType="application/vnd.openxmlformats-package.relationships+xml"/>
  <Override PartName="/ppt/slides/_rels/slide11.xml.rels" ContentType="application/vnd.openxmlformats-package.relationships+xml"/>
  <Override PartName="/ppt/slides/_rels/slide4.xml.rels" ContentType="application/vnd.openxmlformats-package.relationships+xml"/>
  <Override PartName="/ppt/slides/_rels/slide10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_rels/notesSlide17.xml.rels" ContentType="application/vnd.openxmlformats-package.relationships+xml"/>
  <Override PartName="/ppt/notesSlides/_rels/notesSlide8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7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9.xml.rels" ContentType="application/vnd.openxmlformats-package.relationships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4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3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1.xml.rels" ContentType="application/vnd.openxmlformats-package.relationship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Click to move the slide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Click to edit the notes format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&lt;header&gt;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 type="dt" idx="10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7" name="PlaceHolder 5"/>
          <p:cNvSpPr>
            <a:spLocks noGrp="1"/>
          </p:cNvSpPr>
          <p:nvPr>
            <p:ph type="ftr" idx="11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8" name="PlaceHolder 6"/>
          <p:cNvSpPr>
            <a:spLocks noGrp="1"/>
          </p:cNvSpPr>
          <p:nvPr>
            <p:ph type="sldNum" idx="12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5223D13E-AF7B-40EE-B183-EA6A5539A7A8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lnSpc>
                <a:spcPct val="100000"/>
              </a:lnSpc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Introduce yourself and co-authors. State the paper title and conference. Give a one-line summary: we propose an explainable Markov Model to detect spoofing in banking transactions.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sldNum" idx="13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6F109CE-1795-410F-A0D4-24C11C21BB57}" type="slidenum">
              <a:rPr b="0" lang="en-US" sz="12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lnSpc>
                <a:spcPct val="100000"/>
              </a:lnSpc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Outline preprocessing: cleaning, normalization, grouping, feature extraction, and outlier removal. Stress that quality preprocessing is critical for model reliability.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PlaceHolder 3"/>
          <p:cNvSpPr>
            <a:spLocks noGrp="1"/>
          </p:cNvSpPr>
          <p:nvPr>
            <p:ph type="sldNum" idx="22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D41D57C-B3E2-45BA-9F85-07E22B8C5AB8}" type="slidenum">
              <a:rPr b="0" lang="en-US" sz="12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19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lnSpc>
                <a:spcPct val="100000"/>
              </a:lnSpc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Summarize the spoofing pattern: rapid cancels, escalating sizes, zig-zag price impacts. Explain that this is the signature of spoofing the HMM detects.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PlaceHolder 3"/>
          <p:cNvSpPr>
            <a:spLocks noGrp="1"/>
          </p:cNvSpPr>
          <p:nvPr>
            <p:ph type="sldNum" idx="23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7B497E8-ADA9-4AD2-832E-F7F4A085413C}" type="slidenum">
              <a:rPr b="0" lang="en-US" sz="12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19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lnSpc>
                <a:spcPct val="100000"/>
              </a:lnSpc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Define precision, recall, and F1-score. Explain why F1 is important: it balances catching spoofing cases without producing too many false positives.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8" name="PlaceHolder 3"/>
          <p:cNvSpPr>
            <a:spLocks noGrp="1"/>
          </p:cNvSpPr>
          <p:nvPr>
            <p:ph type="sldNum" idx="24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ACAFD08-114E-4A99-8372-89374B59F5D4}" type="slidenum">
              <a:rPr b="0" lang="en-US" sz="12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lnSpc>
                <a:spcPct val="100000"/>
              </a:lnSpc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Explain regulator applications: real-time monitoring, risk scoring, and providing explainable logs as admissible legal evidence.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sldNum" idx="25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96F07A4-518F-449A-BBEC-EC8E8FD0B644}" type="slidenum">
              <a:rPr b="0" lang="en-US" sz="12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0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lnSpc>
                <a:spcPct val="100000"/>
              </a:lnSpc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Explain industry applications: brokers can alert clients, exchanges can integrate surveillance, and cross-market application is possible for stocks, crypto, and commodities.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4" name="PlaceHolder 3"/>
          <p:cNvSpPr>
            <a:spLocks noGrp="1"/>
          </p:cNvSpPr>
          <p:nvPr>
            <p:ph type="sldNum" idx="26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EB929C8-0D34-4C35-80E1-0051749C4E05}" type="slidenum">
              <a:rPr b="0" lang="en-US" sz="12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0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lnSpc>
                <a:spcPct val="100000"/>
              </a:lnSpc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Balance discussion: strengths include explainability, scalability, and regulatory suitability; limitations include parameter sensitivity and static probabilities. Mention adaptive HMMs as future work.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7" name="PlaceHolder 3"/>
          <p:cNvSpPr>
            <a:spLocks noGrp="1"/>
          </p:cNvSpPr>
          <p:nvPr>
            <p:ph type="sldNum" idx="27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8CCAFA4-24BF-4AEC-B5B0-0AA71E0E5B01}" type="slidenum">
              <a:rPr b="0" lang="en-US" sz="12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0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lnSpc>
                <a:spcPct val="100000"/>
              </a:lnSpc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Conclude with three key points: HMM is robust and explainable, balances accuracy with transparency, and supports fair, trusted financial markets.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PlaceHolder 3"/>
          <p:cNvSpPr>
            <a:spLocks noGrp="1"/>
          </p:cNvSpPr>
          <p:nvPr>
            <p:ph type="sldNum" idx="28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1B765B5F-8F9A-4A9C-A06E-476D03AC9C65}" type="slidenum">
              <a:rPr b="0" lang="en-US" sz="12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21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lnSpc>
                <a:spcPct val="100000"/>
              </a:lnSpc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Thank the audience. Invite questions. Display your contact email for follow-up discussions.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3" name="PlaceHolder 3"/>
          <p:cNvSpPr>
            <a:spLocks noGrp="1"/>
          </p:cNvSpPr>
          <p:nvPr>
            <p:ph type="sldNum" idx="29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7BBAE2C-A0B7-4459-8B1C-D074F13B0990}" type="slidenum">
              <a:rPr b="0" lang="en-US" sz="12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lnSpc>
                <a:spcPct val="100000"/>
              </a:lnSpc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Explain why spoofing is harmful. It manipulates perceived supply and demand, causes unfair market advantages, and has led to huge fines like JPMorgan's $920M. Stress the regulatory importance.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PlaceHolder 3"/>
          <p:cNvSpPr>
            <a:spLocks noGrp="1"/>
          </p:cNvSpPr>
          <p:nvPr>
            <p:ph type="sldNum" idx="14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ACF9CA2-DBCB-4BFA-81FC-D482465CE47A}" type="slidenum">
              <a:rPr b="0" lang="en-US" sz="12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17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lnSpc>
                <a:spcPct val="100000"/>
              </a:lnSpc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Summarize the contributions: a new explainable framework using HMM, tested on LOBSTER dataset, compared with ML models, and proven scalable for real-time surveillance. This is the novelty of the paper.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PlaceHolder 3"/>
          <p:cNvSpPr>
            <a:spLocks noGrp="1"/>
          </p:cNvSpPr>
          <p:nvPr>
            <p:ph type="sldNum" idx="15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18B6E39D-707D-4465-8C4C-6B01553B258E}" type="slidenum">
              <a:rPr b="0" lang="en-US" sz="12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17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lnSpc>
                <a:spcPct val="100000"/>
              </a:lnSpc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Walk through the comparison of approaches. Highlight that ML and DL are accurate but opaque, heuristic rules are transparent but limited, while HMM balances accuracy and explainability.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PlaceHolder 3"/>
          <p:cNvSpPr>
            <a:spLocks noGrp="1"/>
          </p:cNvSpPr>
          <p:nvPr>
            <p:ph type="sldNum" idx="16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AFB1C209-2FFA-4B26-B534-C830AB3D82BA}" type="slidenum">
              <a:rPr b="0" lang="en-US" sz="12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lnSpc>
                <a:spcPct val="100000"/>
              </a:lnSpc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Explain why HMM is well suited: it models sequential data, assigns probabilities to states, and produces interpretable outputs regulators can use in investigations and court.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sldNum" idx="17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98FAF8E-0510-4667-90BE-4E8833828244}" type="slidenum">
              <a:rPr b="0" lang="en-US" sz="12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lnSpc>
                <a:spcPct val="100000"/>
              </a:lnSpc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Walk the audience through the trading sequence example. Point out how trades escalate from normal to suspicious to spoofing, and how the model recognizes these changes.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sldNum" idx="18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859CD03-26C5-4521-85DF-508639EEE5E3}" type="slidenum">
              <a:rPr b="0" lang="en-US" sz="12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182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lnSpc>
                <a:spcPct val="100000"/>
              </a:lnSpc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Explain the transition probability matrix. Emphasize that these are learned from data and capture the likelihood of escalation or return to normal trading.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PlaceHolder 3"/>
          <p:cNvSpPr>
            <a:spLocks noGrp="1"/>
          </p:cNvSpPr>
          <p:nvPr>
            <p:ph type="sldNum" idx="19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1DF62495-80D1-45D0-85AA-2298DFA0DC65}" type="slidenum">
              <a:rPr b="0" lang="en-US" sz="12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lnSpc>
                <a:spcPct val="100000"/>
              </a:lnSpc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Introduce the dataset: LOBSTER. Explain why it is chosen: detailed, high-frequency, includes full order book events, widely used in finance research.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PlaceHolder 3"/>
          <p:cNvSpPr>
            <a:spLocks noGrp="1"/>
          </p:cNvSpPr>
          <p:nvPr>
            <p:ph type="sldNum" idx="20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298D25D9-5BB3-454C-8CA9-D2FF308CDB75}" type="slidenum">
              <a:rPr b="0" lang="en-US" sz="12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1640" cy="3428640"/>
          </a:xfrm>
          <a:prstGeom prst="rect">
            <a:avLst/>
          </a:prstGeom>
          <a:ln w="0">
            <a:noFill/>
          </a:ln>
        </p:spPr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16000" indent="0">
              <a:lnSpc>
                <a:spcPct val="100000"/>
              </a:lnSpc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Walk through the engineered features: OSA, LAT, CR, OI. Explain how each captures abnormal order behavior relevant for spoofing detection.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PlaceHolder 3"/>
          <p:cNvSpPr>
            <a:spLocks noGrp="1"/>
          </p:cNvSpPr>
          <p:nvPr>
            <p:ph type="sldNum" idx="21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3C01BEC-30CA-4CB3-8EC5-D57F55F2E967}" type="slidenum">
              <a:rPr b="0" lang="en-US" sz="12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8BA37D3-A6A9-4734-9668-E495171F7BC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94D60B6-2CC9-4DAD-84CE-858961E5CEE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1E9E7C7-A050-458D-900E-FC2B6331B4A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E0DE81F-896B-4F18-8AB1-7CADFD2A93BE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0E4A524-11CF-4E59-BA83-D0406781347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4A913F4-9105-4CE8-9B86-04435873D95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5E78B2F-7177-4092-BC98-48FC3F9E54E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62F083B-4ADC-4681-B26F-EFCD99C7372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A7E96E4-DFBD-460E-86CA-D50CB6E1B5D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44F6DB4-97B6-4568-BA21-98295F98AC2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E160EE4-DCC0-4278-BD12-C39B6782CF2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C25814B-10DA-4DCE-90BE-E64E876433C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6AE209A-856F-4BCC-9CBE-32CE8F5037C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F7DCBB9-30E5-4DAA-9FDC-BCB33EE0DE2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32E18D3-84F3-498B-B4B7-D79A6FB7AB3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179C6EE-1FAB-4238-9E86-43212EEBC56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F419DBD-10EC-4543-B4D7-3119AE4B97D3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5CB8DA66-F5EB-4D2D-B9FC-C9D45989E72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94CBF1D5-1D1C-4F6C-B0DF-58FB20473EB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57411775-4CA2-41D5-8176-E52C8E12605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08E79CA8-10F6-408A-A895-C13E8119743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01F859B3-9CA9-48A0-A374-29AEB9AACBA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C468C53-E12C-4BD1-B12A-78DD499EE30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27B62D82-B9DF-4B70-A094-EDC8B1E2FD4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5482432E-6C94-4005-AB84-6A5BEBE8523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8A496C47-AE91-40EE-B19D-DD6343115E3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6423D74B-E5B1-4A86-B48B-AEC0C65B31F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2E727FBD-A8AD-4157-A28C-2BCB3ED092C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1FB44B5D-2C65-4DC8-992D-B0380958B19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FFED7226-6E99-4898-88AE-5AF6E20EED61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5408536-CCB0-4B6B-A926-F435CD1024F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C121153-9217-4134-BB02-BB6A0A0E0ED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61C3959-294A-4003-B20F-2B5FEC4D316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BF1911B-8A5A-45B9-BBC1-231630EDE53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136BB5-7F8C-4360-8147-4FCBA83C926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2BB3BDD-5682-402C-83BC-2D00122CF4D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A47DA68-88F6-454A-BAD6-F225E0296D04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F006CEF-AFF5-4B3B-B4F5-2182110B3072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2F1401B2-18FD-466E-85C9-16916A566057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Manipulation Detection in the Banking Sector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 algn="ctr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en-US" sz="3200" spc="-1" strike="noStrike">
                <a:solidFill>
                  <a:srgbClr val="8b8b8b"/>
                </a:solidFill>
                <a:latin typeface="Calibri"/>
              </a:rPr>
              <a:t>Mircea Badoi, Alexandra Barcan, Nicolae Tapus,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en-US" sz="3200" spc="-1" strike="noStrike">
                <a:solidFill>
                  <a:srgbClr val="8b8b8b"/>
                </a:solidFill>
                <a:latin typeface="Calibri"/>
              </a:rPr>
              <a:t>Daniel Ciochiu, Nicolae Enescu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en-US" sz="3200" spc="-1" strike="noStrike">
                <a:solidFill>
                  <a:srgbClr val="8b8b8b"/>
                </a:solidFill>
                <a:latin typeface="Calibri"/>
              </a:rPr>
              <a:t>RoEdu 2025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Preprocessing Pipeline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1️⃣ Data cleaning → remove errors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2️⃣ Normalize timestamps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3️⃣ Group trades by order ID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4️⃣ Extract features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5️⃣ Remove irrelevant outliers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Spoofing Pattern Explanation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⚠️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Rapid cancellations immediately after placement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📊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Escalating order sizes over short intervals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↔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Zig-zag fluctuations → strong spoofing indicator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extBox 1"/>
          <p:cNvSpPr/>
          <p:nvPr/>
        </p:nvSpPr>
        <p:spPr>
          <a:xfrm>
            <a:off x="3507480" y="182880"/>
            <a:ext cx="212868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Performance Metrics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52" name="Table 2"/>
          <p:cNvGraphicFramePr/>
          <p:nvPr/>
        </p:nvGraphicFramePr>
        <p:xfrm>
          <a:off x="457200" y="1097280"/>
          <a:ext cx="8229240" cy="36576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914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Metric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Definition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914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Precision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Proportion of flagged events that were spoofing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914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Recall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Proportion of spoofing cases detected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914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F1-score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Harmonic mean of precision and recall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Applications – Regulators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🔍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Real-time trade monitoring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📊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Probabilistic risk scoring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🏛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Explainable evidence logs for enforcement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Applications – Industry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⚡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Brokers: automated client alerts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📊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Exchanges: real-time surveillance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🌍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Cross-market integration (stocks, crypto, commodities)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extBox 1"/>
          <p:cNvSpPr/>
          <p:nvPr/>
        </p:nvSpPr>
        <p:spPr>
          <a:xfrm>
            <a:off x="3995640" y="182880"/>
            <a:ext cx="11520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Discussion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58" name="Table 2"/>
          <p:cNvGraphicFramePr/>
          <p:nvPr/>
        </p:nvGraphicFramePr>
        <p:xfrm>
          <a:off x="457200" y="1097280"/>
          <a:ext cx="8229240" cy="365724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1218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Strengths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Limitations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1218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Explainability, scalable, efficient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Sensitive to parameters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1218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Supports regulators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Assumes static probabilities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Conclusion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✅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Markov Model = robust &amp; explainable detection tool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✅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Balances accuracy and transparency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✅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Enables fair &amp; trusted financial markets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Q&amp;A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 algn="ctr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Thank you for your attention!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 algn="ctr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📧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bma.mircea008@gmail.com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Motivation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0" algn="ctr">
              <a:lnSpc>
                <a:spcPct val="100000"/>
              </a:lnSpc>
              <a:spcBef>
                <a:spcPts val="439"/>
              </a:spcBef>
              <a:buNone/>
            </a:pP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0" algn="ctr">
              <a:lnSpc>
                <a:spcPct val="100000"/>
              </a:lnSpc>
              <a:spcBef>
                <a:spcPts val="439"/>
              </a:spcBef>
              <a:buNone/>
            </a:pP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0" algn="ctr">
              <a:lnSpc>
                <a:spcPct val="100000"/>
              </a:lnSpc>
              <a:spcBef>
                <a:spcPts val="439"/>
              </a:spcBef>
              <a:buNone/>
            </a:pP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0" algn="ctr">
              <a:lnSpc>
                <a:spcPct val="100000"/>
              </a:lnSpc>
              <a:spcBef>
                <a:spcPts val="439"/>
              </a:spcBef>
              <a:buNone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🔍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Spoofing creates false demand/supply signals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0" algn="ctr">
              <a:lnSpc>
                <a:spcPct val="100000"/>
              </a:lnSpc>
              <a:spcBef>
                <a:spcPts val="439"/>
              </a:spcBef>
              <a:buNone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⚠️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Market manipulation → unfair advantages &amp; penalties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0" algn="ctr">
              <a:lnSpc>
                <a:spcPct val="100000"/>
              </a:lnSpc>
              <a:spcBef>
                <a:spcPts val="439"/>
              </a:spcBef>
              <a:buNone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🏛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JPMorgan fined $920M for spoofing (SEC, 2020)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0" algn="ctr">
              <a:lnSpc>
                <a:spcPct val="100000"/>
              </a:lnSpc>
              <a:spcBef>
                <a:spcPts val="439"/>
              </a:spcBef>
              <a:buNone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⚡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Need for accurate and interpretable detection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Contributions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0" algn="ctr">
              <a:lnSpc>
                <a:spcPct val="100000"/>
              </a:lnSpc>
              <a:spcBef>
                <a:spcPts val="439"/>
              </a:spcBef>
              <a:buNone/>
            </a:pP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0" algn="ctr">
              <a:lnSpc>
                <a:spcPct val="100000"/>
              </a:lnSpc>
              <a:spcBef>
                <a:spcPts val="439"/>
              </a:spcBef>
              <a:buNone/>
            </a:pP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0" algn="ctr">
              <a:lnSpc>
                <a:spcPct val="100000"/>
              </a:lnSpc>
              <a:spcBef>
                <a:spcPts val="439"/>
              </a:spcBef>
              <a:buNone/>
            </a:pP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0" algn="ctr">
              <a:lnSpc>
                <a:spcPct val="100000"/>
              </a:lnSpc>
              <a:spcBef>
                <a:spcPts val="439"/>
              </a:spcBef>
              <a:buNone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📊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New framework: Explainable AI (HMM) for spoofing detection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0" algn="ctr">
              <a:lnSpc>
                <a:spcPct val="100000"/>
              </a:lnSpc>
              <a:spcBef>
                <a:spcPts val="439"/>
              </a:spcBef>
              <a:buNone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🔍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Integration of LOBSTER dataset and engineered features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0" algn="ctr">
              <a:lnSpc>
                <a:spcPct val="100000"/>
              </a:lnSpc>
              <a:spcBef>
                <a:spcPts val="439"/>
              </a:spcBef>
              <a:buNone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⚡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Comparison with Decision Trees &amp; XGBoost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0" algn="ctr">
              <a:lnSpc>
                <a:spcPct val="100000"/>
              </a:lnSpc>
              <a:spcBef>
                <a:spcPts val="439"/>
              </a:spcBef>
              <a:buNone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🏛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Real-time, regulator-friendly scalability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Box 1"/>
          <p:cNvSpPr/>
          <p:nvPr/>
        </p:nvSpPr>
        <p:spPr>
          <a:xfrm>
            <a:off x="3451680" y="182880"/>
            <a:ext cx="22399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Detection Approaches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36" name="Table 2"/>
          <p:cNvGraphicFramePr/>
          <p:nvPr/>
        </p:nvGraphicFramePr>
        <p:xfrm>
          <a:off x="457200" y="1097280"/>
          <a:ext cx="8229240" cy="3657600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731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Methodology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Pros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Cons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731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Machine Learning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High accuracy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Lack of interpretability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731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Deep Learning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Great for time-series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Computationally expensive, opaque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731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Heuristic Rules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Simple, explainable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Poor adaptability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731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Markov Model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Captures sequential behavior, explainable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Parameter tuning required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Why Markov Model?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🔁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Captures sequential order behavior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📊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Assigns probabilities to transitions (Normal → Suspicious → Spoofing)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🏛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Interpretability → Essential for regulatory and legal use</a:t>
            </a:r>
            <a:endParaRPr b="0" lang="en-US" sz="2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Box 1"/>
          <p:cNvSpPr/>
          <p:nvPr/>
        </p:nvSpPr>
        <p:spPr>
          <a:xfrm>
            <a:off x="3242880" y="182880"/>
            <a:ext cx="26575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Example Trading Sequence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40" name="Table 2"/>
          <p:cNvGraphicFramePr/>
          <p:nvPr/>
        </p:nvGraphicFramePr>
        <p:xfrm>
          <a:off x="457200" y="1097280"/>
          <a:ext cx="8229240" cy="3687840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609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Time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Action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Observed Behaviour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Hidden State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609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10:00:00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Buy 500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Normal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Normal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09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10:00:02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Buy 1500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Increased activity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Normal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609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10:00:05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Buy 3000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Unusual size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Suspicious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09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10:00:07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Cancel 3000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Rapid cancel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Spoofing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609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10:00:10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Buy 500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Return to normal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Normal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Box 1"/>
          <p:cNvSpPr/>
          <p:nvPr/>
        </p:nvSpPr>
        <p:spPr>
          <a:xfrm>
            <a:off x="3422880" y="182880"/>
            <a:ext cx="229788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Transition Probabilities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42" name="Table 2"/>
          <p:cNvGraphicFramePr/>
          <p:nvPr/>
        </p:nvGraphicFramePr>
        <p:xfrm>
          <a:off x="457200" y="1097280"/>
          <a:ext cx="8229240" cy="3657600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914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From/To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Normal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Suspicious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Spoofing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914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Normal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85%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914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Suspicious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914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Spoofing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5%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15%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80%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Box 1"/>
          <p:cNvSpPr/>
          <p:nvPr/>
        </p:nvSpPr>
        <p:spPr>
          <a:xfrm>
            <a:off x="3421080" y="182880"/>
            <a:ext cx="2301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Data Source (LOBSTER)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44" name="Table 2"/>
          <p:cNvGraphicFramePr/>
          <p:nvPr/>
        </p:nvGraphicFramePr>
        <p:xfrm>
          <a:off x="457200" y="1097280"/>
          <a:ext cx="8229240" cy="365724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5223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Field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Description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5223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Order ID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Unique transaction identifier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5223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Timestamp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Precise order time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5223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Order Type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Market, limit, cancel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5223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Price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Execution price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5223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Size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Shares/contracts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5223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Message Type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Context of action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xtBox 1"/>
          <p:cNvSpPr/>
          <p:nvPr/>
        </p:nvSpPr>
        <p:spPr>
          <a:xfrm>
            <a:off x="3549960" y="182880"/>
            <a:ext cx="204336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Feature Engineering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46" name="Table 2"/>
          <p:cNvGraphicFramePr/>
          <p:nvPr/>
        </p:nvGraphicFramePr>
        <p:xfrm>
          <a:off x="457200" y="1097280"/>
          <a:ext cx="8229240" cy="36576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731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Feature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Definition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731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OSA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z-score of order size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731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LAT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log latency from placement to cancel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731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CR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cancels/total orders in 60s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731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OI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order imbalance from depth shifts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2580</TotalTime>
  <Application>LibreOffice/7.5.5.2$MacOSX_AARCH64 LibreOffice_project/ca8fe7424262805f223b9a2334bc7181abbcbf5e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  <dc:creator/>
  <dc:description>generated using python-pptx</dc:description>
  <dc:language>en-US</dc:language>
  <cp:lastModifiedBy/>
  <dcterms:modified xsi:type="dcterms:W3CDTF">2025-09-19T12:08:37Z</dcterms:modified>
  <cp:revision>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