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0" r:id="rId1"/>
  </p:sldMasterIdLst>
  <p:notesMasterIdLst>
    <p:notesMasterId r:id="rId16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8" r:id="rId13"/>
    <p:sldId id="267" r:id="rId14"/>
    <p:sldId id="269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19A581B4-5952-4111-B3B0-76B36D828A87}">
          <p14:sldIdLst>
            <p14:sldId id="256"/>
            <p14:sldId id="257"/>
            <p14:sldId id="258"/>
            <p14:sldId id="259"/>
            <p14:sldId id="260"/>
            <p14:sldId id="261"/>
            <p14:sldId id="262"/>
            <p14:sldId id="263"/>
            <p14:sldId id="264"/>
            <p14:sldId id="265"/>
            <p14:sldId id="266"/>
            <p14:sldId id="268"/>
            <p14:sldId id="267"/>
            <p14:sldId id="269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696" autoAdjust="0"/>
    <p:restoredTop sz="93557" autoAdjust="0"/>
  </p:normalViewPr>
  <p:slideViewPr>
    <p:cSldViewPr snapToGrid="0">
      <p:cViewPr varScale="1">
        <p:scale>
          <a:sx n="60" d="100"/>
          <a:sy n="60" d="100"/>
        </p:scale>
        <p:origin x="996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o-RO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592519A-1595-48E8-9C9B-7412784A66AF}" type="datetimeFigureOut">
              <a:rPr lang="ro-RO" smtClean="0"/>
              <a:t>19.09.2025</a:t>
            </a:fld>
            <a:endParaRPr lang="ro-RO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o-RO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o-R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o-RO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7D414CF-B6A6-4AA0-82F5-D881145440A5}" type="slidenum">
              <a:rPr lang="ro-RO" smtClean="0"/>
              <a:t>‹#›</a:t>
            </a:fld>
            <a:endParaRPr lang="ro-RO" dirty="0"/>
          </a:p>
        </p:txBody>
      </p:sp>
    </p:spTree>
    <p:extLst>
      <p:ext uri="{BB962C8B-B14F-4D97-AF65-F5344CB8AC3E}">
        <p14:creationId xmlns:p14="http://schemas.microsoft.com/office/powerpoint/2010/main" val="9810147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7D414CF-B6A6-4AA0-82F5-D881145440A5}" type="slidenum">
              <a:rPr lang="ro-RO" smtClean="0"/>
              <a:t>8</a:t>
            </a:fld>
            <a:endParaRPr lang="ro-RO" dirty="0"/>
          </a:p>
        </p:txBody>
      </p:sp>
    </p:spTree>
    <p:extLst>
      <p:ext uri="{BB962C8B-B14F-4D97-AF65-F5344CB8AC3E}">
        <p14:creationId xmlns:p14="http://schemas.microsoft.com/office/powerpoint/2010/main" val="260007071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7D414CF-B6A6-4AA0-82F5-D881145440A5}" type="slidenum">
              <a:rPr lang="ro-RO" smtClean="0"/>
              <a:t>12</a:t>
            </a:fld>
            <a:endParaRPr lang="ro-RO" dirty="0"/>
          </a:p>
        </p:txBody>
      </p:sp>
    </p:spTree>
    <p:extLst>
      <p:ext uri="{BB962C8B-B14F-4D97-AF65-F5344CB8AC3E}">
        <p14:creationId xmlns:p14="http://schemas.microsoft.com/office/powerpoint/2010/main" val="30378652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6534" y="3085765"/>
            <a:ext cx="11262866" cy="33048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>
                <a:solidFill>
                  <a:schemeClr val="accent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05951" y="5956137"/>
            <a:ext cx="284480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19-Sep-25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1"/>
            <a:ext cx="691721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1644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04169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19-Sep-25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59674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8839201" y="599725"/>
            <a:ext cx="2906817" cy="58169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1" y="675726"/>
            <a:ext cx="2004164" cy="518307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4923" y="675726"/>
            <a:ext cx="7896279" cy="5183073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93673" y="5956137"/>
            <a:ext cx="1328141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19-Sep-25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74923" y="5951811"/>
            <a:ext cx="7896279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46615" y="5956137"/>
            <a:ext cx="1164195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12607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367830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19-Sep-25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52508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84669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3043910"/>
            <a:ext cx="11029615" cy="1497507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19-Sep-25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56759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422390" cy="363304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8417" y="2228003"/>
            <a:ext cx="5422392" cy="363304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19-Sep-25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12354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219" y="2250892"/>
            <a:ext cx="5087075" cy="536005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3735" y="2250892"/>
            <a:ext cx="5087073" cy="553373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709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19-Sep-25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41880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19-Sep-25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Rectangle 6"/>
          <p:cNvSpPr>
            <a:spLocks noChangeAspect="1"/>
          </p:cNvSpPr>
          <p:nvPr/>
        </p:nvSpPr>
        <p:spPr>
          <a:xfrm>
            <a:off x="440683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78589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19-Sep-25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84448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47817" y="5141973"/>
            <a:ext cx="11298200" cy="127470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5262296"/>
            <a:ext cx="4909445" cy="689514"/>
          </a:xfrm>
        </p:spPr>
        <p:txBody>
          <a:bodyPr anchor="ctr"/>
          <a:lstStyle>
            <a:lvl1pPr algn="l">
              <a:defRPr sz="2000" b="0"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7816" y="601200"/>
            <a:ext cx="11292840" cy="4204800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40823" y="5262296"/>
            <a:ext cx="5869987" cy="689515"/>
          </a:xfrm>
        </p:spPr>
        <p:txBody>
          <a:bodyPr anchor="ctr">
            <a:normAutofit/>
          </a:bodyPr>
          <a:lstStyle>
            <a:lvl1pPr marL="0" indent="0" algn="r">
              <a:buNone/>
              <a:defRPr sz="1100">
                <a:solidFill>
                  <a:schemeClr val="bg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19-Sep-25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1454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4693389"/>
            <a:ext cx="11029616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7817" y="599725"/>
            <a:ext cx="11290859" cy="3557252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7"/>
            <a:ext cx="11029617" cy="598671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19-Sep-25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4520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705124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336003"/>
            <a:ext cx="11029616" cy="35227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951" y="5956137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19-Sep-25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5951811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accent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300" y="5956137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7228678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2800" b="0" kern="1200" cap="all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600" kern="1200">
          <a:solidFill>
            <a:schemeClr val="tx2"/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99F57F-F9FA-4B9A-895D-D076457B2F1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99224" y="1443794"/>
            <a:ext cx="10993549" cy="1475013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Deploying Machine Learning at the Edge for Real-Time Vehicular CO2 Emission Monitoring</a:t>
            </a:r>
            <a:endParaRPr lang="ro-RO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BC11541-F2CF-4369-965E-CE2141EDE5B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67128" y="5649987"/>
            <a:ext cx="11257742" cy="688457"/>
          </a:xfrm>
        </p:spPr>
        <p:txBody>
          <a:bodyPr>
            <a:normAutofit/>
          </a:bodyPr>
          <a:lstStyle/>
          <a:p>
            <a:pPr algn="ctr"/>
            <a:r>
              <a:rPr lang="ro-RO" sz="2400" dirty="0">
                <a:solidFill>
                  <a:schemeClr val="bg1"/>
                </a:solidFill>
              </a:rPr>
              <a:t>Authors: Medvei Mirabela, </a:t>
            </a:r>
            <a:r>
              <a:rPr lang="ro-RO" sz="2800" dirty="0">
                <a:solidFill>
                  <a:schemeClr val="bg1"/>
                </a:solidFill>
              </a:rPr>
              <a:t>Ș</a:t>
            </a:r>
            <a:r>
              <a:rPr lang="ro-RO" sz="2400" dirty="0">
                <a:solidFill>
                  <a:schemeClr val="bg1"/>
                </a:solidFill>
              </a:rPr>
              <a:t>tefania </a:t>
            </a:r>
            <a:r>
              <a:rPr lang="ro-RO" sz="2800" dirty="0">
                <a:solidFill>
                  <a:schemeClr val="bg1"/>
                </a:solidFill>
              </a:rPr>
              <a:t>Ș</a:t>
            </a:r>
            <a:r>
              <a:rPr lang="ro-RO" sz="2400" dirty="0">
                <a:solidFill>
                  <a:schemeClr val="bg1"/>
                </a:solidFill>
              </a:rPr>
              <a:t>tefănescu, Nicolae </a:t>
            </a:r>
            <a:r>
              <a:rPr lang="ro-RO" sz="2800" dirty="0">
                <a:solidFill>
                  <a:schemeClr val="bg1"/>
                </a:solidFill>
              </a:rPr>
              <a:t>Ț</a:t>
            </a:r>
            <a:r>
              <a:rPr lang="ro-RO" sz="2400" dirty="0">
                <a:solidFill>
                  <a:schemeClr val="bg1"/>
                </a:solidFill>
              </a:rPr>
              <a:t>ăpu</a:t>
            </a:r>
            <a:r>
              <a:rPr lang="ro-RO" sz="2800" dirty="0">
                <a:solidFill>
                  <a:schemeClr val="bg1"/>
                </a:solidFill>
              </a:rPr>
              <a:t>ș</a:t>
            </a:r>
          </a:p>
          <a:p>
            <a:endParaRPr lang="ro-RO" sz="1400" dirty="0">
              <a:solidFill>
                <a:schemeClr val="bg1"/>
              </a:solidFill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32DDFEA6-71C8-41EB-AAB8-D98243C3F74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47519" y="571872"/>
            <a:ext cx="9036110" cy="11857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84138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FE8C44-41F2-6816-0881-CE18F3D4CC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CO2 PREDICTION MODEL (MLP)</a:t>
            </a:r>
            <a:br>
              <a:rPr lang="en-US" dirty="0"/>
            </a:br>
            <a:r>
              <a:rPr lang="en-US" sz="1800" dirty="0"/>
              <a:t>Explainable AI (SHAP)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65D4C1-659D-05F7-7856-9067F79A11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401827" y="1898770"/>
            <a:ext cx="4278430" cy="3678303"/>
          </a:xfrm>
        </p:spPr>
        <p:txBody>
          <a:bodyPr/>
          <a:lstStyle/>
          <a:p>
            <a:r>
              <a:rPr lang="en-US" dirty="0"/>
              <a:t>SHAP(</a:t>
            </a:r>
            <a:r>
              <a:rPr lang="en-US" dirty="0" err="1"/>
              <a:t>SHapley</a:t>
            </a:r>
            <a:r>
              <a:rPr lang="en-US" dirty="0"/>
              <a:t> Additive </a:t>
            </a:r>
            <a:r>
              <a:rPr lang="en-US" dirty="0" err="1"/>
              <a:t>exPlanations</a:t>
            </a:r>
            <a:r>
              <a:rPr lang="en-US" dirty="0"/>
              <a:t>) shows how each feature contributes to CO2 prediction</a:t>
            </a:r>
          </a:p>
          <a:p>
            <a:endParaRPr lang="en-US" dirty="0"/>
          </a:p>
          <a:p>
            <a:r>
              <a:rPr lang="en-US" dirty="0"/>
              <a:t>Key features: fuel consumption &gt; engine size &gt; cylinders</a:t>
            </a:r>
          </a:p>
          <a:p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FB366369-8354-AE04-BAE0-CD559AE0697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9337" y="2271562"/>
            <a:ext cx="6813404" cy="34883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50849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1A90A6-1DA2-024B-F10E-9F40E06FE1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VEHICLE DETECTION AND CLASSIFICATION MODEL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FFF48C-BE21-DADB-9FAD-6511D6DE82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1193" y="2180496"/>
            <a:ext cx="6127616" cy="4239555"/>
          </a:xfrm>
        </p:spPr>
        <p:txBody>
          <a:bodyPr/>
          <a:lstStyle/>
          <a:p>
            <a:r>
              <a:rPr lang="en-US" dirty="0"/>
              <a:t>Custom dataset: 22,390 images, each labeled with engine size, cylinder count and fuel consumption.</a:t>
            </a:r>
          </a:p>
          <a:p>
            <a:r>
              <a:rPr lang="en-US" dirty="0"/>
              <a:t>Flow:</a:t>
            </a:r>
          </a:p>
          <a:p>
            <a:pPr lvl="1"/>
            <a:r>
              <a:rPr lang="en-US" b="1" dirty="0"/>
              <a:t>YOLOv8 detects vehicles in video</a:t>
            </a:r>
          </a:p>
          <a:p>
            <a:pPr lvl="1"/>
            <a:r>
              <a:rPr lang="en-US" b="1" dirty="0"/>
              <a:t>ResNet-50 classifies make/model</a:t>
            </a:r>
            <a:r>
              <a:rPr lang="en-US" dirty="0"/>
              <a:t>: cropped car images (224x224) were fed into a ResNet-50 classifier fine-tuned on our scraped dataset of vehicle images.</a:t>
            </a:r>
          </a:p>
          <a:p>
            <a:pPr lvl="1"/>
            <a:r>
              <a:rPr lang="en-US" b="1" dirty="0"/>
              <a:t>Multimodal Specification Regression: </a:t>
            </a:r>
            <a:r>
              <a:rPr lang="en-US" dirty="0"/>
              <a:t>predicts engine size, cylinders, fuel use </a:t>
            </a:r>
          </a:p>
          <a:p>
            <a:pPr lvl="2"/>
            <a:r>
              <a:rPr lang="en-US" b="1" dirty="0"/>
              <a:t>R² &gt; 0.9 </a:t>
            </a:r>
            <a:r>
              <a:rPr lang="en-US" dirty="0"/>
              <a:t>across all targets (engine size, cylinders, fuel consumption)</a:t>
            </a:r>
          </a:p>
          <a:p>
            <a:pPr lvl="2"/>
            <a:endParaRPr lang="en-US" dirty="0"/>
          </a:p>
          <a:p>
            <a:pPr lvl="1"/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EE35F825-1798-D3B9-1999-4566D710F20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85806" y="2040555"/>
            <a:ext cx="4329889" cy="38182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864498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14CB7D-6295-0A80-B01D-0FF01C7A94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SYSTEM Deployment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0CE124-2AFE-AA8A-166E-33F8236602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1192" y="1715956"/>
            <a:ext cx="11029615" cy="4142843"/>
          </a:xfrm>
        </p:spPr>
        <p:txBody>
          <a:bodyPr/>
          <a:lstStyle/>
          <a:p>
            <a:r>
              <a:rPr lang="en-US" dirty="0"/>
              <a:t>Architecture optimized for real-time inference and is well-suited for deployment on lightweight edge computing platforms.</a:t>
            </a:r>
          </a:p>
          <a:p>
            <a:endParaRPr lang="en-US" dirty="0"/>
          </a:p>
          <a:p>
            <a:r>
              <a:rPr lang="en-US" dirty="0"/>
              <a:t>Target platform: </a:t>
            </a:r>
            <a:r>
              <a:rPr lang="en-US" b="1" dirty="0"/>
              <a:t>Xilinx Zynq UltraScale+ZCU104 FPGA.</a:t>
            </a:r>
            <a:endParaRPr lang="en-US" dirty="0"/>
          </a:p>
          <a:p>
            <a:pPr lvl="1"/>
            <a:r>
              <a:rPr lang="en-US" b="1" dirty="0"/>
              <a:t>Vehicle Detection</a:t>
            </a:r>
            <a:r>
              <a:rPr lang="en-US" dirty="0"/>
              <a:t>:  The YOLOv8 object detector is deployed on a ZCU104 board using SATAY, a streaming architecture </a:t>
            </a:r>
            <a:r>
              <a:rPr lang="en-US" dirty="0" err="1"/>
              <a:t>toolflow</a:t>
            </a:r>
            <a:r>
              <a:rPr lang="en-US" dirty="0"/>
              <a:t> designed to accelerate YOLO models on FPGA platforms.</a:t>
            </a:r>
          </a:p>
          <a:p>
            <a:pPr lvl="1"/>
            <a:r>
              <a:rPr lang="en-US" b="1" dirty="0"/>
              <a:t>Make and Model Classification</a:t>
            </a:r>
            <a:r>
              <a:rPr lang="en-US" dirty="0"/>
              <a:t>: The ResNet-50-based classifier is quantized using  </a:t>
            </a:r>
            <a:r>
              <a:rPr lang="en-US" b="1" dirty="0"/>
              <a:t>Vitis AI,  </a:t>
            </a:r>
            <a:r>
              <a:rPr lang="en-US" dirty="0"/>
              <a:t>Xilinx’s deep learning optimization toolchain, and deployed on the ZCU104’s DPU for efficient inference.</a:t>
            </a:r>
          </a:p>
          <a:p>
            <a:pPr lvl="1"/>
            <a:r>
              <a:rPr lang="en-US" b="1" dirty="0"/>
              <a:t>Vehicle Specification Regression </a:t>
            </a:r>
            <a:r>
              <a:rPr lang="en-US" dirty="0"/>
              <a:t>and </a:t>
            </a:r>
            <a:r>
              <a:rPr lang="en-US" b="1" dirty="0"/>
              <a:t>CO2 Emissions Prediction model</a:t>
            </a:r>
            <a:r>
              <a:rPr lang="en-US" dirty="0"/>
              <a:t>: executed on the ZCU104’s ARM processor.</a:t>
            </a:r>
          </a:p>
        </p:txBody>
      </p:sp>
    </p:spTree>
    <p:extLst>
      <p:ext uri="{BB962C8B-B14F-4D97-AF65-F5344CB8AC3E}">
        <p14:creationId xmlns:p14="http://schemas.microsoft.com/office/powerpoint/2010/main" val="101886651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3BDEC4-5FA9-6DF8-C5F4-C88C953804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Model Quantization and Deployment Efficiency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95453E-FEC0-5B6E-0ACA-A74B8B11F4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1193" y="2180497"/>
            <a:ext cx="11103876" cy="1765862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deployment on </a:t>
            </a:r>
            <a:r>
              <a:rPr lang="en-US" b="1" dirty="0"/>
              <a:t>Xilinx Zynq UltraScale+ZCU104 FPGA </a:t>
            </a:r>
            <a:r>
              <a:rPr lang="en-US" dirty="0"/>
              <a:t>platform</a:t>
            </a:r>
          </a:p>
          <a:p>
            <a:r>
              <a:rPr lang="en-US" dirty="0"/>
              <a:t>post-training quantization of the ResNet-50 model using  Vitis AI Quantizer and Vitis AI Compiler to produce a deployable format optimized for the platform’s Deep Processing Unit (DPU)</a:t>
            </a:r>
          </a:p>
          <a:p>
            <a:r>
              <a:rPr lang="en-US" b="1" dirty="0"/>
              <a:t>4–5×</a:t>
            </a:r>
            <a:r>
              <a:rPr lang="en-US" dirty="0"/>
              <a:t> speedup, </a:t>
            </a:r>
            <a:r>
              <a:rPr lang="en-US" b="1" dirty="0"/>
              <a:t>75%</a:t>
            </a:r>
            <a:r>
              <a:rPr lang="en-US" dirty="0"/>
              <a:t> smaller model</a:t>
            </a:r>
          </a:p>
          <a:p>
            <a:r>
              <a:rPr lang="en-US" b="1" dirty="0"/>
              <a:t>Accuracy drop</a:t>
            </a:r>
            <a:r>
              <a:rPr lang="en-US" dirty="0"/>
              <a:t>: R² 0.905 → 0.785</a:t>
            </a:r>
          </a:p>
          <a:p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F28E908B-5535-3868-29F0-3FA7DD350F5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2526" y="3946358"/>
            <a:ext cx="5936547" cy="17658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356731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E2C1EC-D159-4C2F-5095-39B5ED69B2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Conclusions</a:t>
            </a:r>
            <a:br>
              <a:rPr lang="en-US" dirty="0"/>
            </a:br>
            <a:r>
              <a:rPr lang="en-US" sz="1800" dirty="0"/>
              <a:t>Key contributions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346AF6-B496-1F93-214F-63153131AE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en-US" sz="2000" dirty="0"/>
              <a:t>Real-time CO2 emission monitoring from video input only</a:t>
            </a:r>
          </a:p>
          <a:p>
            <a:pPr lvl="1"/>
            <a:endParaRPr lang="en-US" sz="2000" dirty="0"/>
          </a:p>
          <a:p>
            <a:pPr lvl="1"/>
            <a:r>
              <a:rPr lang="en-US" sz="2000" dirty="0"/>
              <a:t>Edge deployment on FPGA → scalable &amp; efficient, practical for smart cities &amp; IoV integration</a:t>
            </a:r>
          </a:p>
          <a:p>
            <a:pPr lvl="1"/>
            <a:endParaRPr lang="en-US" sz="2000" dirty="0"/>
          </a:p>
          <a:p>
            <a:pPr lvl="1"/>
            <a:r>
              <a:rPr lang="en-US" sz="2000" dirty="0"/>
              <a:t>SHAP-based explainability for transparency</a:t>
            </a:r>
          </a:p>
          <a:p>
            <a:pPr lvl="1"/>
            <a:endParaRPr lang="en-US" sz="2000" dirty="0"/>
          </a:p>
          <a:p>
            <a:pPr lvl="1"/>
            <a:r>
              <a:rPr lang="en-US" sz="2000" dirty="0"/>
              <a:t>Strong performance vs. classical models</a:t>
            </a:r>
          </a:p>
        </p:txBody>
      </p:sp>
    </p:spTree>
    <p:extLst>
      <p:ext uri="{BB962C8B-B14F-4D97-AF65-F5344CB8AC3E}">
        <p14:creationId xmlns:p14="http://schemas.microsoft.com/office/powerpoint/2010/main" val="38127654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5CD7B3-A40A-D0B3-6F4B-AAC6AE137F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Contents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FFA43D-2CDD-5A95-3D4C-A22A86069DD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o-RO" dirty="0"/>
              <a:t>1. Context &amp; Motivation</a:t>
            </a:r>
          </a:p>
          <a:p>
            <a:endParaRPr lang="ro-RO" dirty="0"/>
          </a:p>
          <a:p>
            <a:r>
              <a:rPr lang="ro-RO" dirty="0"/>
              <a:t>2. Related work</a:t>
            </a:r>
          </a:p>
          <a:p>
            <a:endParaRPr lang="ro-RO" dirty="0"/>
          </a:p>
          <a:p>
            <a:r>
              <a:rPr lang="ro-RO" dirty="0"/>
              <a:t>3. </a:t>
            </a:r>
            <a:r>
              <a:rPr lang="en-US" dirty="0"/>
              <a:t>Proposed Solution</a:t>
            </a:r>
            <a:endParaRPr lang="ro-RO" dirty="0"/>
          </a:p>
          <a:p>
            <a:endParaRPr lang="ro-RO" dirty="0"/>
          </a:p>
          <a:p>
            <a:r>
              <a:rPr lang="ro-RO" dirty="0"/>
              <a:t>4. </a:t>
            </a:r>
            <a:r>
              <a:rPr lang="en-US" dirty="0"/>
              <a:t>System Architecture </a:t>
            </a:r>
            <a:endParaRPr lang="ro-RO" dirty="0"/>
          </a:p>
          <a:p>
            <a:endParaRPr lang="ro-RO" dirty="0"/>
          </a:p>
          <a:p>
            <a:r>
              <a:rPr lang="ro-RO" dirty="0"/>
              <a:t>5. </a:t>
            </a:r>
            <a:r>
              <a:rPr lang="en-US" dirty="0"/>
              <a:t>Edge Deployment</a:t>
            </a:r>
            <a:endParaRPr lang="ro-RO" dirty="0"/>
          </a:p>
          <a:p>
            <a:endParaRPr lang="ro-RO" dirty="0"/>
          </a:p>
          <a:p>
            <a:r>
              <a:rPr lang="ro-RO" dirty="0"/>
              <a:t>6. Conclusions &amp; Future work</a:t>
            </a:r>
          </a:p>
        </p:txBody>
      </p:sp>
    </p:spTree>
    <p:extLst>
      <p:ext uri="{BB962C8B-B14F-4D97-AF65-F5344CB8AC3E}">
        <p14:creationId xmlns:p14="http://schemas.microsoft.com/office/powerpoint/2010/main" val="32723579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EF66BE-FBCD-1785-725E-CD962B43EC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 dirty="0"/>
              <a:t>1. Context &amp; Motivation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54B264-6181-0C85-FEDF-3CF41D97B13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/>
              <a:t>Transportation = major contributor to CO2 emissions</a:t>
            </a:r>
            <a:endParaRPr lang="ro-RO" sz="2000" dirty="0"/>
          </a:p>
          <a:p>
            <a:endParaRPr lang="en-US" sz="2000" dirty="0"/>
          </a:p>
          <a:p>
            <a:r>
              <a:rPr lang="en-US" sz="2000" dirty="0"/>
              <a:t>Passenger vehicles → </a:t>
            </a:r>
            <a:r>
              <a:rPr lang="ro-RO" sz="2000" dirty="0"/>
              <a:t>up to </a:t>
            </a:r>
            <a:r>
              <a:rPr lang="en-US" sz="2000" dirty="0"/>
              <a:t>23% of global CO2 output</a:t>
            </a:r>
            <a:endParaRPr lang="ro-RO" sz="2000" dirty="0"/>
          </a:p>
          <a:p>
            <a:endParaRPr lang="en-US" sz="2000" dirty="0"/>
          </a:p>
          <a:p>
            <a:r>
              <a:rPr lang="en-US" sz="2000" dirty="0"/>
              <a:t>Need: accurate, scalable, real-time</a:t>
            </a:r>
            <a:r>
              <a:rPr lang="ro-RO" sz="2000" dirty="0"/>
              <a:t> </a:t>
            </a:r>
            <a:r>
              <a:rPr lang="en-US" sz="2000" dirty="0"/>
              <a:t>CO2 monitoring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27331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65B6D9-F2D7-4C7B-08B7-2198B2BB6A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 dirty="0"/>
              <a:t>2. Related work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401BB7-B4EE-38DA-C404-A68814F0C3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1192" y="1857676"/>
            <a:ext cx="11267507" cy="4928135"/>
          </a:xfrm>
        </p:spPr>
        <p:txBody>
          <a:bodyPr>
            <a:normAutofit fontScale="85000" lnSpcReduction="20000"/>
          </a:bodyPr>
          <a:lstStyle/>
          <a:p>
            <a:r>
              <a:rPr lang="en-US" dirty="0"/>
              <a:t>Early efforts focused on integrating ML components into established modeling frameworks:</a:t>
            </a:r>
          </a:p>
          <a:p>
            <a:pPr lvl="1"/>
            <a:r>
              <a:rPr lang="en-US" dirty="0"/>
              <a:t>Computer </a:t>
            </a:r>
            <a:r>
              <a:rPr lang="en-US" dirty="0" err="1"/>
              <a:t>Programme</a:t>
            </a:r>
            <a:r>
              <a:rPr lang="en-US" dirty="0"/>
              <a:t> to Calculate Emissions from Road Transport (COPERT) </a:t>
            </a:r>
          </a:p>
          <a:p>
            <a:pPr lvl="1"/>
            <a:r>
              <a:rPr lang="en-US" dirty="0"/>
              <a:t>Reevaluation of the Environmental Parameters of Automotive Systems (REPAS) </a:t>
            </a:r>
          </a:p>
          <a:p>
            <a:pPr lvl="1"/>
            <a:r>
              <a:rPr lang="en-US" dirty="0"/>
              <a:t>Comprehensive Modal Emission Model (CMEM) </a:t>
            </a:r>
          </a:p>
          <a:p>
            <a:pPr lvl="1"/>
            <a:r>
              <a:rPr lang="en-US" dirty="0" err="1"/>
              <a:t>MOtor</a:t>
            </a:r>
            <a:r>
              <a:rPr lang="en-US" dirty="0"/>
              <a:t> Vehicle Emission Simulator (MOVES)</a:t>
            </a:r>
          </a:p>
          <a:p>
            <a:r>
              <a:rPr lang="en-US" dirty="0"/>
              <a:t> Recent ML models used in CO2 predictions:</a:t>
            </a:r>
          </a:p>
          <a:p>
            <a:pPr lvl="1"/>
            <a:r>
              <a:rPr lang="en-US" dirty="0"/>
              <a:t>Regression models(e.g., linear regression, gradient boosting regression, and other supervised regression techniques)</a:t>
            </a:r>
          </a:p>
          <a:p>
            <a:pPr lvl="1"/>
            <a:r>
              <a:rPr lang="en-US" dirty="0"/>
              <a:t>Random Forest</a:t>
            </a:r>
          </a:p>
          <a:p>
            <a:pPr lvl="1"/>
            <a:r>
              <a:rPr lang="en-US" dirty="0"/>
              <a:t>Decision Trees</a:t>
            </a:r>
          </a:p>
          <a:p>
            <a:pPr lvl="1"/>
            <a:r>
              <a:rPr lang="en-US" dirty="0"/>
              <a:t>Support Vector Machines (SVM)</a:t>
            </a:r>
          </a:p>
          <a:p>
            <a:pPr lvl="1"/>
            <a:r>
              <a:rPr lang="en-US" dirty="0"/>
              <a:t>K-Nearest Neighbors (KNN)</a:t>
            </a:r>
          </a:p>
          <a:p>
            <a:r>
              <a:rPr lang="en-US" dirty="0"/>
              <a:t>Advanced architectures:</a:t>
            </a:r>
          </a:p>
          <a:p>
            <a:pPr lvl="1"/>
            <a:r>
              <a:rPr lang="en-US" dirty="0"/>
              <a:t>Multilayer </a:t>
            </a:r>
            <a:r>
              <a:rPr lang="en-US" dirty="0" err="1"/>
              <a:t>Percep-trons</a:t>
            </a:r>
            <a:r>
              <a:rPr lang="en-US" dirty="0"/>
              <a:t> (MLP) </a:t>
            </a:r>
          </a:p>
          <a:p>
            <a:pPr lvl="1"/>
            <a:r>
              <a:rPr lang="en-US" dirty="0"/>
              <a:t>Recurrent Neural Networks (RNN) </a:t>
            </a:r>
          </a:p>
          <a:p>
            <a:pPr lvl="1"/>
            <a:r>
              <a:rPr lang="en-US" dirty="0"/>
              <a:t>Long Short-Term Memory (LSTM) networks</a:t>
            </a:r>
          </a:p>
          <a:p>
            <a:pPr lvl="1"/>
            <a:r>
              <a:rPr lang="en-US" dirty="0"/>
              <a:t>Gated Recurrent Units (GRU)</a:t>
            </a:r>
          </a:p>
          <a:p>
            <a:pPr marL="32400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1296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20353C-BF7C-03D7-2C18-DFB94DDA09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 dirty="0"/>
              <a:t>3. </a:t>
            </a:r>
            <a:r>
              <a:rPr lang="en-US" dirty="0"/>
              <a:t>Proposed Solution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D29B60-721C-58D0-48D3-A42B30AADA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dirty="0"/>
              <a:t>Video-based, non-intrusive CO₂ monitoring within an Internet of Vehicles (IoV) framework at traffic intersections</a:t>
            </a:r>
            <a:endParaRPr lang="ro-RO" sz="2000" dirty="0"/>
          </a:p>
          <a:p>
            <a:endParaRPr lang="ro-RO" sz="2000" dirty="0"/>
          </a:p>
          <a:p>
            <a:r>
              <a:rPr lang="en-US" sz="2000" dirty="0"/>
              <a:t>Machine Learning with SHAP (Shapley Additive </a:t>
            </a:r>
            <a:r>
              <a:rPr lang="en-US" sz="2000" dirty="0" err="1"/>
              <a:t>exPlanations</a:t>
            </a:r>
            <a:r>
              <a:rPr lang="en-US" sz="2000" dirty="0"/>
              <a:t>)</a:t>
            </a:r>
            <a:r>
              <a:rPr lang="ro-RO" sz="2000" dirty="0"/>
              <a:t> integration</a:t>
            </a:r>
            <a:r>
              <a:rPr lang="en-US" sz="2000" dirty="0"/>
              <a:t> for interpretable analysis</a:t>
            </a:r>
            <a:endParaRPr lang="ro-RO" sz="2000" dirty="0"/>
          </a:p>
          <a:p>
            <a:endParaRPr lang="ro-RO" sz="2000" dirty="0"/>
          </a:p>
          <a:p>
            <a:r>
              <a:rPr lang="en-US" sz="2000" dirty="0"/>
              <a:t>Deployment on FPGA edge hardware for real-time, low-latency performance</a:t>
            </a:r>
          </a:p>
        </p:txBody>
      </p:sp>
    </p:spTree>
    <p:extLst>
      <p:ext uri="{BB962C8B-B14F-4D97-AF65-F5344CB8AC3E}">
        <p14:creationId xmlns:p14="http://schemas.microsoft.com/office/powerpoint/2010/main" val="2178585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242925-9B28-78A9-65FC-9C3B9F5C34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 dirty="0"/>
              <a:t>4. </a:t>
            </a:r>
            <a:r>
              <a:rPr lang="en-US" dirty="0"/>
              <a:t>System Architecture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CE05FD-6CA4-8B9A-BE4D-124D28055E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1192" y="1860336"/>
            <a:ext cx="6859136" cy="5146856"/>
          </a:xfrm>
        </p:spPr>
        <p:txBody>
          <a:bodyPr/>
          <a:lstStyle/>
          <a:p>
            <a:r>
              <a:rPr lang="en-US" sz="2000" dirty="0"/>
              <a:t>4-stage pipeline:</a:t>
            </a:r>
            <a:endParaRPr lang="ro-RO" sz="2000" dirty="0"/>
          </a:p>
          <a:p>
            <a:pPr lvl="1"/>
            <a:r>
              <a:rPr lang="en-US" sz="1800" dirty="0"/>
              <a:t>1. </a:t>
            </a:r>
            <a:r>
              <a:rPr lang="en-US" sz="1800" b="1" dirty="0"/>
              <a:t>Vehicle Detection</a:t>
            </a:r>
            <a:r>
              <a:rPr lang="en-US" sz="1800" dirty="0"/>
              <a:t>: YOLOv8 object detector</a:t>
            </a:r>
          </a:p>
          <a:p>
            <a:pPr lvl="1"/>
            <a:endParaRPr lang="en-US" sz="1800" dirty="0"/>
          </a:p>
          <a:p>
            <a:pPr lvl="1"/>
            <a:r>
              <a:rPr lang="en-US" sz="1800" dirty="0"/>
              <a:t>2. </a:t>
            </a:r>
            <a:r>
              <a:rPr lang="en-US" sz="1800" b="1" dirty="0"/>
              <a:t>Vehicle Classification</a:t>
            </a:r>
            <a:r>
              <a:rPr lang="en-US" sz="1800" dirty="0"/>
              <a:t>: ResNet-50 classifier to predict the vehicle’s make and model.</a:t>
            </a:r>
          </a:p>
          <a:p>
            <a:pPr lvl="1"/>
            <a:endParaRPr lang="en-US" sz="1800" dirty="0"/>
          </a:p>
          <a:p>
            <a:pPr lvl="1"/>
            <a:r>
              <a:rPr lang="en-US" sz="1800" dirty="0"/>
              <a:t>3. </a:t>
            </a:r>
            <a:r>
              <a:rPr lang="en-US" sz="1800" b="1" dirty="0"/>
              <a:t>Multimodal Specification Regression</a:t>
            </a:r>
            <a:r>
              <a:rPr lang="en-US" sz="1800" dirty="0"/>
              <a:t>: estimate engine size, cylinders, fuel use</a:t>
            </a:r>
          </a:p>
          <a:p>
            <a:pPr lvl="1"/>
            <a:endParaRPr lang="en-US" sz="1800" dirty="0"/>
          </a:p>
          <a:p>
            <a:pPr lvl="1"/>
            <a:r>
              <a:rPr lang="en-US" sz="1800" dirty="0"/>
              <a:t>4. </a:t>
            </a:r>
            <a:r>
              <a:rPr lang="en-US" sz="1800" b="1" dirty="0"/>
              <a:t>CO2 Estimation</a:t>
            </a:r>
            <a:r>
              <a:rPr lang="en-US" sz="1800" dirty="0"/>
              <a:t>: MLP</a:t>
            </a:r>
          </a:p>
          <a:p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72D5524-AAD4-9D0A-2B6B-6CA46733B38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24825" y="1860336"/>
            <a:ext cx="4081422" cy="45923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37337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F82B44-9CF3-8E66-07E0-A394A74910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CO2 PREDICTION MODEL (MLP)</a:t>
            </a:r>
            <a:br>
              <a:rPr lang="en-US" dirty="0"/>
            </a:br>
            <a:r>
              <a:rPr lang="en-US" sz="1800" dirty="0"/>
              <a:t>Dataset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CDB333-5E72-E9B8-2E5B-DC31E97E500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sz="2400" dirty="0"/>
          </a:p>
          <a:p>
            <a:r>
              <a:rPr lang="en-US" sz="2000" dirty="0"/>
              <a:t>Dataset:</a:t>
            </a:r>
          </a:p>
          <a:p>
            <a:pPr lvl="1"/>
            <a:r>
              <a:rPr lang="en-US" sz="1800" b="1" dirty="0"/>
              <a:t>Canadian Government’s</a:t>
            </a:r>
            <a:r>
              <a:rPr lang="en-US" sz="1800" dirty="0"/>
              <a:t> open dataset on light-duty vehicles</a:t>
            </a:r>
          </a:p>
          <a:p>
            <a:pPr lvl="1"/>
            <a:endParaRPr lang="en-US" sz="1800" dirty="0"/>
          </a:p>
          <a:p>
            <a:pPr lvl="1"/>
            <a:r>
              <a:rPr lang="en-US" sz="1800" dirty="0"/>
              <a:t>Features: engine size, cylinders, transmission type, fuel consumption , CO2 emissions (g/km)</a:t>
            </a:r>
          </a:p>
          <a:p>
            <a:pPr lvl="1"/>
            <a:endParaRPr lang="en-US" sz="1800" dirty="0"/>
          </a:p>
          <a:p>
            <a:pPr lvl="1"/>
            <a:r>
              <a:rPr lang="fr-FR" sz="1800" dirty="0"/>
              <a:t>Augmentation </a:t>
            </a:r>
            <a:r>
              <a:rPr lang="fr-FR" sz="1800" dirty="0" err="1"/>
              <a:t>strategy</a:t>
            </a:r>
            <a:r>
              <a:rPr lang="fr-FR" sz="1800" dirty="0"/>
              <a:t>:  </a:t>
            </a:r>
            <a:r>
              <a:rPr lang="fr-FR" sz="1800" dirty="0" err="1"/>
              <a:t>Gaussian</a:t>
            </a:r>
            <a:r>
              <a:rPr lang="fr-FR" sz="1800" dirty="0"/>
              <a:t> noise + duplication → </a:t>
            </a:r>
            <a:r>
              <a:rPr lang="fr-FR" sz="1800" dirty="0" err="1"/>
              <a:t>tripled</a:t>
            </a:r>
            <a:r>
              <a:rPr lang="fr-FR" sz="1800" dirty="0"/>
              <a:t> </a:t>
            </a:r>
            <a:r>
              <a:rPr lang="fr-FR" sz="1800" dirty="0" err="1"/>
              <a:t>dataset</a:t>
            </a:r>
            <a:r>
              <a:rPr lang="fr-FR" sz="1800" dirty="0"/>
              <a:t> size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62156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90478A-0BF4-8B0E-89FC-9F19C9CF3C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CO2 PREDICTION MODEL (MLP) </a:t>
            </a:r>
            <a:br>
              <a:rPr lang="en-US" dirty="0"/>
            </a:br>
            <a:r>
              <a:rPr lang="en-US" sz="1800" dirty="0"/>
              <a:t>Architecture &amp; Training</a:t>
            </a:r>
            <a:endParaRPr lang="en-US" dirty="0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700A6B82-1076-2945-3CD7-ABF326F49E6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810482" y="2104224"/>
            <a:ext cx="6196710" cy="41906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91647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EB0051-B7A4-C0EC-C239-D9C9DEA1CE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CO2 PREDICTION MODEL (MLP)</a:t>
            </a:r>
            <a:br>
              <a:rPr lang="en-US" dirty="0"/>
            </a:br>
            <a:r>
              <a:rPr lang="en-US" sz="1800" dirty="0"/>
              <a:t>Model Performance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4AE286-A184-F7C9-240F-9CB4934CA0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35196" y="2178801"/>
            <a:ext cx="11029615" cy="1013800"/>
          </a:xfrm>
        </p:spPr>
        <p:txBody>
          <a:bodyPr/>
          <a:lstStyle/>
          <a:p>
            <a:r>
              <a:rPr lang="en-US" sz="2000" dirty="0"/>
              <a:t>Outperforms baselines: Random Forest, KNN, SVR and Linear Regression</a:t>
            </a:r>
          </a:p>
          <a:p>
            <a:r>
              <a:rPr lang="en-US" sz="2000" dirty="0"/>
              <a:t>Augmentation significantly improved accuracy</a:t>
            </a:r>
          </a:p>
          <a:p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8830EE1-BAA1-1F10-724C-362B8E6377C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29636" y="3184044"/>
            <a:ext cx="7702609" cy="2971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6515454"/>
      </p:ext>
    </p:extLst>
  </p:cSld>
  <p:clrMapOvr>
    <a:masterClrMapping/>
  </p:clrMapOvr>
</p:sld>
</file>

<file path=ppt/theme/theme1.xml><?xml version="1.0" encoding="utf-8"?>
<a:theme xmlns:a="http://schemas.openxmlformats.org/drawingml/2006/main" name="Dividend">
  <a:themeElements>
    <a:clrScheme name="Dividend">
      <a:dk1>
        <a:sysClr val="windowText" lastClr="000000"/>
      </a:dk1>
      <a:lt1>
        <a:sysClr val="window" lastClr="FFFFFF"/>
      </a:lt1>
      <a:dk2>
        <a:srgbClr val="3D3D3D"/>
      </a:dk2>
      <a:lt2>
        <a:srgbClr val="EBEBEB"/>
      </a:lt2>
      <a:accent1>
        <a:srgbClr val="1A3260"/>
      </a:accent1>
      <a:accent2>
        <a:srgbClr val="4590B8"/>
      </a:accent2>
      <a:accent3>
        <a:srgbClr val="45CBE8"/>
      </a:accent3>
      <a:accent4>
        <a:srgbClr val="969FA7"/>
      </a:accent4>
      <a:accent5>
        <a:srgbClr val="A2C777"/>
      </a:accent5>
      <a:accent6>
        <a:srgbClr val="42955F"/>
      </a:accent6>
      <a:hlink>
        <a:srgbClr val="828282"/>
      </a:hlink>
      <a:folHlink>
        <a:srgbClr val="A5A5A5"/>
      </a:folHlink>
    </a:clrScheme>
    <a:fontScheme name="Dividend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vidend" id="{9697A71B-4AB7-4A1A-BD5B-BB2D22835B57}" vid="{66F1C100-1D2B-4BEA-AD01-C4F230B3B96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Dividend</Template>
  <TotalTime>1209</TotalTime>
  <Words>704</Words>
  <Application>Microsoft Office PowerPoint</Application>
  <PresentationFormat>Widescreen</PresentationFormat>
  <Paragraphs>98</Paragraphs>
  <Slides>14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9" baseType="lpstr">
      <vt:lpstr>Calibri</vt:lpstr>
      <vt:lpstr>Gill Sans MT</vt:lpstr>
      <vt:lpstr>Times New Roman</vt:lpstr>
      <vt:lpstr>Wingdings 2</vt:lpstr>
      <vt:lpstr>Dividend</vt:lpstr>
      <vt:lpstr>Deploying Machine Learning at the Edge for Real-Time Vehicular CO2 Emission Monitoring</vt:lpstr>
      <vt:lpstr>Contents</vt:lpstr>
      <vt:lpstr>1. Context &amp; Motivation</vt:lpstr>
      <vt:lpstr>2. Related work</vt:lpstr>
      <vt:lpstr>3. Proposed Solution</vt:lpstr>
      <vt:lpstr>4. System Architecture </vt:lpstr>
      <vt:lpstr>CO2 PREDICTION MODEL (MLP) Dataset</vt:lpstr>
      <vt:lpstr>CO2 PREDICTION MODEL (MLP)  Architecture &amp; Training</vt:lpstr>
      <vt:lpstr>CO2 PREDICTION MODEL (MLP) Model Performance</vt:lpstr>
      <vt:lpstr>CO2 PREDICTION MODEL (MLP) Explainable AI (SHAP)</vt:lpstr>
      <vt:lpstr>VEHICLE DETECTION AND CLASSIFICATION MODEL</vt:lpstr>
      <vt:lpstr>SYSTEM Deployment</vt:lpstr>
      <vt:lpstr>Model Quantization and Deployment Efficiency</vt:lpstr>
      <vt:lpstr>Conclusions Key contributions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Network Intrusion Detection in Real Time  Using FPGA Architectures</dc:title>
  <dc:creator>medvei mira</dc:creator>
  <cp:lastModifiedBy>Mirabela Medvei</cp:lastModifiedBy>
  <cp:revision>115</cp:revision>
  <dcterms:created xsi:type="dcterms:W3CDTF">2020-05-08T20:10:03Z</dcterms:created>
  <dcterms:modified xsi:type="dcterms:W3CDTF">2025-09-19T06:48:53Z</dcterms:modified>
</cp:coreProperties>
</file>