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53097"/>
  </p:normalViewPr>
  <p:slideViewPr>
    <p:cSldViewPr snapToGrid="0" snapToObjects="1">
      <p:cViewPr varScale="1">
        <p:scale>
          <a:sx n="59" d="100"/>
          <a:sy n="59" d="100"/>
        </p:scale>
        <p:origin x="3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Quality Score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00-4A32-A31F-22C23F954A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00-4A32-A31F-22C23F954A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00-4A32-A31F-22C23F954A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00-4A32-A31F-22C23F954A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R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RSSI</c:v>
                </c:pt>
                <c:pt idx="1">
                  <c:v>Ping</c:v>
                </c:pt>
                <c:pt idx="2">
                  <c:v>Congestion</c:v>
                </c:pt>
                <c:pt idx="3">
                  <c:v>Security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C-024B-BC18-AE4D8A352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1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F05EB-01D0-4B42-8CCC-BE7D2A1BF7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60D15D1-57D6-4B74-A58F-D5DC9C409AAA}">
      <dgm:prSet/>
      <dgm:spPr/>
      <dgm:t>
        <a:bodyPr/>
        <a:lstStyle/>
        <a:p>
          <a:pPr>
            <a:defRPr cap="all"/>
          </a:pPr>
          <a:r>
            <a:rPr lang="en-US" dirty="0"/>
            <a:t>75B devices expected by 2025, 70% IoT sensors &amp; devices</a:t>
          </a:r>
        </a:p>
      </dgm:t>
    </dgm:pt>
    <dgm:pt modelId="{B6E6193D-46E3-4287-A0F5-6F425356FF54}" type="parTrans" cxnId="{E5E2326C-6F7D-4665-B3FC-1F15EB737F6E}">
      <dgm:prSet/>
      <dgm:spPr/>
      <dgm:t>
        <a:bodyPr/>
        <a:lstStyle/>
        <a:p>
          <a:endParaRPr lang="en-US"/>
        </a:p>
      </dgm:t>
    </dgm:pt>
    <dgm:pt modelId="{CFC616A3-EDF3-46CC-AD6C-28EA08BD2884}" type="sibTrans" cxnId="{E5E2326C-6F7D-4665-B3FC-1F15EB737F6E}">
      <dgm:prSet/>
      <dgm:spPr/>
      <dgm:t>
        <a:bodyPr/>
        <a:lstStyle/>
        <a:p>
          <a:endParaRPr lang="en-US"/>
        </a:p>
      </dgm:t>
    </dgm:pt>
    <dgm:pt modelId="{96DFB220-CB4D-4087-96A2-2872194587F2}">
      <dgm:prSet/>
      <dgm:spPr/>
      <dgm:t>
        <a:bodyPr/>
        <a:lstStyle/>
        <a:p>
          <a:pPr>
            <a:defRPr cap="all"/>
          </a:pPr>
          <a:r>
            <a:rPr lang="en-US"/>
            <a:t>IoT widely used in smart buildings (e.g., air quality monitoring)</a:t>
          </a:r>
        </a:p>
      </dgm:t>
    </dgm:pt>
    <dgm:pt modelId="{C833DA8C-198A-48B4-8FBC-B503E3802CCF}" type="parTrans" cxnId="{67BCB88B-FBE6-44FC-A3EF-27028EA82373}">
      <dgm:prSet/>
      <dgm:spPr/>
      <dgm:t>
        <a:bodyPr/>
        <a:lstStyle/>
        <a:p>
          <a:endParaRPr lang="en-US"/>
        </a:p>
      </dgm:t>
    </dgm:pt>
    <dgm:pt modelId="{D0CE78C7-EF0D-47D1-964F-9FA4B00A4C27}" type="sibTrans" cxnId="{67BCB88B-FBE6-44FC-A3EF-27028EA82373}">
      <dgm:prSet/>
      <dgm:spPr/>
      <dgm:t>
        <a:bodyPr/>
        <a:lstStyle/>
        <a:p>
          <a:endParaRPr lang="en-US"/>
        </a:p>
      </dgm:t>
    </dgm:pt>
    <dgm:pt modelId="{B8D0DEB7-E2CD-4686-BDEF-0B3317CCB32F}">
      <dgm:prSet/>
      <dgm:spPr/>
      <dgm:t>
        <a:bodyPr/>
        <a:lstStyle/>
        <a:p>
          <a:pPr>
            <a:defRPr cap="all"/>
          </a:pPr>
          <a:r>
            <a:rPr lang="en-US"/>
            <a:t>Opportunistic sensing: reusing IoT infrastructure for Wi-Fi monitoring</a:t>
          </a:r>
        </a:p>
      </dgm:t>
    </dgm:pt>
    <dgm:pt modelId="{EFEB01EA-C903-4AF8-AC64-81367B7D1ABE}" type="parTrans" cxnId="{07432F05-D29A-4CE1-8C9D-120B4A0E8369}">
      <dgm:prSet/>
      <dgm:spPr/>
      <dgm:t>
        <a:bodyPr/>
        <a:lstStyle/>
        <a:p>
          <a:endParaRPr lang="en-US"/>
        </a:p>
      </dgm:t>
    </dgm:pt>
    <dgm:pt modelId="{FF549F78-F643-4AF0-B43E-B19813160A8E}" type="sibTrans" cxnId="{07432F05-D29A-4CE1-8C9D-120B4A0E8369}">
      <dgm:prSet/>
      <dgm:spPr/>
      <dgm:t>
        <a:bodyPr/>
        <a:lstStyle/>
        <a:p>
          <a:endParaRPr lang="en-US"/>
        </a:p>
      </dgm:t>
    </dgm:pt>
    <dgm:pt modelId="{F30FC6AB-DA37-4502-ADDF-70C60E9D2310}" type="pres">
      <dgm:prSet presAssocID="{31FF05EB-01D0-4B42-8CCC-BE7D2A1BF7D6}" presName="root" presStyleCnt="0">
        <dgm:presLayoutVars>
          <dgm:dir/>
          <dgm:resizeHandles val="exact"/>
        </dgm:presLayoutVars>
      </dgm:prSet>
      <dgm:spPr/>
    </dgm:pt>
    <dgm:pt modelId="{F2CDB05A-8BCC-4D0E-8DB2-C9A3A97E297C}" type="pres">
      <dgm:prSet presAssocID="{A60D15D1-57D6-4B74-A58F-D5DC9C409AAA}" presName="compNode" presStyleCnt="0"/>
      <dgm:spPr/>
    </dgm:pt>
    <dgm:pt modelId="{3538CE71-1EBA-489F-8752-D420C4802078}" type="pres">
      <dgm:prSet presAssocID="{A60D15D1-57D6-4B74-A58F-D5DC9C409AAA}" presName="iconBgRect" presStyleLbl="bgShp" presStyleIdx="0" presStyleCnt="3"/>
      <dgm:spPr/>
    </dgm:pt>
    <dgm:pt modelId="{F17A10E0-7A49-4EFB-AE83-D0E3BF22E0D0}" type="pres">
      <dgm:prSet presAssocID="{A60D15D1-57D6-4B74-A58F-D5DC9C409A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 outline"/>
        </a:ext>
      </dgm:extLst>
    </dgm:pt>
    <dgm:pt modelId="{A1630E4E-54E8-4F0A-9593-FB57B78F804E}" type="pres">
      <dgm:prSet presAssocID="{A60D15D1-57D6-4B74-A58F-D5DC9C409AAA}" presName="spaceRect" presStyleCnt="0"/>
      <dgm:spPr/>
    </dgm:pt>
    <dgm:pt modelId="{16825A31-56A4-4CDE-A0E6-4F4410376DBD}" type="pres">
      <dgm:prSet presAssocID="{A60D15D1-57D6-4B74-A58F-D5DC9C409AAA}" presName="textRect" presStyleLbl="revTx" presStyleIdx="0" presStyleCnt="3">
        <dgm:presLayoutVars>
          <dgm:chMax val="1"/>
          <dgm:chPref val="1"/>
        </dgm:presLayoutVars>
      </dgm:prSet>
      <dgm:spPr/>
    </dgm:pt>
    <dgm:pt modelId="{7C428A58-C499-4488-8074-B0D45D5B7313}" type="pres">
      <dgm:prSet presAssocID="{CFC616A3-EDF3-46CC-AD6C-28EA08BD2884}" presName="sibTrans" presStyleCnt="0"/>
      <dgm:spPr/>
    </dgm:pt>
    <dgm:pt modelId="{5E59325C-9303-45BB-A9C1-7497112AA6F2}" type="pres">
      <dgm:prSet presAssocID="{96DFB220-CB4D-4087-96A2-2872194587F2}" presName="compNode" presStyleCnt="0"/>
      <dgm:spPr/>
    </dgm:pt>
    <dgm:pt modelId="{AA33A802-AFC8-40AB-B17B-3DFF86A27167}" type="pres">
      <dgm:prSet presAssocID="{96DFB220-CB4D-4087-96A2-2872194587F2}" presName="iconBgRect" presStyleLbl="bgShp" presStyleIdx="1" presStyleCnt="3"/>
      <dgm:spPr/>
    </dgm:pt>
    <dgm:pt modelId="{A1EF9C60-2BA0-4190-8AA4-0EC8497A9630}" type="pres">
      <dgm:prSet presAssocID="{96DFB220-CB4D-4087-96A2-2872194587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3373BCBA-F0D4-4E16-B332-01D61397E99E}" type="pres">
      <dgm:prSet presAssocID="{96DFB220-CB4D-4087-96A2-2872194587F2}" presName="spaceRect" presStyleCnt="0"/>
      <dgm:spPr/>
    </dgm:pt>
    <dgm:pt modelId="{AC556D24-3482-48EE-BBA8-BA09B3628838}" type="pres">
      <dgm:prSet presAssocID="{96DFB220-CB4D-4087-96A2-2872194587F2}" presName="textRect" presStyleLbl="revTx" presStyleIdx="1" presStyleCnt="3">
        <dgm:presLayoutVars>
          <dgm:chMax val="1"/>
          <dgm:chPref val="1"/>
        </dgm:presLayoutVars>
      </dgm:prSet>
      <dgm:spPr/>
    </dgm:pt>
    <dgm:pt modelId="{D649B675-28A0-473F-AF9A-6B2AA2A30F89}" type="pres">
      <dgm:prSet presAssocID="{D0CE78C7-EF0D-47D1-964F-9FA4B00A4C27}" presName="sibTrans" presStyleCnt="0"/>
      <dgm:spPr/>
    </dgm:pt>
    <dgm:pt modelId="{CE1DECF5-B967-471E-9D99-260AE09C91AD}" type="pres">
      <dgm:prSet presAssocID="{B8D0DEB7-E2CD-4686-BDEF-0B3317CCB32F}" presName="compNode" presStyleCnt="0"/>
      <dgm:spPr/>
    </dgm:pt>
    <dgm:pt modelId="{ECFFC257-2869-4B09-B25B-6A092744B3B9}" type="pres">
      <dgm:prSet presAssocID="{B8D0DEB7-E2CD-4686-BDEF-0B3317CCB32F}" presName="iconBgRect" presStyleLbl="bgShp" presStyleIdx="2" presStyleCnt="3"/>
      <dgm:spPr/>
    </dgm:pt>
    <dgm:pt modelId="{D7B3D174-339A-433D-8249-4F5359E04ABA}" type="pres">
      <dgm:prSet presAssocID="{B8D0DEB7-E2CD-4686-BDEF-0B3317CCB3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with solid fill"/>
        </a:ext>
      </dgm:extLst>
    </dgm:pt>
    <dgm:pt modelId="{32FBF092-A45F-4C80-BB02-1BF3C6FB822D}" type="pres">
      <dgm:prSet presAssocID="{B8D0DEB7-E2CD-4686-BDEF-0B3317CCB32F}" presName="spaceRect" presStyleCnt="0"/>
      <dgm:spPr/>
    </dgm:pt>
    <dgm:pt modelId="{1E6A0285-4B2C-4704-BADD-FC0A29AA3664}" type="pres">
      <dgm:prSet presAssocID="{B8D0DEB7-E2CD-4686-BDEF-0B3317CCB3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432F05-D29A-4CE1-8C9D-120B4A0E8369}" srcId="{31FF05EB-01D0-4B42-8CCC-BE7D2A1BF7D6}" destId="{B8D0DEB7-E2CD-4686-BDEF-0B3317CCB32F}" srcOrd="2" destOrd="0" parTransId="{EFEB01EA-C903-4AF8-AC64-81367B7D1ABE}" sibTransId="{FF549F78-F643-4AF0-B43E-B19813160A8E}"/>
    <dgm:cxn modelId="{E7BD6D12-BA5E-45BB-A6E3-4112A0EF692A}" type="presOf" srcId="{96DFB220-CB4D-4087-96A2-2872194587F2}" destId="{AC556D24-3482-48EE-BBA8-BA09B3628838}" srcOrd="0" destOrd="0" presId="urn:microsoft.com/office/officeart/2018/5/layout/IconCircleLabelList"/>
    <dgm:cxn modelId="{A317AE35-27A9-4166-88FA-2BB3A63687B2}" type="presOf" srcId="{B8D0DEB7-E2CD-4686-BDEF-0B3317CCB32F}" destId="{1E6A0285-4B2C-4704-BADD-FC0A29AA3664}" srcOrd="0" destOrd="0" presId="urn:microsoft.com/office/officeart/2018/5/layout/IconCircleLabelList"/>
    <dgm:cxn modelId="{CB2CA060-7E2A-4453-890A-8A595B5C1B88}" type="presOf" srcId="{31FF05EB-01D0-4B42-8CCC-BE7D2A1BF7D6}" destId="{F30FC6AB-DA37-4502-ADDF-70C60E9D2310}" srcOrd="0" destOrd="0" presId="urn:microsoft.com/office/officeart/2018/5/layout/IconCircleLabelList"/>
    <dgm:cxn modelId="{E5E2326C-6F7D-4665-B3FC-1F15EB737F6E}" srcId="{31FF05EB-01D0-4B42-8CCC-BE7D2A1BF7D6}" destId="{A60D15D1-57D6-4B74-A58F-D5DC9C409AAA}" srcOrd="0" destOrd="0" parTransId="{B6E6193D-46E3-4287-A0F5-6F425356FF54}" sibTransId="{CFC616A3-EDF3-46CC-AD6C-28EA08BD2884}"/>
    <dgm:cxn modelId="{67BCB88B-FBE6-44FC-A3EF-27028EA82373}" srcId="{31FF05EB-01D0-4B42-8CCC-BE7D2A1BF7D6}" destId="{96DFB220-CB4D-4087-96A2-2872194587F2}" srcOrd="1" destOrd="0" parTransId="{C833DA8C-198A-48B4-8FBC-B503E3802CCF}" sibTransId="{D0CE78C7-EF0D-47D1-964F-9FA4B00A4C27}"/>
    <dgm:cxn modelId="{9E16F7E3-75D2-4A60-9EDF-7FBDD62A307F}" type="presOf" srcId="{A60D15D1-57D6-4B74-A58F-D5DC9C409AAA}" destId="{16825A31-56A4-4CDE-A0E6-4F4410376DBD}" srcOrd="0" destOrd="0" presId="urn:microsoft.com/office/officeart/2018/5/layout/IconCircleLabelList"/>
    <dgm:cxn modelId="{2FF38295-8765-4AE0-BC74-E6C96B1FE8CF}" type="presParOf" srcId="{F30FC6AB-DA37-4502-ADDF-70C60E9D2310}" destId="{F2CDB05A-8BCC-4D0E-8DB2-C9A3A97E297C}" srcOrd="0" destOrd="0" presId="urn:microsoft.com/office/officeart/2018/5/layout/IconCircleLabelList"/>
    <dgm:cxn modelId="{99D3512D-5DDC-4663-9CAD-3EE795592A34}" type="presParOf" srcId="{F2CDB05A-8BCC-4D0E-8DB2-C9A3A97E297C}" destId="{3538CE71-1EBA-489F-8752-D420C4802078}" srcOrd="0" destOrd="0" presId="urn:microsoft.com/office/officeart/2018/5/layout/IconCircleLabelList"/>
    <dgm:cxn modelId="{8EF936E7-FDAF-481C-A39B-456E8BBD592C}" type="presParOf" srcId="{F2CDB05A-8BCC-4D0E-8DB2-C9A3A97E297C}" destId="{F17A10E0-7A49-4EFB-AE83-D0E3BF22E0D0}" srcOrd="1" destOrd="0" presId="urn:microsoft.com/office/officeart/2018/5/layout/IconCircleLabelList"/>
    <dgm:cxn modelId="{6F12AE8A-77F2-4BC6-A497-289039336529}" type="presParOf" srcId="{F2CDB05A-8BCC-4D0E-8DB2-C9A3A97E297C}" destId="{A1630E4E-54E8-4F0A-9593-FB57B78F804E}" srcOrd="2" destOrd="0" presId="urn:microsoft.com/office/officeart/2018/5/layout/IconCircleLabelList"/>
    <dgm:cxn modelId="{62D0ED00-CC65-4620-AEC2-4C49919BAB84}" type="presParOf" srcId="{F2CDB05A-8BCC-4D0E-8DB2-C9A3A97E297C}" destId="{16825A31-56A4-4CDE-A0E6-4F4410376DBD}" srcOrd="3" destOrd="0" presId="urn:microsoft.com/office/officeart/2018/5/layout/IconCircleLabelList"/>
    <dgm:cxn modelId="{E273085D-3768-456B-90C8-FB393D01800A}" type="presParOf" srcId="{F30FC6AB-DA37-4502-ADDF-70C60E9D2310}" destId="{7C428A58-C499-4488-8074-B0D45D5B7313}" srcOrd="1" destOrd="0" presId="urn:microsoft.com/office/officeart/2018/5/layout/IconCircleLabelList"/>
    <dgm:cxn modelId="{41698C96-0F4C-484A-A4A8-4C72A4C3362D}" type="presParOf" srcId="{F30FC6AB-DA37-4502-ADDF-70C60E9D2310}" destId="{5E59325C-9303-45BB-A9C1-7497112AA6F2}" srcOrd="2" destOrd="0" presId="urn:microsoft.com/office/officeart/2018/5/layout/IconCircleLabelList"/>
    <dgm:cxn modelId="{93BDF6D3-269C-4236-97EC-B1000D7EF38B}" type="presParOf" srcId="{5E59325C-9303-45BB-A9C1-7497112AA6F2}" destId="{AA33A802-AFC8-40AB-B17B-3DFF86A27167}" srcOrd="0" destOrd="0" presId="urn:microsoft.com/office/officeart/2018/5/layout/IconCircleLabelList"/>
    <dgm:cxn modelId="{DA65A2C4-426C-4088-9F37-D14ECA3F7616}" type="presParOf" srcId="{5E59325C-9303-45BB-A9C1-7497112AA6F2}" destId="{A1EF9C60-2BA0-4190-8AA4-0EC8497A9630}" srcOrd="1" destOrd="0" presId="urn:microsoft.com/office/officeart/2018/5/layout/IconCircleLabelList"/>
    <dgm:cxn modelId="{4F30E66C-9234-4E70-B77D-54F452D680A7}" type="presParOf" srcId="{5E59325C-9303-45BB-A9C1-7497112AA6F2}" destId="{3373BCBA-F0D4-4E16-B332-01D61397E99E}" srcOrd="2" destOrd="0" presId="urn:microsoft.com/office/officeart/2018/5/layout/IconCircleLabelList"/>
    <dgm:cxn modelId="{4B37078E-8C53-4E85-BD48-AF8652E5A2B5}" type="presParOf" srcId="{5E59325C-9303-45BB-A9C1-7497112AA6F2}" destId="{AC556D24-3482-48EE-BBA8-BA09B3628838}" srcOrd="3" destOrd="0" presId="urn:microsoft.com/office/officeart/2018/5/layout/IconCircleLabelList"/>
    <dgm:cxn modelId="{1A7F2ED0-035A-4854-B3D3-27D4D8D54B67}" type="presParOf" srcId="{F30FC6AB-DA37-4502-ADDF-70C60E9D2310}" destId="{D649B675-28A0-473F-AF9A-6B2AA2A30F89}" srcOrd="3" destOrd="0" presId="urn:microsoft.com/office/officeart/2018/5/layout/IconCircleLabelList"/>
    <dgm:cxn modelId="{6BFFA263-7BD0-44F2-B054-F5B2F7886FF2}" type="presParOf" srcId="{F30FC6AB-DA37-4502-ADDF-70C60E9D2310}" destId="{CE1DECF5-B967-471E-9D99-260AE09C91AD}" srcOrd="4" destOrd="0" presId="urn:microsoft.com/office/officeart/2018/5/layout/IconCircleLabelList"/>
    <dgm:cxn modelId="{BFF91AC5-D7E1-4AAD-A68E-3F687F04CBE2}" type="presParOf" srcId="{CE1DECF5-B967-471E-9D99-260AE09C91AD}" destId="{ECFFC257-2869-4B09-B25B-6A092744B3B9}" srcOrd="0" destOrd="0" presId="urn:microsoft.com/office/officeart/2018/5/layout/IconCircleLabelList"/>
    <dgm:cxn modelId="{FF1C8313-B3CB-4AE3-8585-B4A9EE4AC6DA}" type="presParOf" srcId="{CE1DECF5-B967-471E-9D99-260AE09C91AD}" destId="{D7B3D174-339A-433D-8249-4F5359E04ABA}" srcOrd="1" destOrd="0" presId="urn:microsoft.com/office/officeart/2018/5/layout/IconCircleLabelList"/>
    <dgm:cxn modelId="{8F2D4C98-D210-49A9-9D33-B3166E684A23}" type="presParOf" srcId="{CE1DECF5-B967-471E-9D99-260AE09C91AD}" destId="{32FBF092-A45F-4C80-BB02-1BF3C6FB822D}" srcOrd="2" destOrd="0" presId="urn:microsoft.com/office/officeart/2018/5/layout/IconCircleLabelList"/>
    <dgm:cxn modelId="{44139E63-D2B1-478D-B56D-417B21CAD29D}" type="presParOf" srcId="{CE1DECF5-B967-471E-9D99-260AE09C91AD}" destId="{1E6A0285-4B2C-4704-BADD-FC0A29AA36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5450C-AC0C-48B6-BEDA-ED26EB10FF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9FE8C94-BB0D-484F-AB4B-5F484424429D}">
      <dgm:prSet/>
      <dgm:spPr/>
      <dgm:t>
        <a:bodyPr/>
        <a:lstStyle/>
        <a:p>
          <a:r>
            <a:rPr lang="en-US"/>
            <a:t>Existing solutions: Cisco DNA Center, UniFi</a:t>
          </a:r>
        </a:p>
      </dgm:t>
    </dgm:pt>
    <dgm:pt modelId="{8DE8F1C0-7FC6-446C-8739-3A93CE1F6027}" type="parTrans" cxnId="{0CE6AD1C-E70F-4292-822E-AEE30E74C7E6}">
      <dgm:prSet/>
      <dgm:spPr/>
      <dgm:t>
        <a:bodyPr/>
        <a:lstStyle/>
        <a:p>
          <a:endParaRPr lang="en-US"/>
        </a:p>
      </dgm:t>
    </dgm:pt>
    <dgm:pt modelId="{FDE3D565-2A8D-48CC-9849-C9E95598BBF8}" type="sibTrans" cxnId="{0CE6AD1C-E70F-4292-822E-AEE30E74C7E6}">
      <dgm:prSet/>
      <dgm:spPr/>
      <dgm:t>
        <a:bodyPr/>
        <a:lstStyle/>
        <a:p>
          <a:endParaRPr lang="en-US"/>
        </a:p>
      </dgm:t>
    </dgm:pt>
    <dgm:pt modelId="{31305072-0FE5-4955-8552-2B0B0BC828C1}">
      <dgm:prSet/>
      <dgm:spPr/>
      <dgm:t>
        <a:bodyPr/>
        <a:lstStyle/>
        <a:p>
          <a:r>
            <a:rPr lang="en-US"/>
            <a:t>Enterprise-level → high cost, complex</a:t>
          </a:r>
        </a:p>
      </dgm:t>
    </dgm:pt>
    <dgm:pt modelId="{BDF73746-C29C-4490-B251-93684252DC66}" type="parTrans" cxnId="{1AA62CCD-73D0-4AEE-82A3-E28089ECBE36}">
      <dgm:prSet/>
      <dgm:spPr/>
      <dgm:t>
        <a:bodyPr/>
        <a:lstStyle/>
        <a:p>
          <a:endParaRPr lang="en-US"/>
        </a:p>
      </dgm:t>
    </dgm:pt>
    <dgm:pt modelId="{1D653226-1D6F-46AF-83B4-183B6372EA1B}" type="sibTrans" cxnId="{1AA62CCD-73D0-4AEE-82A3-E28089ECBE36}">
      <dgm:prSet/>
      <dgm:spPr/>
      <dgm:t>
        <a:bodyPr/>
        <a:lstStyle/>
        <a:p>
          <a:endParaRPr lang="en-US"/>
        </a:p>
      </dgm:t>
    </dgm:pt>
    <dgm:pt modelId="{C8B92BBB-C301-475A-8AB4-A02E085F8981}">
      <dgm:prSet/>
      <dgm:spPr/>
      <dgm:t>
        <a:bodyPr/>
        <a:lstStyle/>
        <a:p>
          <a:r>
            <a:rPr lang="en-US"/>
            <a:t>Need: simple, affordable, real-time Wi-Fi monitoring</a:t>
          </a:r>
        </a:p>
      </dgm:t>
    </dgm:pt>
    <dgm:pt modelId="{F7FC77B2-F151-4F25-BC94-0FCEA2C83937}" type="parTrans" cxnId="{93322AFC-2D7D-4ECA-9926-1FE18A681412}">
      <dgm:prSet/>
      <dgm:spPr/>
      <dgm:t>
        <a:bodyPr/>
        <a:lstStyle/>
        <a:p>
          <a:endParaRPr lang="en-US"/>
        </a:p>
      </dgm:t>
    </dgm:pt>
    <dgm:pt modelId="{1191CED7-5D86-44D1-8ED3-8B7DBDA482C2}" type="sibTrans" cxnId="{93322AFC-2D7D-4ECA-9926-1FE18A681412}">
      <dgm:prSet/>
      <dgm:spPr/>
      <dgm:t>
        <a:bodyPr/>
        <a:lstStyle/>
        <a:p>
          <a:endParaRPr lang="en-US"/>
        </a:p>
      </dgm:t>
    </dgm:pt>
    <dgm:pt modelId="{CB18FF96-1725-4659-8CFE-25F364F90B82}" type="pres">
      <dgm:prSet presAssocID="{2085450C-AC0C-48B6-BEDA-ED26EB10FFC5}" presName="root" presStyleCnt="0">
        <dgm:presLayoutVars>
          <dgm:dir/>
          <dgm:resizeHandles val="exact"/>
        </dgm:presLayoutVars>
      </dgm:prSet>
      <dgm:spPr/>
    </dgm:pt>
    <dgm:pt modelId="{54DE69C5-AC3C-4118-890E-D4F6905D605E}" type="pres">
      <dgm:prSet presAssocID="{F9FE8C94-BB0D-484F-AB4B-5F484424429D}" presName="compNode" presStyleCnt="0"/>
      <dgm:spPr/>
    </dgm:pt>
    <dgm:pt modelId="{0D69BE97-A6F8-49D0-9B56-6D64AEC4F474}" type="pres">
      <dgm:prSet presAssocID="{F9FE8C94-BB0D-484F-AB4B-5F484424429D}" presName="bgRect" presStyleLbl="bgShp" presStyleIdx="0" presStyleCnt="3"/>
      <dgm:spPr/>
    </dgm:pt>
    <dgm:pt modelId="{DE8FF0AD-8AA1-4115-BBAD-1559F4504DA1}" type="pres">
      <dgm:prSet presAssocID="{F9FE8C94-BB0D-484F-AB4B-5F4844244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924E742-4498-40F1-8CA5-9BAF85B1D86D}" type="pres">
      <dgm:prSet presAssocID="{F9FE8C94-BB0D-484F-AB4B-5F484424429D}" presName="spaceRect" presStyleCnt="0"/>
      <dgm:spPr/>
    </dgm:pt>
    <dgm:pt modelId="{0D0B1B55-9A14-4AE3-AB71-25E90697AC33}" type="pres">
      <dgm:prSet presAssocID="{F9FE8C94-BB0D-484F-AB4B-5F484424429D}" presName="parTx" presStyleLbl="revTx" presStyleIdx="0" presStyleCnt="3">
        <dgm:presLayoutVars>
          <dgm:chMax val="0"/>
          <dgm:chPref val="0"/>
        </dgm:presLayoutVars>
      </dgm:prSet>
      <dgm:spPr/>
    </dgm:pt>
    <dgm:pt modelId="{6D96E33A-93E5-4A4E-AEDD-67E5895D1C34}" type="pres">
      <dgm:prSet presAssocID="{FDE3D565-2A8D-48CC-9849-C9E95598BBF8}" presName="sibTrans" presStyleCnt="0"/>
      <dgm:spPr/>
    </dgm:pt>
    <dgm:pt modelId="{01682AE5-67B8-4B27-BD6E-544C89AF9539}" type="pres">
      <dgm:prSet presAssocID="{31305072-0FE5-4955-8552-2B0B0BC828C1}" presName="compNode" presStyleCnt="0"/>
      <dgm:spPr/>
    </dgm:pt>
    <dgm:pt modelId="{10882678-8FE5-4159-BE6C-11C1E98BC109}" type="pres">
      <dgm:prSet presAssocID="{31305072-0FE5-4955-8552-2B0B0BC828C1}" presName="bgRect" presStyleLbl="bgShp" presStyleIdx="1" presStyleCnt="3"/>
      <dgm:spPr/>
    </dgm:pt>
    <dgm:pt modelId="{64DAE706-EBB4-4106-9BBE-102444BED77E}" type="pres">
      <dgm:prSet presAssocID="{31305072-0FE5-4955-8552-2B0B0BC828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B3609158-9F7D-4645-A341-200029F23404}" type="pres">
      <dgm:prSet presAssocID="{31305072-0FE5-4955-8552-2B0B0BC828C1}" presName="spaceRect" presStyleCnt="0"/>
      <dgm:spPr/>
    </dgm:pt>
    <dgm:pt modelId="{36D165A3-4294-4C14-9975-3E544AB4D64A}" type="pres">
      <dgm:prSet presAssocID="{31305072-0FE5-4955-8552-2B0B0BC828C1}" presName="parTx" presStyleLbl="revTx" presStyleIdx="1" presStyleCnt="3">
        <dgm:presLayoutVars>
          <dgm:chMax val="0"/>
          <dgm:chPref val="0"/>
        </dgm:presLayoutVars>
      </dgm:prSet>
      <dgm:spPr/>
    </dgm:pt>
    <dgm:pt modelId="{8E711FC8-DB9D-4AFD-BCB0-444C947E73FC}" type="pres">
      <dgm:prSet presAssocID="{1D653226-1D6F-46AF-83B4-183B6372EA1B}" presName="sibTrans" presStyleCnt="0"/>
      <dgm:spPr/>
    </dgm:pt>
    <dgm:pt modelId="{BA3B9272-8E01-4E0A-9E1F-6C863122ED35}" type="pres">
      <dgm:prSet presAssocID="{C8B92BBB-C301-475A-8AB4-A02E085F8981}" presName="compNode" presStyleCnt="0"/>
      <dgm:spPr/>
    </dgm:pt>
    <dgm:pt modelId="{0784771B-79B3-449D-98B9-DB30A517F748}" type="pres">
      <dgm:prSet presAssocID="{C8B92BBB-C301-475A-8AB4-A02E085F8981}" presName="bgRect" presStyleLbl="bgShp" presStyleIdx="2" presStyleCnt="3"/>
      <dgm:spPr/>
    </dgm:pt>
    <dgm:pt modelId="{2DBFBCC9-7C91-4EA9-B2D9-7B7906FB51D7}" type="pres">
      <dgm:prSet presAssocID="{C8B92BBB-C301-475A-8AB4-A02E085F89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DD8B0760-0701-4C85-A79A-569918E470A8}" type="pres">
      <dgm:prSet presAssocID="{C8B92BBB-C301-475A-8AB4-A02E085F8981}" presName="spaceRect" presStyleCnt="0"/>
      <dgm:spPr/>
    </dgm:pt>
    <dgm:pt modelId="{688EC281-3A19-46F2-BD94-91D0BEA9A077}" type="pres">
      <dgm:prSet presAssocID="{C8B92BBB-C301-475A-8AB4-A02E085F89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054705-B262-44BD-BA31-1502D369E288}" type="presOf" srcId="{C8B92BBB-C301-475A-8AB4-A02E085F8981}" destId="{688EC281-3A19-46F2-BD94-91D0BEA9A077}" srcOrd="0" destOrd="0" presId="urn:microsoft.com/office/officeart/2018/2/layout/IconVerticalSolidList"/>
    <dgm:cxn modelId="{DD1C2B15-2CB0-4D98-9A55-4CAE11B079D6}" type="presOf" srcId="{2085450C-AC0C-48B6-BEDA-ED26EB10FFC5}" destId="{CB18FF96-1725-4659-8CFE-25F364F90B82}" srcOrd="0" destOrd="0" presId="urn:microsoft.com/office/officeart/2018/2/layout/IconVerticalSolidList"/>
    <dgm:cxn modelId="{0CE6AD1C-E70F-4292-822E-AEE30E74C7E6}" srcId="{2085450C-AC0C-48B6-BEDA-ED26EB10FFC5}" destId="{F9FE8C94-BB0D-484F-AB4B-5F484424429D}" srcOrd="0" destOrd="0" parTransId="{8DE8F1C0-7FC6-446C-8739-3A93CE1F6027}" sibTransId="{FDE3D565-2A8D-48CC-9849-C9E95598BBF8}"/>
    <dgm:cxn modelId="{22CA9E47-DB22-464B-A526-D4B33432EB9C}" type="presOf" srcId="{F9FE8C94-BB0D-484F-AB4B-5F484424429D}" destId="{0D0B1B55-9A14-4AE3-AB71-25E90697AC33}" srcOrd="0" destOrd="0" presId="urn:microsoft.com/office/officeart/2018/2/layout/IconVerticalSolidList"/>
    <dgm:cxn modelId="{4C21AAA9-3970-409A-AFB4-A836CFDDEE7E}" type="presOf" srcId="{31305072-0FE5-4955-8552-2B0B0BC828C1}" destId="{36D165A3-4294-4C14-9975-3E544AB4D64A}" srcOrd="0" destOrd="0" presId="urn:microsoft.com/office/officeart/2018/2/layout/IconVerticalSolidList"/>
    <dgm:cxn modelId="{1AA62CCD-73D0-4AEE-82A3-E28089ECBE36}" srcId="{2085450C-AC0C-48B6-BEDA-ED26EB10FFC5}" destId="{31305072-0FE5-4955-8552-2B0B0BC828C1}" srcOrd="1" destOrd="0" parTransId="{BDF73746-C29C-4490-B251-93684252DC66}" sibTransId="{1D653226-1D6F-46AF-83B4-183B6372EA1B}"/>
    <dgm:cxn modelId="{93322AFC-2D7D-4ECA-9926-1FE18A681412}" srcId="{2085450C-AC0C-48B6-BEDA-ED26EB10FFC5}" destId="{C8B92BBB-C301-475A-8AB4-A02E085F8981}" srcOrd="2" destOrd="0" parTransId="{F7FC77B2-F151-4F25-BC94-0FCEA2C83937}" sibTransId="{1191CED7-5D86-44D1-8ED3-8B7DBDA482C2}"/>
    <dgm:cxn modelId="{CFA8D702-4C2C-4FB6-8D8A-06F24964CC99}" type="presParOf" srcId="{CB18FF96-1725-4659-8CFE-25F364F90B82}" destId="{54DE69C5-AC3C-4118-890E-D4F6905D605E}" srcOrd="0" destOrd="0" presId="urn:microsoft.com/office/officeart/2018/2/layout/IconVerticalSolidList"/>
    <dgm:cxn modelId="{CAB06E67-EE65-4283-9B1E-039AEC1FFDDE}" type="presParOf" srcId="{54DE69C5-AC3C-4118-890E-D4F6905D605E}" destId="{0D69BE97-A6F8-49D0-9B56-6D64AEC4F474}" srcOrd="0" destOrd="0" presId="urn:microsoft.com/office/officeart/2018/2/layout/IconVerticalSolidList"/>
    <dgm:cxn modelId="{B9100A60-7235-4A24-A2B9-A8ABBA3CB672}" type="presParOf" srcId="{54DE69C5-AC3C-4118-890E-D4F6905D605E}" destId="{DE8FF0AD-8AA1-4115-BBAD-1559F4504DA1}" srcOrd="1" destOrd="0" presId="urn:microsoft.com/office/officeart/2018/2/layout/IconVerticalSolidList"/>
    <dgm:cxn modelId="{B6FA6450-7571-428F-8F8C-2480B110CFD8}" type="presParOf" srcId="{54DE69C5-AC3C-4118-890E-D4F6905D605E}" destId="{F924E742-4498-40F1-8CA5-9BAF85B1D86D}" srcOrd="2" destOrd="0" presId="urn:microsoft.com/office/officeart/2018/2/layout/IconVerticalSolidList"/>
    <dgm:cxn modelId="{D6E538FF-DF13-4EFF-8FAB-4571E8A9919D}" type="presParOf" srcId="{54DE69C5-AC3C-4118-890E-D4F6905D605E}" destId="{0D0B1B55-9A14-4AE3-AB71-25E90697AC33}" srcOrd="3" destOrd="0" presId="urn:microsoft.com/office/officeart/2018/2/layout/IconVerticalSolidList"/>
    <dgm:cxn modelId="{1EAE3DCB-B838-46F8-A4A6-1AE3FAF62DE3}" type="presParOf" srcId="{CB18FF96-1725-4659-8CFE-25F364F90B82}" destId="{6D96E33A-93E5-4A4E-AEDD-67E5895D1C34}" srcOrd="1" destOrd="0" presId="urn:microsoft.com/office/officeart/2018/2/layout/IconVerticalSolidList"/>
    <dgm:cxn modelId="{DA3F5D50-0390-4130-8FA0-0D06596517CF}" type="presParOf" srcId="{CB18FF96-1725-4659-8CFE-25F364F90B82}" destId="{01682AE5-67B8-4B27-BD6E-544C89AF9539}" srcOrd="2" destOrd="0" presId="urn:microsoft.com/office/officeart/2018/2/layout/IconVerticalSolidList"/>
    <dgm:cxn modelId="{D616E5FD-4F34-4687-A0CC-423064E69293}" type="presParOf" srcId="{01682AE5-67B8-4B27-BD6E-544C89AF9539}" destId="{10882678-8FE5-4159-BE6C-11C1E98BC109}" srcOrd="0" destOrd="0" presId="urn:microsoft.com/office/officeart/2018/2/layout/IconVerticalSolidList"/>
    <dgm:cxn modelId="{2E524AFB-D616-4816-8B4D-A230C78CC6FE}" type="presParOf" srcId="{01682AE5-67B8-4B27-BD6E-544C89AF9539}" destId="{64DAE706-EBB4-4106-9BBE-102444BED77E}" srcOrd="1" destOrd="0" presId="urn:microsoft.com/office/officeart/2018/2/layout/IconVerticalSolidList"/>
    <dgm:cxn modelId="{59E6E163-3189-475C-BE95-4518D3E3C8DD}" type="presParOf" srcId="{01682AE5-67B8-4B27-BD6E-544C89AF9539}" destId="{B3609158-9F7D-4645-A341-200029F23404}" srcOrd="2" destOrd="0" presId="urn:microsoft.com/office/officeart/2018/2/layout/IconVerticalSolidList"/>
    <dgm:cxn modelId="{EC952356-DC19-41D9-8C2B-649C8B328620}" type="presParOf" srcId="{01682AE5-67B8-4B27-BD6E-544C89AF9539}" destId="{36D165A3-4294-4C14-9975-3E544AB4D64A}" srcOrd="3" destOrd="0" presId="urn:microsoft.com/office/officeart/2018/2/layout/IconVerticalSolidList"/>
    <dgm:cxn modelId="{1485F737-AA17-4320-B04A-1FF7F7A35341}" type="presParOf" srcId="{CB18FF96-1725-4659-8CFE-25F364F90B82}" destId="{8E711FC8-DB9D-4AFD-BCB0-444C947E73FC}" srcOrd="3" destOrd="0" presId="urn:microsoft.com/office/officeart/2018/2/layout/IconVerticalSolidList"/>
    <dgm:cxn modelId="{78AECFE2-D30A-4371-A0B3-8F2C4038AECF}" type="presParOf" srcId="{CB18FF96-1725-4659-8CFE-25F364F90B82}" destId="{BA3B9272-8E01-4E0A-9E1F-6C863122ED35}" srcOrd="4" destOrd="0" presId="urn:microsoft.com/office/officeart/2018/2/layout/IconVerticalSolidList"/>
    <dgm:cxn modelId="{13B5F251-04FD-4EA5-9037-9EC1E478187A}" type="presParOf" srcId="{BA3B9272-8E01-4E0A-9E1F-6C863122ED35}" destId="{0784771B-79B3-449D-98B9-DB30A517F748}" srcOrd="0" destOrd="0" presId="urn:microsoft.com/office/officeart/2018/2/layout/IconVerticalSolidList"/>
    <dgm:cxn modelId="{AF227708-AC44-4D20-9CF5-28D20ED85838}" type="presParOf" srcId="{BA3B9272-8E01-4E0A-9E1F-6C863122ED35}" destId="{2DBFBCC9-7C91-4EA9-B2D9-7B7906FB51D7}" srcOrd="1" destOrd="0" presId="urn:microsoft.com/office/officeart/2018/2/layout/IconVerticalSolidList"/>
    <dgm:cxn modelId="{03D72770-5DA6-400A-9CB9-F5A82102B107}" type="presParOf" srcId="{BA3B9272-8E01-4E0A-9E1F-6C863122ED35}" destId="{DD8B0760-0701-4C85-A79A-569918E470A8}" srcOrd="2" destOrd="0" presId="urn:microsoft.com/office/officeart/2018/2/layout/IconVerticalSolidList"/>
    <dgm:cxn modelId="{395C0632-A4DE-4062-B5D3-E99FA8957D7A}" type="presParOf" srcId="{BA3B9272-8E01-4E0A-9E1F-6C863122ED35}" destId="{688EC281-3A19-46F2-BD94-91D0BEA9A0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33BAE-17EB-4336-84CA-E7A112F370A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D74DF-2E88-4CA6-AFA7-47FE7587CD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Building 1: Single-node → local network + internet performance</a:t>
          </a:r>
        </a:p>
      </dgm:t>
    </dgm:pt>
    <dgm:pt modelId="{D63D3CB3-1CC5-48E1-93F1-E4F11838DA30}" type="parTrans" cxnId="{7294186E-4C0A-467B-B143-148472864BC7}">
      <dgm:prSet/>
      <dgm:spPr/>
      <dgm:t>
        <a:bodyPr/>
        <a:lstStyle/>
        <a:p>
          <a:endParaRPr lang="en-US"/>
        </a:p>
      </dgm:t>
    </dgm:pt>
    <dgm:pt modelId="{D95C480C-AB1A-42A1-9C94-5382BE963440}" type="sibTrans" cxnId="{7294186E-4C0A-467B-B143-148472864BC7}">
      <dgm:prSet/>
      <dgm:spPr/>
      <dgm:t>
        <a:bodyPr/>
        <a:lstStyle/>
        <a:p>
          <a:endParaRPr lang="en-US"/>
        </a:p>
      </dgm:t>
    </dgm:pt>
    <dgm:pt modelId="{B18F4D68-B7C1-4362-81F0-6792D10430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Building 2: Multi-node floor deployment → internet performance</a:t>
          </a:r>
        </a:p>
      </dgm:t>
    </dgm:pt>
    <dgm:pt modelId="{349A5575-8BDF-4E41-8545-10C53F7D12FE}" type="parTrans" cxnId="{5B35C15C-BF97-4102-8C05-F1CA6ED12A81}">
      <dgm:prSet/>
      <dgm:spPr/>
      <dgm:t>
        <a:bodyPr/>
        <a:lstStyle/>
        <a:p>
          <a:endParaRPr lang="en-US"/>
        </a:p>
      </dgm:t>
    </dgm:pt>
    <dgm:pt modelId="{35046F9F-CCAC-4825-890E-B307CF1D2C4E}" type="sibTrans" cxnId="{5B35C15C-BF97-4102-8C05-F1CA6ED12A81}">
      <dgm:prSet/>
      <dgm:spPr/>
      <dgm:t>
        <a:bodyPr/>
        <a:lstStyle/>
        <a:p>
          <a:endParaRPr lang="en-US"/>
        </a:p>
      </dgm:t>
    </dgm:pt>
    <dgm:pt modelId="{D41EB67E-F458-4AD2-A4BC-F7F002FDCAA6}" type="pres">
      <dgm:prSet presAssocID="{61833BAE-17EB-4336-84CA-E7A112F370AB}" presName="root" presStyleCnt="0">
        <dgm:presLayoutVars>
          <dgm:dir/>
          <dgm:resizeHandles val="exact"/>
        </dgm:presLayoutVars>
      </dgm:prSet>
      <dgm:spPr/>
    </dgm:pt>
    <dgm:pt modelId="{8DC6ECCC-E980-4A39-8138-A254E3D584F7}" type="pres">
      <dgm:prSet presAssocID="{ACDD74DF-2E88-4CA6-AFA7-47FE7587CD38}" presName="compNode" presStyleCnt="0"/>
      <dgm:spPr/>
    </dgm:pt>
    <dgm:pt modelId="{A99C05C3-4128-454A-8225-F73CD0EC6FE6}" type="pres">
      <dgm:prSet presAssocID="{ACDD74DF-2E88-4CA6-AFA7-47FE7587CD3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7811E935-3682-403C-BA4A-10938D2DA2EE}" type="pres">
      <dgm:prSet presAssocID="{ACDD74DF-2E88-4CA6-AFA7-47FE7587CD38}" presName="spaceRect" presStyleCnt="0"/>
      <dgm:spPr/>
    </dgm:pt>
    <dgm:pt modelId="{BCD2CE70-3C0F-4C8C-A94B-1CDC74FEC7BA}" type="pres">
      <dgm:prSet presAssocID="{ACDD74DF-2E88-4CA6-AFA7-47FE7587CD38}" presName="textRect" presStyleLbl="revTx" presStyleIdx="0" presStyleCnt="2">
        <dgm:presLayoutVars>
          <dgm:chMax val="1"/>
          <dgm:chPref val="1"/>
        </dgm:presLayoutVars>
      </dgm:prSet>
      <dgm:spPr/>
    </dgm:pt>
    <dgm:pt modelId="{03D445AF-D6F1-44B5-AD36-92B8D4F587D4}" type="pres">
      <dgm:prSet presAssocID="{D95C480C-AB1A-42A1-9C94-5382BE963440}" presName="sibTrans" presStyleCnt="0"/>
      <dgm:spPr/>
    </dgm:pt>
    <dgm:pt modelId="{3ABD3ABB-E044-4324-94D9-47D905C87F6C}" type="pres">
      <dgm:prSet presAssocID="{B18F4D68-B7C1-4362-81F0-6792D1043074}" presName="compNode" presStyleCnt="0"/>
      <dgm:spPr/>
    </dgm:pt>
    <dgm:pt modelId="{ED188A2E-2D68-4082-8B39-5CF2416BCC22}" type="pres">
      <dgm:prSet presAssocID="{B18F4D68-B7C1-4362-81F0-6792D104307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D4D464C0-27E3-4516-AD9F-E51D6DBC0063}" type="pres">
      <dgm:prSet presAssocID="{B18F4D68-B7C1-4362-81F0-6792D1043074}" presName="spaceRect" presStyleCnt="0"/>
      <dgm:spPr/>
    </dgm:pt>
    <dgm:pt modelId="{A6DF60D8-E314-4013-9D67-25F7A127EB42}" type="pres">
      <dgm:prSet presAssocID="{B18F4D68-B7C1-4362-81F0-6792D104307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F358354-1B47-425E-B23D-DB227898B038}" type="presOf" srcId="{B18F4D68-B7C1-4362-81F0-6792D1043074}" destId="{A6DF60D8-E314-4013-9D67-25F7A127EB42}" srcOrd="0" destOrd="0" presId="urn:microsoft.com/office/officeart/2018/2/layout/IconLabelList"/>
    <dgm:cxn modelId="{5B35C15C-BF97-4102-8C05-F1CA6ED12A81}" srcId="{61833BAE-17EB-4336-84CA-E7A112F370AB}" destId="{B18F4D68-B7C1-4362-81F0-6792D1043074}" srcOrd="1" destOrd="0" parTransId="{349A5575-8BDF-4E41-8545-10C53F7D12FE}" sibTransId="{35046F9F-CCAC-4825-890E-B307CF1D2C4E}"/>
    <dgm:cxn modelId="{7294186E-4C0A-467B-B143-148472864BC7}" srcId="{61833BAE-17EB-4336-84CA-E7A112F370AB}" destId="{ACDD74DF-2E88-4CA6-AFA7-47FE7587CD38}" srcOrd="0" destOrd="0" parTransId="{D63D3CB3-1CC5-48E1-93F1-E4F11838DA30}" sibTransId="{D95C480C-AB1A-42A1-9C94-5382BE963440}"/>
    <dgm:cxn modelId="{F7495691-39AE-457B-BB53-A87810B265B5}" type="presOf" srcId="{ACDD74DF-2E88-4CA6-AFA7-47FE7587CD38}" destId="{BCD2CE70-3C0F-4C8C-A94B-1CDC74FEC7BA}" srcOrd="0" destOrd="0" presId="urn:microsoft.com/office/officeart/2018/2/layout/IconLabelList"/>
    <dgm:cxn modelId="{5C45B1F9-AF5E-4C59-BA97-7C1F1B075BDD}" type="presOf" srcId="{61833BAE-17EB-4336-84CA-E7A112F370AB}" destId="{D41EB67E-F458-4AD2-A4BC-F7F002FDCAA6}" srcOrd="0" destOrd="0" presId="urn:microsoft.com/office/officeart/2018/2/layout/IconLabelList"/>
    <dgm:cxn modelId="{38C1CA1E-899F-4AF9-8AB7-E03C383BF96A}" type="presParOf" srcId="{D41EB67E-F458-4AD2-A4BC-F7F002FDCAA6}" destId="{8DC6ECCC-E980-4A39-8138-A254E3D584F7}" srcOrd="0" destOrd="0" presId="urn:microsoft.com/office/officeart/2018/2/layout/IconLabelList"/>
    <dgm:cxn modelId="{71B0A546-F2EE-4953-972F-F03BAFFD4660}" type="presParOf" srcId="{8DC6ECCC-E980-4A39-8138-A254E3D584F7}" destId="{A99C05C3-4128-454A-8225-F73CD0EC6FE6}" srcOrd="0" destOrd="0" presId="urn:microsoft.com/office/officeart/2018/2/layout/IconLabelList"/>
    <dgm:cxn modelId="{DAE5F479-4800-4903-B205-A2F7E9A6B34A}" type="presParOf" srcId="{8DC6ECCC-E980-4A39-8138-A254E3D584F7}" destId="{7811E935-3682-403C-BA4A-10938D2DA2EE}" srcOrd="1" destOrd="0" presId="urn:microsoft.com/office/officeart/2018/2/layout/IconLabelList"/>
    <dgm:cxn modelId="{D0994FA7-A8A1-4E14-A571-7D67DAF5ADFA}" type="presParOf" srcId="{8DC6ECCC-E980-4A39-8138-A254E3D584F7}" destId="{BCD2CE70-3C0F-4C8C-A94B-1CDC74FEC7BA}" srcOrd="2" destOrd="0" presId="urn:microsoft.com/office/officeart/2018/2/layout/IconLabelList"/>
    <dgm:cxn modelId="{4AAFA1E1-9A24-4352-848F-853DE81FDE71}" type="presParOf" srcId="{D41EB67E-F458-4AD2-A4BC-F7F002FDCAA6}" destId="{03D445AF-D6F1-44B5-AD36-92B8D4F587D4}" srcOrd="1" destOrd="0" presId="urn:microsoft.com/office/officeart/2018/2/layout/IconLabelList"/>
    <dgm:cxn modelId="{3FEB184B-9958-4F88-B516-4692228966BB}" type="presParOf" srcId="{D41EB67E-F458-4AD2-A4BC-F7F002FDCAA6}" destId="{3ABD3ABB-E044-4324-94D9-47D905C87F6C}" srcOrd="2" destOrd="0" presId="urn:microsoft.com/office/officeart/2018/2/layout/IconLabelList"/>
    <dgm:cxn modelId="{13A311D8-A73A-4170-9584-9905954A5C71}" type="presParOf" srcId="{3ABD3ABB-E044-4324-94D9-47D905C87F6C}" destId="{ED188A2E-2D68-4082-8B39-5CF2416BCC22}" srcOrd="0" destOrd="0" presId="urn:microsoft.com/office/officeart/2018/2/layout/IconLabelList"/>
    <dgm:cxn modelId="{DB629729-1119-4DB8-9A77-F5AF080C28A6}" type="presParOf" srcId="{3ABD3ABB-E044-4324-94D9-47D905C87F6C}" destId="{D4D464C0-27E3-4516-AD9F-E51D6DBC0063}" srcOrd="1" destOrd="0" presId="urn:microsoft.com/office/officeart/2018/2/layout/IconLabelList"/>
    <dgm:cxn modelId="{0D8974FB-5292-4720-821B-6573B0F82188}" type="presParOf" srcId="{3ABD3ABB-E044-4324-94D9-47D905C87F6C}" destId="{A6DF60D8-E314-4013-9D67-25F7A127EB4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FC7C8-2582-4252-AD29-6D3F28CD25E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7FB04F-8A7E-4745-925A-B5EBACFACF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Feasibility of low-cost IoT Wi-Fi monitoring</a:t>
          </a:r>
        </a:p>
      </dgm:t>
    </dgm:pt>
    <dgm:pt modelId="{5A2C1848-280D-4CC4-9628-A7EC3621534D}" type="parTrans" cxnId="{596FBC45-9E3D-4F11-AC57-12851C265401}">
      <dgm:prSet/>
      <dgm:spPr/>
      <dgm:t>
        <a:bodyPr/>
        <a:lstStyle/>
        <a:p>
          <a:endParaRPr lang="en-US"/>
        </a:p>
      </dgm:t>
    </dgm:pt>
    <dgm:pt modelId="{CB781F95-8025-41D2-86BA-4FCA9CBE7772}" type="sibTrans" cxnId="{596FBC45-9E3D-4F11-AC57-12851C265401}">
      <dgm:prSet/>
      <dgm:spPr/>
      <dgm:t>
        <a:bodyPr/>
        <a:lstStyle/>
        <a:p>
          <a:endParaRPr lang="en-US"/>
        </a:p>
      </dgm:t>
    </dgm:pt>
    <dgm:pt modelId="{7FFC0310-2107-4D88-9634-045C6AC69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Lightweight, scalable, real-time solution</a:t>
          </a:r>
        </a:p>
      </dgm:t>
    </dgm:pt>
    <dgm:pt modelId="{1F5D323D-699B-4DFB-99A3-C6831275B4AD}" type="parTrans" cxnId="{C16235D6-E531-4B0B-B7B4-1917E7AAD3F2}">
      <dgm:prSet/>
      <dgm:spPr/>
      <dgm:t>
        <a:bodyPr/>
        <a:lstStyle/>
        <a:p>
          <a:endParaRPr lang="en-US"/>
        </a:p>
      </dgm:t>
    </dgm:pt>
    <dgm:pt modelId="{4D4A8957-21A8-4914-949C-DBF7BD23BD0F}" type="sibTrans" cxnId="{C16235D6-E531-4B0B-B7B4-1917E7AAD3F2}">
      <dgm:prSet/>
      <dgm:spPr/>
      <dgm:t>
        <a:bodyPr/>
        <a:lstStyle/>
        <a:p>
          <a:endParaRPr lang="en-US"/>
        </a:p>
      </dgm:t>
    </dgm:pt>
    <dgm:pt modelId="{73D68EF3-9E27-470B-ADEF-97218E353E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Future: jitter, throughput, anomaly detection with ML</a:t>
          </a:r>
        </a:p>
      </dgm:t>
    </dgm:pt>
    <dgm:pt modelId="{F1BD1855-F97C-40CA-8EEC-C061EBB99632}" type="parTrans" cxnId="{A0A831C6-B276-4FB9-BD23-0D2B7D110327}">
      <dgm:prSet/>
      <dgm:spPr/>
      <dgm:t>
        <a:bodyPr/>
        <a:lstStyle/>
        <a:p>
          <a:endParaRPr lang="en-US"/>
        </a:p>
      </dgm:t>
    </dgm:pt>
    <dgm:pt modelId="{B66EE8EE-DE6A-472B-90C5-4C662F4E949E}" type="sibTrans" cxnId="{A0A831C6-B276-4FB9-BD23-0D2B7D110327}">
      <dgm:prSet/>
      <dgm:spPr/>
      <dgm:t>
        <a:bodyPr/>
        <a:lstStyle/>
        <a:p>
          <a:endParaRPr lang="en-US"/>
        </a:p>
      </dgm:t>
    </dgm:pt>
    <dgm:pt modelId="{5C021DE4-202D-496E-A819-92536EFF9F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Integration into smart building management systems</a:t>
          </a:r>
        </a:p>
      </dgm:t>
    </dgm:pt>
    <dgm:pt modelId="{7C820959-FACB-4DFA-B522-8FC0BDC64B7D}" type="parTrans" cxnId="{82D85B17-4712-4383-BE3A-53C177EB037F}">
      <dgm:prSet/>
      <dgm:spPr/>
      <dgm:t>
        <a:bodyPr/>
        <a:lstStyle/>
        <a:p>
          <a:endParaRPr lang="en-US"/>
        </a:p>
      </dgm:t>
    </dgm:pt>
    <dgm:pt modelId="{38FF20C4-6167-4707-8BEB-8B788AE61B42}" type="sibTrans" cxnId="{82D85B17-4712-4383-BE3A-53C177EB037F}">
      <dgm:prSet/>
      <dgm:spPr/>
      <dgm:t>
        <a:bodyPr/>
        <a:lstStyle/>
        <a:p>
          <a:endParaRPr lang="en-US"/>
        </a:p>
      </dgm:t>
    </dgm:pt>
    <dgm:pt modelId="{A4E60E82-5F4D-4B7C-92C3-9F0CD152DC64}" type="pres">
      <dgm:prSet presAssocID="{9ECFC7C8-2582-4252-AD29-6D3F28CD25EC}" presName="root" presStyleCnt="0">
        <dgm:presLayoutVars>
          <dgm:dir/>
          <dgm:resizeHandles val="exact"/>
        </dgm:presLayoutVars>
      </dgm:prSet>
      <dgm:spPr/>
    </dgm:pt>
    <dgm:pt modelId="{37D88FC2-78B9-4A6C-B897-98AD65435681}" type="pres">
      <dgm:prSet presAssocID="{CD7FB04F-8A7E-4745-925A-B5EBACFACF91}" presName="compNode" presStyleCnt="0"/>
      <dgm:spPr/>
    </dgm:pt>
    <dgm:pt modelId="{441870EF-2AE4-4673-82A9-BE17505CBBBF}" type="pres">
      <dgm:prSet presAssocID="{CD7FB04F-8A7E-4745-925A-B5EBACFACF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60EDD616-9999-4F41-B0B1-0E6D0F6AB616}" type="pres">
      <dgm:prSet presAssocID="{CD7FB04F-8A7E-4745-925A-B5EBACFACF91}" presName="spaceRect" presStyleCnt="0"/>
      <dgm:spPr/>
    </dgm:pt>
    <dgm:pt modelId="{C90F1A4D-84EE-45A4-A0B7-1AB351AEEE50}" type="pres">
      <dgm:prSet presAssocID="{CD7FB04F-8A7E-4745-925A-B5EBACFACF91}" presName="textRect" presStyleLbl="revTx" presStyleIdx="0" presStyleCnt="4">
        <dgm:presLayoutVars>
          <dgm:chMax val="1"/>
          <dgm:chPref val="1"/>
        </dgm:presLayoutVars>
      </dgm:prSet>
      <dgm:spPr/>
    </dgm:pt>
    <dgm:pt modelId="{DDF0645D-F866-4781-8C5C-A0F1BF368D31}" type="pres">
      <dgm:prSet presAssocID="{CB781F95-8025-41D2-86BA-4FCA9CBE7772}" presName="sibTrans" presStyleCnt="0"/>
      <dgm:spPr/>
    </dgm:pt>
    <dgm:pt modelId="{E01A826A-9DA6-46D5-84B7-D5CEC7C1E9A8}" type="pres">
      <dgm:prSet presAssocID="{7FFC0310-2107-4D88-9634-045C6AC69B46}" presName="compNode" presStyleCnt="0"/>
      <dgm:spPr/>
    </dgm:pt>
    <dgm:pt modelId="{146B13B4-16DA-46AC-B495-9A75C62544A1}" type="pres">
      <dgm:prSet presAssocID="{7FFC0310-2107-4D88-9634-045C6AC69B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21537D3D-6730-40B2-AA9A-30C550BAF158}" type="pres">
      <dgm:prSet presAssocID="{7FFC0310-2107-4D88-9634-045C6AC69B46}" presName="spaceRect" presStyleCnt="0"/>
      <dgm:spPr/>
    </dgm:pt>
    <dgm:pt modelId="{DA868E7E-AD63-4A4B-9DB2-208367F605B0}" type="pres">
      <dgm:prSet presAssocID="{7FFC0310-2107-4D88-9634-045C6AC69B46}" presName="textRect" presStyleLbl="revTx" presStyleIdx="1" presStyleCnt="4">
        <dgm:presLayoutVars>
          <dgm:chMax val="1"/>
          <dgm:chPref val="1"/>
        </dgm:presLayoutVars>
      </dgm:prSet>
      <dgm:spPr/>
    </dgm:pt>
    <dgm:pt modelId="{446F7DF6-6A54-498F-8E4C-3A6746949EF3}" type="pres">
      <dgm:prSet presAssocID="{4D4A8957-21A8-4914-949C-DBF7BD23BD0F}" presName="sibTrans" presStyleCnt="0"/>
      <dgm:spPr/>
    </dgm:pt>
    <dgm:pt modelId="{FC771EDC-C8A1-4D40-A6F1-1CA78EE4D280}" type="pres">
      <dgm:prSet presAssocID="{73D68EF3-9E27-470B-ADEF-97218E353EF4}" presName="compNode" presStyleCnt="0"/>
      <dgm:spPr/>
    </dgm:pt>
    <dgm:pt modelId="{6EE1A8C9-582E-4243-A3A3-4482F89B48C2}" type="pres">
      <dgm:prSet presAssocID="{73D68EF3-9E27-470B-ADEF-97218E353E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B77E7F9-692F-49E4-A7DF-648CF81074E9}" type="pres">
      <dgm:prSet presAssocID="{73D68EF3-9E27-470B-ADEF-97218E353EF4}" presName="spaceRect" presStyleCnt="0"/>
      <dgm:spPr/>
    </dgm:pt>
    <dgm:pt modelId="{4CDE4F77-F823-4C36-AD48-1E4C5B7693E7}" type="pres">
      <dgm:prSet presAssocID="{73D68EF3-9E27-470B-ADEF-97218E353EF4}" presName="textRect" presStyleLbl="revTx" presStyleIdx="2" presStyleCnt="4">
        <dgm:presLayoutVars>
          <dgm:chMax val="1"/>
          <dgm:chPref val="1"/>
        </dgm:presLayoutVars>
      </dgm:prSet>
      <dgm:spPr/>
    </dgm:pt>
    <dgm:pt modelId="{B65A12E5-262D-41BD-967E-E07B5850F828}" type="pres">
      <dgm:prSet presAssocID="{B66EE8EE-DE6A-472B-90C5-4C662F4E949E}" presName="sibTrans" presStyleCnt="0"/>
      <dgm:spPr/>
    </dgm:pt>
    <dgm:pt modelId="{A7FDDC05-8268-4386-8758-82D4FA9DE4D6}" type="pres">
      <dgm:prSet presAssocID="{5C021DE4-202D-496E-A819-92536EFF9F78}" presName="compNode" presStyleCnt="0"/>
      <dgm:spPr/>
    </dgm:pt>
    <dgm:pt modelId="{5BDA9A82-C6C4-4AEE-A427-30371F0F626B}" type="pres">
      <dgm:prSet presAssocID="{5C021DE4-202D-496E-A819-92536EFF9F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2007FFE-2B10-4AFD-9B67-34E593242440}" type="pres">
      <dgm:prSet presAssocID="{5C021DE4-202D-496E-A819-92536EFF9F78}" presName="spaceRect" presStyleCnt="0"/>
      <dgm:spPr/>
    </dgm:pt>
    <dgm:pt modelId="{5388E448-2CAB-4E55-9180-574E84E36350}" type="pres">
      <dgm:prSet presAssocID="{5C021DE4-202D-496E-A819-92536EFF9F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4487414-5D35-A14E-921E-37968EF11D01}" type="presOf" srcId="{7FFC0310-2107-4D88-9634-045C6AC69B46}" destId="{DA868E7E-AD63-4A4B-9DB2-208367F605B0}" srcOrd="0" destOrd="0" presId="urn:microsoft.com/office/officeart/2018/2/layout/IconLabelList"/>
    <dgm:cxn modelId="{82D85B17-4712-4383-BE3A-53C177EB037F}" srcId="{9ECFC7C8-2582-4252-AD29-6D3F28CD25EC}" destId="{5C021DE4-202D-496E-A819-92536EFF9F78}" srcOrd="3" destOrd="0" parTransId="{7C820959-FACB-4DFA-B522-8FC0BDC64B7D}" sibTransId="{38FF20C4-6167-4707-8BEB-8B788AE61B42}"/>
    <dgm:cxn modelId="{120B0742-99A1-B046-A2E4-7370C34644F9}" type="presOf" srcId="{9ECFC7C8-2582-4252-AD29-6D3F28CD25EC}" destId="{A4E60E82-5F4D-4B7C-92C3-9F0CD152DC64}" srcOrd="0" destOrd="0" presId="urn:microsoft.com/office/officeart/2018/2/layout/IconLabelList"/>
    <dgm:cxn modelId="{BA355243-7C8D-104F-9514-358402533536}" type="presOf" srcId="{5C021DE4-202D-496E-A819-92536EFF9F78}" destId="{5388E448-2CAB-4E55-9180-574E84E36350}" srcOrd="0" destOrd="0" presId="urn:microsoft.com/office/officeart/2018/2/layout/IconLabelList"/>
    <dgm:cxn modelId="{596FBC45-9E3D-4F11-AC57-12851C265401}" srcId="{9ECFC7C8-2582-4252-AD29-6D3F28CD25EC}" destId="{CD7FB04F-8A7E-4745-925A-B5EBACFACF91}" srcOrd="0" destOrd="0" parTransId="{5A2C1848-280D-4CC4-9628-A7EC3621534D}" sibTransId="{CB781F95-8025-41D2-86BA-4FCA9CBE7772}"/>
    <dgm:cxn modelId="{CA2F537F-E4BE-3A46-BE8D-137097D5679E}" type="presOf" srcId="{73D68EF3-9E27-470B-ADEF-97218E353EF4}" destId="{4CDE4F77-F823-4C36-AD48-1E4C5B7693E7}" srcOrd="0" destOrd="0" presId="urn:microsoft.com/office/officeart/2018/2/layout/IconLabelList"/>
    <dgm:cxn modelId="{A0A831C6-B276-4FB9-BD23-0D2B7D110327}" srcId="{9ECFC7C8-2582-4252-AD29-6D3F28CD25EC}" destId="{73D68EF3-9E27-470B-ADEF-97218E353EF4}" srcOrd="2" destOrd="0" parTransId="{F1BD1855-F97C-40CA-8EEC-C061EBB99632}" sibTransId="{B66EE8EE-DE6A-472B-90C5-4C662F4E949E}"/>
    <dgm:cxn modelId="{C16235D6-E531-4B0B-B7B4-1917E7AAD3F2}" srcId="{9ECFC7C8-2582-4252-AD29-6D3F28CD25EC}" destId="{7FFC0310-2107-4D88-9634-045C6AC69B46}" srcOrd="1" destOrd="0" parTransId="{1F5D323D-699B-4DFB-99A3-C6831275B4AD}" sibTransId="{4D4A8957-21A8-4914-949C-DBF7BD23BD0F}"/>
    <dgm:cxn modelId="{0355A0F9-03AE-D942-801E-39ABA2A82D0D}" type="presOf" srcId="{CD7FB04F-8A7E-4745-925A-B5EBACFACF91}" destId="{C90F1A4D-84EE-45A4-A0B7-1AB351AEEE50}" srcOrd="0" destOrd="0" presId="urn:microsoft.com/office/officeart/2018/2/layout/IconLabelList"/>
    <dgm:cxn modelId="{82A2A140-B4AF-3E45-BBF4-BFC86F286D43}" type="presParOf" srcId="{A4E60E82-5F4D-4B7C-92C3-9F0CD152DC64}" destId="{37D88FC2-78B9-4A6C-B897-98AD65435681}" srcOrd="0" destOrd="0" presId="urn:microsoft.com/office/officeart/2018/2/layout/IconLabelList"/>
    <dgm:cxn modelId="{D1C24F1C-56AF-CF41-9228-E491DDA279FA}" type="presParOf" srcId="{37D88FC2-78B9-4A6C-B897-98AD65435681}" destId="{441870EF-2AE4-4673-82A9-BE17505CBBBF}" srcOrd="0" destOrd="0" presId="urn:microsoft.com/office/officeart/2018/2/layout/IconLabelList"/>
    <dgm:cxn modelId="{1D9861FB-CB88-2D48-B2F2-26DAA20A693B}" type="presParOf" srcId="{37D88FC2-78B9-4A6C-B897-98AD65435681}" destId="{60EDD616-9999-4F41-B0B1-0E6D0F6AB616}" srcOrd="1" destOrd="0" presId="urn:microsoft.com/office/officeart/2018/2/layout/IconLabelList"/>
    <dgm:cxn modelId="{CB7EDCEB-3798-D94A-B0DB-C5ABD4DDBE54}" type="presParOf" srcId="{37D88FC2-78B9-4A6C-B897-98AD65435681}" destId="{C90F1A4D-84EE-45A4-A0B7-1AB351AEEE50}" srcOrd="2" destOrd="0" presId="urn:microsoft.com/office/officeart/2018/2/layout/IconLabelList"/>
    <dgm:cxn modelId="{869E1EBB-8317-4D45-A430-80818DC05B75}" type="presParOf" srcId="{A4E60E82-5F4D-4B7C-92C3-9F0CD152DC64}" destId="{DDF0645D-F866-4781-8C5C-A0F1BF368D31}" srcOrd="1" destOrd="0" presId="urn:microsoft.com/office/officeart/2018/2/layout/IconLabelList"/>
    <dgm:cxn modelId="{955EE4D6-8337-4949-A608-7060DE91022A}" type="presParOf" srcId="{A4E60E82-5F4D-4B7C-92C3-9F0CD152DC64}" destId="{E01A826A-9DA6-46D5-84B7-D5CEC7C1E9A8}" srcOrd="2" destOrd="0" presId="urn:microsoft.com/office/officeart/2018/2/layout/IconLabelList"/>
    <dgm:cxn modelId="{10CFD326-99E5-EE4B-9CCC-5C7CE107178E}" type="presParOf" srcId="{E01A826A-9DA6-46D5-84B7-D5CEC7C1E9A8}" destId="{146B13B4-16DA-46AC-B495-9A75C62544A1}" srcOrd="0" destOrd="0" presId="urn:microsoft.com/office/officeart/2018/2/layout/IconLabelList"/>
    <dgm:cxn modelId="{29E4F1FD-589C-2F48-AD93-8D59D8999ACC}" type="presParOf" srcId="{E01A826A-9DA6-46D5-84B7-D5CEC7C1E9A8}" destId="{21537D3D-6730-40B2-AA9A-30C550BAF158}" srcOrd="1" destOrd="0" presId="urn:microsoft.com/office/officeart/2018/2/layout/IconLabelList"/>
    <dgm:cxn modelId="{5E9F01E2-5726-BB4B-BD50-18632005CFB9}" type="presParOf" srcId="{E01A826A-9DA6-46D5-84B7-D5CEC7C1E9A8}" destId="{DA868E7E-AD63-4A4B-9DB2-208367F605B0}" srcOrd="2" destOrd="0" presId="urn:microsoft.com/office/officeart/2018/2/layout/IconLabelList"/>
    <dgm:cxn modelId="{BAA9E6D2-B389-9848-8E11-7D99F8354869}" type="presParOf" srcId="{A4E60E82-5F4D-4B7C-92C3-9F0CD152DC64}" destId="{446F7DF6-6A54-498F-8E4C-3A6746949EF3}" srcOrd="3" destOrd="0" presId="urn:microsoft.com/office/officeart/2018/2/layout/IconLabelList"/>
    <dgm:cxn modelId="{C7F1125B-C80D-EF40-8189-AA60DA450BD9}" type="presParOf" srcId="{A4E60E82-5F4D-4B7C-92C3-9F0CD152DC64}" destId="{FC771EDC-C8A1-4D40-A6F1-1CA78EE4D280}" srcOrd="4" destOrd="0" presId="urn:microsoft.com/office/officeart/2018/2/layout/IconLabelList"/>
    <dgm:cxn modelId="{692F998C-EB48-B146-B7AE-ADC3D42393A0}" type="presParOf" srcId="{FC771EDC-C8A1-4D40-A6F1-1CA78EE4D280}" destId="{6EE1A8C9-582E-4243-A3A3-4482F89B48C2}" srcOrd="0" destOrd="0" presId="urn:microsoft.com/office/officeart/2018/2/layout/IconLabelList"/>
    <dgm:cxn modelId="{5CDA0477-FCC9-B044-A02F-179C46503983}" type="presParOf" srcId="{FC771EDC-C8A1-4D40-A6F1-1CA78EE4D280}" destId="{0B77E7F9-692F-49E4-A7DF-648CF81074E9}" srcOrd="1" destOrd="0" presId="urn:microsoft.com/office/officeart/2018/2/layout/IconLabelList"/>
    <dgm:cxn modelId="{D62A1F46-F1C4-FB4B-8A03-80F0825FDBF0}" type="presParOf" srcId="{FC771EDC-C8A1-4D40-A6F1-1CA78EE4D280}" destId="{4CDE4F77-F823-4C36-AD48-1E4C5B7693E7}" srcOrd="2" destOrd="0" presId="urn:microsoft.com/office/officeart/2018/2/layout/IconLabelList"/>
    <dgm:cxn modelId="{03BC1F56-C9C7-7840-AC29-8F5B343EC81D}" type="presParOf" srcId="{A4E60E82-5F4D-4B7C-92C3-9F0CD152DC64}" destId="{B65A12E5-262D-41BD-967E-E07B5850F828}" srcOrd="5" destOrd="0" presId="urn:microsoft.com/office/officeart/2018/2/layout/IconLabelList"/>
    <dgm:cxn modelId="{35040B90-8488-6A48-9727-FF884C3086E2}" type="presParOf" srcId="{A4E60E82-5F4D-4B7C-92C3-9F0CD152DC64}" destId="{A7FDDC05-8268-4386-8758-82D4FA9DE4D6}" srcOrd="6" destOrd="0" presId="urn:microsoft.com/office/officeart/2018/2/layout/IconLabelList"/>
    <dgm:cxn modelId="{CB8D3C74-2E24-0A42-B4BC-CD6432E34C83}" type="presParOf" srcId="{A7FDDC05-8268-4386-8758-82D4FA9DE4D6}" destId="{5BDA9A82-C6C4-4AEE-A427-30371F0F626B}" srcOrd="0" destOrd="0" presId="urn:microsoft.com/office/officeart/2018/2/layout/IconLabelList"/>
    <dgm:cxn modelId="{ED9346E9-BDB1-9C4B-9BAE-586E1EAB8C9A}" type="presParOf" srcId="{A7FDDC05-8268-4386-8758-82D4FA9DE4D6}" destId="{82007FFE-2B10-4AFD-9B67-34E593242440}" srcOrd="1" destOrd="0" presId="urn:microsoft.com/office/officeart/2018/2/layout/IconLabelList"/>
    <dgm:cxn modelId="{F7A3D48C-8D88-EC43-8F1D-0CC11CEEBB22}" type="presParOf" srcId="{A7FDDC05-8268-4386-8758-82D4FA9DE4D6}" destId="{5388E448-2CAB-4E55-9180-574E84E363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CE71-1EBA-489F-8752-D420C4802078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A10E0-7A49-4EFB-AE83-D0E3BF22E0D0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25A31-56A4-4CDE-A0E6-4F4410376DBD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75B devices expected by 2025, 70% IoT sensors &amp; devices</a:t>
          </a:r>
        </a:p>
      </dsp:txBody>
      <dsp:txXfrm>
        <a:off x="46529" y="2703902"/>
        <a:ext cx="2418750" cy="720000"/>
      </dsp:txXfrm>
    </dsp:sp>
    <dsp:sp modelId="{AA33A802-AFC8-40AB-B17B-3DFF86A27167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F9C60-2BA0-4190-8AA4-0EC8497A9630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6D24-3482-48EE-BBA8-BA09B3628838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IoT widely used in smart buildings (e.g., air quality monitoring)</a:t>
          </a:r>
        </a:p>
      </dsp:txBody>
      <dsp:txXfrm>
        <a:off x="2888560" y="2703902"/>
        <a:ext cx="2418750" cy="720000"/>
      </dsp:txXfrm>
    </dsp:sp>
    <dsp:sp modelId="{ECFFC257-2869-4B09-B25B-6A092744B3B9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3D174-339A-433D-8249-4F5359E04ABA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0285-4B2C-4704-BADD-FC0A29AA3664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Opportunistic sensing: reusing IoT infrastructure for Wi-Fi monitoring</a:t>
          </a:r>
        </a:p>
      </dsp:txBody>
      <dsp:txXfrm>
        <a:off x="5730591" y="2703902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9BE97-A6F8-49D0-9B56-6D64AEC4F474}">
      <dsp:nvSpPr>
        <dsp:cNvPr id="0" name=""/>
        <dsp:cNvSpPr/>
      </dsp:nvSpPr>
      <dsp:spPr>
        <a:xfrm>
          <a:off x="0" y="682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F0AD-8AA1-4115-BBAD-1559F4504DA1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B1B55-9A14-4AE3-AB71-25E90697AC33}">
      <dsp:nvSpPr>
        <dsp:cNvPr id="0" name=""/>
        <dsp:cNvSpPr/>
      </dsp:nvSpPr>
      <dsp:spPr>
        <a:xfrm>
          <a:off x="1844034" y="682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Existing solutions: Cisco DNA Center, UniFi</a:t>
          </a:r>
        </a:p>
      </dsp:txBody>
      <dsp:txXfrm>
        <a:off x="1844034" y="682"/>
        <a:ext cx="2839914" cy="1596566"/>
      </dsp:txXfrm>
    </dsp:sp>
    <dsp:sp modelId="{10882678-8FE5-4159-BE6C-11C1E98BC109}">
      <dsp:nvSpPr>
        <dsp:cNvPr id="0" name=""/>
        <dsp:cNvSpPr/>
      </dsp:nvSpPr>
      <dsp:spPr>
        <a:xfrm>
          <a:off x="0" y="1996390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AE706-EBB4-4106-9BBE-102444BED77E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165A3-4294-4C14-9975-3E544AB4D64A}">
      <dsp:nvSpPr>
        <dsp:cNvPr id="0" name=""/>
        <dsp:cNvSpPr/>
      </dsp:nvSpPr>
      <dsp:spPr>
        <a:xfrm>
          <a:off x="1844034" y="1996390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Enterprise-level → high cost, complex</a:t>
          </a:r>
        </a:p>
      </dsp:txBody>
      <dsp:txXfrm>
        <a:off x="1844034" y="1996390"/>
        <a:ext cx="2839914" cy="1596566"/>
      </dsp:txXfrm>
    </dsp:sp>
    <dsp:sp modelId="{0784771B-79B3-449D-98B9-DB30A517F748}">
      <dsp:nvSpPr>
        <dsp:cNvPr id="0" name=""/>
        <dsp:cNvSpPr/>
      </dsp:nvSpPr>
      <dsp:spPr>
        <a:xfrm>
          <a:off x="0" y="3992098"/>
          <a:ext cx="4683949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FBCC9-7C91-4EA9-B2D9-7B7906FB51D7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EC281-3A19-46F2-BD94-91D0BEA9A077}">
      <dsp:nvSpPr>
        <dsp:cNvPr id="0" name=""/>
        <dsp:cNvSpPr/>
      </dsp:nvSpPr>
      <dsp:spPr>
        <a:xfrm>
          <a:off x="1844034" y="3992098"/>
          <a:ext cx="2839914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Need: simple, affordable, real-time Wi-Fi monitoring</a:t>
          </a:r>
        </a:p>
      </dsp:txBody>
      <dsp:txXfrm>
        <a:off x="1844034" y="3992098"/>
        <a:ext cx="2839914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C05C3-4128-454A-8225-F73CD0EC6FE6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CE70-3C0F-4C8C-A94B-1CDC74FEC7BA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Building 1: Single-node → local network + internet performance</a:t>
          </a:r>
        </a:p>
      </dsp:txBody>
      <dsp:txXfrm>
        <a:off x="16284" y="2964165"/>
        <a:ext cx="3768750" cy="720000"/>
      </dsp:txXfrm>
    </dsp:sp>
    <dsp:sp modelId="{ED188A2E-2D68-4082-8B39-5CF2416BCC22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60D8-E314-4013-9D67-25F7A127EB42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Building 2: Multi-node floor deployment → internet performance</a:t>
          </a:r>
        </a:p>
      </dsp:txBody>
      <dsp:txXfrm>
        <a:off x="4444565" y="2964165"/>
        <a:ext cx="37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870EF-2AE4-4673-82A9-BE17505CBBBF}">
      <dsp:nvSpPr>
        <dsp:cNvPr id="0" name=""/>
        <dsp:cNvSpPr/>
      </dsp:nvSpPr>
      <dsp:spPr>
        <a:xfrm>
          <a:off x="481205" y="1392049"/>
          <a:ext cx="783105" cy="783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F1A4D-84EE-45A4-A0B7-1AB351AEEE50}">
      <dsp:nvSpPr>
        <dsp:cNvPr id="0" name=""/>
        <dsp:cNvSpPr/>
      </dsp:nvSpPr>
      <dsp:spPr>
        <a:xfrm>
          <a:off x="2640" y="2447280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Feasibility of low-cost IoT Wi-Fi monitoring</a:t>
          </a:r>
        </a:p>
      </dsp:txBody>
      <dsp:txXfrm>
        <a:off x="2640" y="2447280"/>
        <a:ext cx="1740234" cy="696093"/>
      </dsp:txXfrm>
    </dsp:sp>
    <dsp:sp modelId="{146B13B4-16DA-46AC-B495-9A75C62544A1}">
      <dsp:nvSpPr>
        <dsp:cNvPr id="0" name=""/>
        <dsp:cNvSpPr/>
      </dsp:nvSpPr>
      <dsp:spPr>
        <a:xfrm>
          <a:off x="2525980" y="1392049"/>
          <a:ext cx="783105" cy="783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68E7E-AD63-4A4B-9DB2-208367F605B0}">
      <dsp:nvSpPr>
        <dsp:cNvPr id="0" name=""/>
        <dsp:cNvSpPr/>
      </dsp:nvSpPr>
      <dsp:spPr>
        <a:xfrm>
          <a:off x="2047416" y="2447280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Lightweight, scalable, real-time solution</a:t>
          </a:r>
        </a:p>
      </dsp:txBody>
      <dsp:txXfrm>
        <a:off x="2047416" y="2447280"/>
        <a:ext cx="1740234" cy="696093"/>
      </dsp:txXfrm>
    </dsp:sp>
    <dsp:sp modelId="{6EE1A8C9-582E-4243-A3A3-4482F89B48C2}">
      <dsp:nvSpPr>
        <dsp:cNvPr id="0" name=""/>
        <dsp:cNvSpPr/>
      </dsp:nvSpPr>
      <dsp:spPr>
        <a:xfrm>
          <a:off x="4570755" y="1392049"/>
          <a:ext cx="783105" cy="783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E4F77-F823-4C36-AD48-1E4C5B7693E7}">
      <dsp:nvSpPr>
        <dsp:cNvPr id="0" name=""/>
        <dsp:cNvSpPr/>
      </dsp:nvSpPr>
      <dsp:spPr>
        <a:xfrm>
          <a:off x="4092191" y="2447280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Future: jitter, throughput, anomaly detection with ML</a:t>
          </a:r>
        </a:p>
      </dsp:txBody>
      <dsp:txXfrm>
        <a:off x="4092191" y="2447280"/>
        <a:ext cx="1740234" cy="696093"/>
      </dsp:txXfrm>
    </dsp:sp>
    <dsp:sp modelId="{5BDA9A82-C6C4-4AEE-A427-30371F0F626B}">
      <dsp:nvSpPr>
        <dsp:cNvPr id="0" name=""/>
        <dsp:cNvSpPr/>
      </dsp:nvSpPr>
      <dsp:spPr>
        <a:xfrm>
          <a:off x="6615531" y="1392049"/>
          <a:ext cx="783105" cy="783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E448-2CAB-4E55-9180-574E84E36350}">
      <dsp:nvSpPr>
        <dsp:cNvPr id="0" name=""/>
        <dsp:cNvSpPr/>
      </dsp:nvSpPr>
      <dsp:spPr>
        <a:xfrm>
          <a:off x="6136966" y="2447280"/>
          <a:ext cx="1740234" cy="69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Integration into smart building management systems</a:t>
          </a:r>
        </a:p>
      </dsp:txBody>
      <dsp:txXfrm>
        <a:off x="6136966" y="2447280"/>
        <a:ext cx="1740234" cy="696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7351-4C70-464E-AB96-701BBF6B706A}" type="datetimeFigureOut">
              <a:rPr lang="en-RO" smtClean="0"/>
              <a:t>16.09.2025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A3F5-A7FE-174D-8812-B59C3AFDD49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3075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1 – Title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“Good [morning/afternoon], my name is Adrian </a:t>
            </a:r>
            <a:r>
              <a:rPr lang="en-GB" dirty="0" err="1"/>
              <a:t>Diaconita</a:t>
            </a:r>
            <a:r>
              <a:rPr lang="en-GB" dirty="0"/>
              <a:t>, and today I will present our work </a:t>
            </a:r>
            <a:r>
              <a:rPr lang="en-GB" i="1" dirty="0"/>
              <a:t>An IoT View on Network Performance Evaluation</a:t>
            </a:r>
            <a:r>
              <a:rPr lang="en-GB" dirty="0"/>
              <a:t>, carried out together with Dr. Radu Nicolae </a:t>
            </a:r>
            <a:r>
              <a:rPr lang="en-GB" dirty="0" err="1"/>
              <a:t>Pietraru</a:t>
            </a:r>
            <a:r>
              <a:rPr lang="en-GB" dirty="0"/>
              <a:t> and Dr. Olteanu Adriana at the National University of Science and Technology </a:t>
            </a:r>
            <a:r>
              <a:rPr lang="en-GB" dirty="0" err="1"/>
              <a:t>Politehnica</a:t>
            </a:r>
            <a:r>
              <a:rPr lang="en-GB" dirty="0"/>
              <a:t> Bucharest. This research looks at how IoT devices can be used not only for their original purposes but also to monitor network performance in a simple and low-cost way.”</a:t>
            </a:r>
          </a:p>
          <a:p>
            <a:br>
              <a:rPr lang="en-GB" dirty="0"/>
            </a:br>
            <a:endParaRPr lang="en-GB" dirty="0"/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5530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“We tested the system in two scenarios.</a:t>
            </a:r>
          </a:p>
          <a:p>
            <a:r>
              <a:rPr lang="en-GB" dirty="0"/>
              <a:t>In </a:t>
            </a:r>
            <a:r>
              <a:rPr lang="en-GB" b="1" dirty="0"/>
              <a:t>Building 1</a:t>
            </a:r>
            <a:r>
              <a:rPr lang="en-GB" dirty="0"/>
              <a:t>, we deployed a single node that monitored both local network performance and internet connectivity.</a:t>
            </a:r>
          </a:p>
          <a:p>
            <a:r>
              <a:rPr lang="en-GB" dirty="0"/>
              <a:t>In </a:t>
            </a:r>
            <a:r>
              <a:rPr lang="en-GB" b="1" dirty="0"/>
              <a:t>Building 2</a:t>
            </a:r>
            <a:r>
              <a:rPr lang="en-GB" dirty="0"/>
              <a:t>, we distributed multiple nodes across one floor. These focused on internet performance only, giving us a spatial view of Wi-Fi quality across the area.”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10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8016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“The results were very revealing.</a:t>
            </a:r>
          </a:p>
          <a:p>
            <a:r>
              <a:rPr lang="en-GB" dirty="0"/>
              <a:t>In </a:t>
            </a:r>
            <a:r>
              <a:rPr lang="en-GB" b="1" dirty="0"/>
              <a:t>Building 1</a:t>
            </a:r>
            <a:r>
              <a:rPr lang="en-GB" dirty="0"/>
              <a:t>, we found that the local network connection was stable, while internet connectivity showed more variability, especially in RSSI and latency.</a:t>
            </a:r>
          </a:p>
          <a:p>
            <a:r>
              <a:rPr lang="en-GB" dirty="0"/>
              <a:t>In </a:t>
            </a:r>
            <a:r>
              <a:rPr lang="en-GB" b="1" dirty="0"/>
              <a:t>Building 2</a:t>
            </a:r>
            <a:r>
              <a:rPr lang="en-GB" dirty="0"/>
              <a:t>, nodes in central halls reported higher quality scores, while those at the extremities had weaker performance. We also observed that channel congestion had a significant negative effect, with Building B being more congested than Building A.”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0190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“This table summarizes the two deployment scenarios.</a:t>
            </a:r>
          </a:p>
          <a:p>
            <a:r>
              <a:rPr lang="en-GB" dirty="0"/>
              <a:t>Building 1 used a single point and measured both local and internet performance. It experienced a maximum RSSI drop of 21 dBm and channel congestion of up to 6.</a:t>
            </a:r>
          </a:p>
          <a:p>
            <a:r>
              <a:rPr lang="en-GB" dirty="0"/>
              <a:t>Building 2 monitored an entire floor but only internet performance. Here, RSSI drops reached 29 dBm and congestion went as high as 19.</a:t>
            </a:r>
          </a:p>
          <a:p>
            <a:r>
              <a:rPr lang="en-GB" dirty="0"/>
              <a:t>This highlights the difference between controlled single-node monitoring and distributed, real-world conditions.”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1739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“To conclude, we demonstrated that IoT-based network performance monitoring is not only feasible but also effective using low-cost devices like the ESP8266.</a:t>
            </a:r>
          </a:p>
          <a:p>
            <a:r>
              <a:rPr lang="en-GB" dirty="0"/>
              <a:t>The system is lightweight, scalable, and provides real-time insights into Wi-Fi quality.</a:t>
            </a:r>
          </a:p>
          <a:p>
            <a:r>
              <a:rPr lang="en-GB" dirty="0"/>
              <a:t>Looking ahead, we plan to integrate additional metrics such as jitter and throughput, and to apply machine learning for anomaly detection and automated alerts. Ultimately, this system could become a part of smart building management, combining environmental and connectivity monitoring into one platform.”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1199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“Thank you for your attention. I will now be happy to take your questions.”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14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9553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“In 2023, forecasts predicted that by 2025 more than 75 billion devices will be connected to the Internet. Interestingly, only about 30% will be traditional devices like smartphones or PCs. The rest will be IoT sensors and embedded devices.</a:t>
            </a:r>
          </a:p>
          <a:p>
            <a:r>
              <a:rPr lang="en-GB" dirty="0"/>
              <a:t>One of the most popular IoT applications today is air quality monitoring in smart buildings. But we asked ourselves: could we repurpose the same infrastructure for something more? This led us to the idea of opportunistic sensing, where IoT devices serve a dual role—measuring not just environmental data but also network performance.”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5197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“Current network monitoring tools like Cisco DNA </a:t>
            </a:r>
            <a:r>
              <a:rPr lang="en-GB" dirty="0" err="1"/>
              <a:t>Center</a:t>
            </a:r>
            <a:r>
              <a:rPr lang="en-GB" dirty="0"/>
              <a:t> or Ubiquiti UniFi provide excellent performance insights, but they are enterprise-grade solutions. They require expensive licenses, dedicated hardware, and specialized training.</a:t>
            </a:r>
          </a:p>
          <a:p>
            <a:r>
              <a:rPr lang="en-GB" dirty="0"/>
              <a:t>For smaller environments, such as university campuses or offices, this is overkill. What we need is a low-cost, simple, and flexible way to continuously monitor Wi-Fi performance without adding new infrastructure.”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003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“Our objectives were threefold. First, to leverage IoT nodes for opportunistic network sensing. Second, to achieve continuous monitoring of Wi-Fi without deploying new devices. And third, to provide real-time visualization of performance through </a:t>
            </a:r>
            <a:r>
              <a:rPr lang="en-GB" dirty="0" err="1"/>
              <a:t>ThingsBoard</a:t>
            </a:r>
            <a:r>
              <a:rPr lang="en-GB" dirty="0"/>
              <a:t> dashboards. The idea is to reuse what we already have and make the system lightweight but effective.”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7500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“The proposed system architecture is modular, with three layers.</a:t>
            </a:r>
          </a:p>
          <a:p>
            <a:r>
              <a:rPr lang="en-GB" dirty="0"/>
              <a:t>The </a:t>
            </a:r>
            <a:r>
              <a:rPr lang="en-GB" b="1" dirty="0"/>
              <a:t>Data Acquisition Layer</a:t>
            </a:r>
            <a:r>
              <a:rPr lang="en-GB" dirty="0"/>
              <a:t> uses IoT nodes to collect Wi-Fi metrics.</a:t>
            </a:r>
          </a:p>
          <a:p>
            <a:r>
              <a:rPr lang="en-GB" dirty="0"/>
              <a:t>The </a:t>
            </a:r>
            <a:r>
              <a:rPr lang="en-GB" b="1" dirty="0"/>
              <a:t>Communication Layer</a:t>
            </a:r>
            <a:r>
              <a:rPr lang="en-GB" dirty="0"/>
              <a:t> sends this data efficiently via MQTT.</a:t>
            </a:r>
          </a:p>
          <a:p>
            <a:r>
              <a:rPr lang="en-GB" dirty="0"/>
              <a:t>Finally, the </a:t>
            </a:r>
            <a:r>
              <a:rPr lang="en-GB" b="1" dirty="0"/>
              <a:t>Visualization Layer</a:t>
            </a:r>
            <a:r>
              <a:rPr lang="en-GB" dirty="0"/>
              <a:t> aggregates and displays results on </a:t>
            </a:r>
            <a:r>
              <a:rPr lang="en-GB" dirty="0" err="1"/>
              <a:t>ThingsBoard</a:t>
            </a:r>
            <a:r>
              <a:rPr lang="en-GB" dirty="0"/>
              <a:t> dashboards.</a:t>
            </a:r>
          </a:p>
          <a:p>
            <a:r>
              <a:rPr lang="en-GB" dirty="0"/>
              <a:t>This structure makes the solution scalable, reusable, and easy to integrate with existing IoT deployments.”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5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5666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“At the heart of our system are ESP8266-based IoT nodes. These are low-cost devices, less than 5 dollars each, yet powerful enough for Wi-Fi scanning and data collection.</a:t>
            </a:r>
          </a:p>
          <a:p>
            <a:r>
              <a:rPr lang="en-GB" dirty="0"/>
              <a:t>The metrics we track include RSSI, SSID, latency, channel congestion, and encryption type. Every 10 seconds, each node performs a scan, computes a Quality Score using a weighted mean of these metrics, and prepares the data for transmission.”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1098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“To transmit the collected data, we use the MQTT protocol. This is a lightweight publish–subscribe model, designed for resource-constrained environments like IoT.</a:t>
            </a:r>
          </a:p>
          <a:p>
            <a:r>
              <a:rPr lang="en-GB" dirty="0"/>
              <a:t>Each node is identified by a unique client ID and sends its results as JSON packets every 10 seconds. This ensures reliable delivery and proper data separation on the server side.”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7296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“On the server, we deployed </a:t>
            </a:r>
            <a:r>
              <a:rPr lang="en-GB" dirty="0" err="1"/>
              <a:t>ThingsBoard</a:t>
            </a:r>
            <a:r>
              <a:rPr lang="en-GB" dirty="0"/>
              <a:t>, which is an open-source IoT platform. It allows us to ingest telemetry data, process it, and display it in real time.</a:t>
            </a:r>
          </a:p>
          <a:p>
            <a:r>
              <a:rPr lang="en-GB" dirty="0"/>
              <a:t>We implemented dashboards with two main views:</a:t>
            </a:r>
          </a:p>
          <a:p>
            <a:r>
              <a:rPr lang="en-GB" dirty="0"/>
              <a:t>First, a </a:t>
            </a:r>
            <a:r>
              <a:rPr lang="en-GB" b="1" dirty="0"/>
              <a:t>floor plan map</a:t>
            </a:r>
            <a:r>
              <a:rPr lang="en-GB" dirty="0"/>
              <a:t>, where nodes are positioned and color-coded by Quality Score.</a:t>
            </a:r>
          </a:p>
          <a:p>
            <a:r>
              <a:rPr lang="en-GB" dirty="0"/>
              <a:t>Second, </a:t>
            </a:r>
            <a:r>
              <a:rPr lang="en-GB" b="1" dirty="0"/>
              <a:t>time-series charts</a:t>
            </a:r>
            <a:r>
              <a:rPr lang="en-GB" dirty="0"/>
              <a:t>, showing how metrics evolve over time.</a:t>
            </a:r>
          </a:p>
          <a:p>
            <a:r>
              <a:rPr lang="en-GB" dirty="0"/>
              <a:t>This dual representation helps us quickly identify connectivity blind spots and temporal variations.”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8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00937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“To make the monitoring meaningful, we defined several Key Performance Indicators.</a:t>
            </a:r>
          </a:p>
          <a:p>
            <a:r>
              <a:rPr lang="en-GB" b="1" dirty="0"/>
              <a:t>RSSI</a:t>
            </a:r>
            <a:r>
              <a:rPr lang="en-GB" dirty="0"/>
              <a:t>: signal strength, ranging from -30 dBm for strong to -100 dBm for weak.</a:t>
            </a:r>
          </a:p>
          <a:p>
            <a:r>
              <a:rPr lang="en-GB" b="1" dirty="0"/>
              <a:t>Ping latency</a:t>
            </a:r>
            <a:r>
              <a:rPr lang="en-GB" dirty="0"/>
              <a:t>: low below 30 </a:t>
            </a:r>
            <a:r>
              <a:rPr lang="en-GB" dirty="0" err="1"/>
              <a:t>ms</a:t>
            </a:r>
            <a:r>
              <a:rPr lang="en-GB" dirty="0"/>
              <a:t>, acceptable up to 100 </a:t>
            </a:r>
            <a:r>
              <a:rPr lang="en-GB" dirty="0" err="1"/>
              <a:t>ms</a:t>
            </a:r>
            <a:r>
              <a:rPr lang="en-GB" dirty="0"/>
              <a:t>, and high above that.</a:t>
            </a:r>
          </a:p>
          <a:p>
            <a:r>
              <a:rPr lang="en-GB" b="1" dirty="0"/>
              <a:t>Channel congestion</a:t>
            </a:r>
            <a:r>
              <a:rPr lang="en-GB" dirty="0"/>
              <a:t>: number of SSIDs operating on the same channel.</a:t>
            </a:r>
          </a:p>
          <a:p>
            <a:r>
              <a:rPr lang="en-GB" b="1" dirty="0"/>
              <a:t>Security type</a:t>
            </a:r>
            <a:r>
              <a:rPr lang="en-GB" dirty="0"/>
              <a:t>: WPA2, WPA3, or open networks.</a:t>
            </a:r>
          </a:p>
          <a:p>
            <a:r>
              <a:rPr lang="en-GB" dirty="0"/>
              <a:t>We combined these into a </a:t>
            </a:r>
            <a:r>
              <a:rPr lang="en-GB" b="1" dirty="0"/>
              <a:t>Quality Score</a:t>
            </a:r>
            <a:r>
              <a:rPr lang="en-GB" dirty="0"/>
              <a:t>, where RSSI and ping each contribute 30%, channel congestion 25%, and security 15%. This gave us a single, intuitive metric for performance.”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A3F5-A7FE-174D-8812-B59C3AFDD49A}" type="slidenum">
              <a:rPr lang="en-RO" smtClean="0"/>
              <a:t>9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9632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particle graph background">
            <a:extLst>
              <a:ext uri="{FF2B5EF4-FFF2-40B4-BE49-F238E27FC236}">
                <a16:creationId xmlns:a16="http://schemas.microsoft.com/office/drawing/2014/main" id="{235F7992-562F-4211-9D96-A93E5943F5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1011" r="10" b="-1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r>
              <a:rPr lang="en-GB" sz="5700" dirty="0">
                <a:solidFill>
                  <a:schemeClr val="bg1"/>
                </a:solidFill>
              </a:rPr>
              <a:t>An IoT View on Network Performance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>
                <a:solidFill>
                  <a:schemeClr val="bg1"/>
                </a:solidFill>
              </a:rPr>
              <a:t>Adrian Diaconita, Dr. Radu Nicolae Pietraru, Dr. Olteanu Adriana</a:t>
            </a:r>
          </a:p>
          <a:p>
            <a:pPr>
              <a:lnSpc>
                <a:spcPct val="90000"/>
              </a:lnSpc>
            </a:pPr>
            <a:r>
              <a:rPr lang="en-GB" sz="2200">
                <a:solidFill>
                  <a:schemeClr val="bg1"/>
                </a:solidFill>
              </a:rPr>
              <a:t>National University of Science and Technology Politehnica Bucharest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Deployment Scenarios</a:t>
            </a:r>
            <a:endParaRPr lang="en-GB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72D81A6-EBB8-25D0-0790-8D43B65253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993"/>
            <a:ext cx="2765618" cy="1594189"/>
          </a:xfrm>
        </p:spPr>
        <p:txBody>
          <a:bodyPr anchor="t">
            <a:normAutofit/>
          </a:bodyPr>
          <a:lstStyle/>
          <a:p>
            <a:r>
              <a:rPr lang="en-GB" sz="280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159" y="751555"/>
            <a:ext cx="4509191" cy="176645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GB" sz="1400"/>
          </a:p>
          <a:p>
            <a:pPr>
              <a:lnSpc>
                <a:spcPct val="90000"/>
              </a:lnSpc>
            </a:pPr>
            <a:r>
              <a:rPr lang="en-GB" sz="1400"/>
              <a:t>Building 1: Local network stable, internet more variable</a:t>
            </a:r>
          </a:p>
          <a:p>
            <a:pPr>
              <a:lnSpc>
                <a:spcPct val="90000"/>
              </a:lnSpc>
            </a:pPr>
            <a:r>
              <a:rPr lang="en-GB" sz="1400"/>
              <a:t>Building 2: Halls (center) better quality, extremities weaker</a:t>
            </a:r>
          </a:p>
          <a:p>
            <a:pPr>
              <a:lnSpc>
                <a:spcPct val="90000"/>
              </a:lnSpc>
            </a:pPr>
            <a:r>
              <a:rPr lang="en-GB" sz="1400"/>
              <a:t>Channel congestion strongly impacts performance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2321CCAC-CCC3-B742-3E49-D8E076FD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99" b="2517"/>
          <a:stretch>
            <a:fillRect/>
          </a:stretch>
        </p:blipFill>
        <p:spPr>
          <a:xfrm>
            <a:off x="-1" y="2818262"/>
            <a:ext cx="9144001" cy="4039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38" y="174032"/>
            <a:ext cx="7631723" cy="1111843"/>
          </a:xfrm>
        </p:spPr>
        <p:txBody>
          <a:bodyPr anchor="ctr">
            <a:normAutofit/>
          </a:bodyPr>
          <a:lstStyle/>
          <a:p>
            <a:r>
              <a:rPr lang="en-GB" sz="3500"/>
              <a:t>Comparative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GB" sz="1400"/>
          </a:p>
          <a:p>
            <a:pPr algn="ctr">
              <a:lnSpc>
                <a:spcPct val="90000"/>
              </a:lnSpc>
            </a:pPr>
            <a:r>
              <a:rPr lang="en-GB" sz="1400"/>
              <a:t>Building 1: One point, local + internet, max RSSI drop -21 dBm, congestion up to 6</a:t>
            </a:r>
          </a:p>
          <a:p>
            <a:pPr algn="ctr">
              <a:lnSpc>
                <a:spcPct val="90000"/>
              </a:lnSpc>
            </a:pPr>
            <a:r>
              <a:rPr lang="en-GB" sz="1400"/>
              <a:t>Building 2: Whole floor, internet only, max RSSI drop -29 dBm, congestion up to 19</a:t>
            </a:r>
          </a:p>
        </p:txBody>
      </p:sp>
      <p:pic>
        <p:nvPicPr>
          <p:cNvPr id="5" name="Picture 4" descr="A graph with green and red lines&#10;&#10;AI-generated content may be incorrect.">
            <a:extLst>
              <a:ext uri="{FF2B5EF4-FFF2-40B4-BE49-F238E27FC236}">
                <a16:creationId xmlns:a16="http://schemas.microsoft.com/office/drawing/2014/main" id="{98E4A77E-8290-7AF9-10A4-293E5CCB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0" y="2405149"/>
            <a:ext cx="7759985" cy="38993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GB" sz="3500"/>
              <a:t>Conclusions &amp; Future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93693-6D9A-0C4A-2E63-8ACB2986C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33334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AI-generated content may be incorrect.">
            <a:extLst>
              <a:ext uri="{FF2B5EF4-FFF2-40B4-BE49-F238E27FC236}">
                <a16:creationId xmlns:a16="http://schemas.microsoft.com/office/drawing/2014/main" id="{CDF3D720-8453-C5BB-7D99-31B8CD36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950" y="1860919"/>
            <a:ext cx="373146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609B9-E51A-6F4C-E2FE-D8ADEA07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896" y="2299176"/>
            <a:ext cx="3098526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600"/>
              <a:t>Thank you for your attention</a:t>
            </a:r>
            <a:br>
              <a:rPr lang="en-US" sz="2600"/>
            </a:br>
            <a:br>
              <a:rPr lang="en-US" sz="2600"/>
            </a:br>
            <a:r>
              <a:rPr lang="en-US" sz="2600"/>
              <a:t>Q&amp;A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2377" y="403477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Motivation &amp;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13E435-EA49-A97A-A0CA-337E98C78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83742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GB" sz="4900"/>
              <a:t>Problem Statement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253E8-76CD-316B-CC9C-49D62B894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0268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128094"/>
            <a:ext cx="2575635" cy="1415270"/>
          </a:xfrm>
        </p:spPr>
        <p:txBody>
          <a:bodyPr anchor="t">
            <a:normAutofit/>
          </a:bodyPr>
          <a:lstStyle/>
          <a:p>
            <a:r>
              <a:rPr lang="en-GB" sz="2800"/>
              <a:t>Objectives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8234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91D3E89-05CA-7E7A-BA19-2D8FE288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0" y="1945993"/>
            <a:ext cx="5451841" cy="296601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0" y="2543364"/>
            <a:ext cx="2575635" cy="3599019"/>
          </a:xfrm>
        </p:spPr>
        <p:txBody>
          <a:bodyPr>
            <a:normAutofit/>
          </a:bodyPr>
          <a:lstStyle/>
          <a:p>
            <a:endParaRPr lang="en-GB" sz="1700"/>
          </a:p>
          <a:p>
            <a:r>
              <a:rPr lang="en-GB" sz="1700"/>
              <a:t>Leverage IoT nodes for network performance sensing</a:t>
            </a:r>
          </a:p>
          <a:p>
            <a:r>
              <a:rPr lang="en-GB" sz="1700"/>
              <a:t>Continuous monitoring without extra infrastructure</a:t>
            </a:r>
          </a:p>
          <a:p>
            <a:r>
              <a:rPr lang="en-GB" sz="1700"/>
              <a:t>Visualize data in real time via ThingsBoard dashboards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9FF05-AA06-BC26-04BA-0C3958124195}"/>
              </a:ext>
            </a:extLst>
          </p:cNvPr>
          <p:cNvSpPr txBox="1"/>
          <p:nvPr/>
        </p:nvSpPr>
        <p:spPr>
          <a:xfrm>
            <a:off x="1667643" y="4912006"/>
            <a:ext cx="234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</a:t>
            </a:r>
            <a:r>
              <a:rPr lang="en-RO" sz="1400" dirty="0"/>
              <a:t>ig. 1 Thingsboard Dashboard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128094"/>
            <a:ext cx="2575635" cy="1415270"/>
          </a:xfrm>
        </p:spPr>
        <p:txBody>
          <a:bodyPr anchor="t">
            <a:normAutofit/>
          </a:bodyPr>
          <a:lstStyle/>
          <a:p>
            <a:r>
              <a:rPr lang="en-GB" sz="2800"/>
              <a:t>System Architecture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8234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F66F3714-C322-B968-8681-BEED3D87A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26" y="1099100"/>
            <a:ext cx="4666421" cy="46664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0" y="2543364"/>
            <a:ext cx="2575635" cy="3599019"/>
          </a:xfrm>
        </p:spPr>
        <p:txBody>
          <a:bodyPr>
            <a:normAutofit/>
          </a:bodyPr>
          <a:lstStyle/>
          <a:p>
            <a:endParaRPr lang="en-GB" sz="1700"/>
          </a:p>
          <a:p>
            <a:r>
              <a:rPr lang="en-GB" sz="1700"/>
              <a:t>Three layers: Data Acquisition → Communication → Visualization</a:t>
            </a:r>
          </a:p>
          <a:p>
            <a:r>
              <a:rPr lang="en-GB" sz="1700"/>
              <a:t>ESP8266 nodes collect metrics</a:t>
            </a:r>
          </a:p>
          <a:p>
            <a:r>
              <a:rPr lang="en-GB" sz="1700"/>
              <a:t>MQTT protocol for data transport</a:t>
            </a:r>
          </a:p>
          <a:p>
            <a:r>
              <a:rPr lang="en-GB" sz="1700"/>
              <a:t>ThingsBoard for visualization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5B96D-9400-2380-F6B0-7A58479BF638}"/>
              </a:ext>
            </a:extLst>
          </p:cNvPr>
          <p:cNvSpPr txBox="1"/>
          <p:nvPr/>
        </p:nvSpPr>
        <p:spPr>
          <a:xfrm>
            <a:off x="1976632" y="4699322"/>
            <a:ext cx="17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dirty="0">
                <a:solidFill>
                  <a:schemeClr val="bg1"/>
                </a:solidFill>
              </a:rPr>
              <a:t>Data Acquisition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51933-1A5C-AE2B-3336-33DB2FD54704}"/>
              </a:ext>
            </a:extLst>
          </p:cNvPr>
          <p:cNvSpPr txBox="1"/>
          <p:nvPr/>
        </p:nvSpPr>
        <p:spPr>
          <a:xfrm>
            <a:off x="1998625" y="378044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78E9D-D865-ABA1-5932-D6DB7A68625C}"/>
              </a:ext>
            </a:extLst>
          </p:cNvPr>
          <p:cNvSpPr txBox="1"/>
          <p:nvPr/>
        </p:nvSpPr>
        <p:spPr>
          <a:xfrm>
            <a:off x="2151872" y="2714545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dirty="0">
                <a:solidFill>
                  <a:schemeClr val="bg1"/>
                </a:solidFill>
              </a:rPr>
              <a:t>Visualization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sz="3500" dirty="0"/>
              <a:t>Data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endParaRPr lang="en-GB" sz="1700" dirty="0"/>
          </a:p>
          <a:p>
            <a:r>
              <a:rPr lang="en-GB" sz="1700" dirty="0"/>
              <a:t>ESP8266-based IoT nodes (low-cost, &lt;$5)</a:t>
            </a:r>
          </a:p>
          <a:p>
            <a:r>
              <a:rPr lang="en-GB" sz="1700" dirty="0"/>
              <a:t>Metrics: RSSI, SSID, channel congestion, latency, encryption</a:t>
            </a:r>
          </a:p>
          <a:p>
            <a:r>
              <a:rPr lang="en-GB" sz="1700" dirty="0"/>
              <a:t>Quality Score: weighted mean based on the metrics above</a:t>
            </a:r>
          </a:p>
        </p:txBody>
      </p:sp>
      <p:pic>
        <p:nvPicPr>
          <p:cNvPr id="13" name="Picture 12" descr="Abstract background">
            <a:extLst>
              <a:ext uri="{FF2B5EF4-FFF2-40B4-BE49-F238E27FC236}">
                <a16:creationId xmlns:a16="http://schemas.microsoft.com/office/drawing/2014/main" id="{2152EB09-373E-7FAC-1A1B-7428256D5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04" r="12749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en-GB" sz="2400"/>
              <a:t>Communication Layer</a:t>
            </a:r>
          </a:p>
        </p:txBody>
      </p:sp>
      <p:pic>
        <p:nvPicPr>
          <p:cNvPr id="6" name="Picture 5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70661FCB-6C3A-AFE7-F996-EE4209C0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59" b="-2"/>
          <a:stretch>
            <a:fillRect/>
          </a:stretch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3" descr="Lines and dots connected representing a network">
            <a:extLst>
              <a:ext uri="{FF2B5EF4-FFF2-40B4-BE49-F238E27FC236}">
                <a16:creationId xmlns:a16="http://schemas.microsoft.com/office/drawing/2014/main" id="{D887358C-3AE7-CAE8-2D59-75AC4A81B3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072" r="24148" b="2"/>
          <a:stretch>
            <a:fillRect/>
          </a:stretch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344708"/>
          </a:xfrm>
        </p:spPr>
        <p:txBody>
          <a:bodyPr anchor="ctr">
            <a:normAutofit/>
          </a:bodyPr>
          <a:lstStyle/>
          <a:p>
            <a:endParaRPr lang="en-GB" sz="1700"/>
          </a:p>
          <a:p>
            <a:r>
              <a:rPr lang="en-GB" sz="1700"/>
              <a:t>MQTT lightweight publish/subscribe protocol</a:t>
            </a:r>
          </a:p>
          <a:p>
            <a:r>
              <a:rPr lang="en-GB" sz="1700"/>
              <a:t>Each node sends JSON packets every 10s</a:t>
            </a:r>
          </a:p>
          <a:p>
            <a:r>
              <a:rPr lang="en-GB" sz="1700"/>
              <a:t>Unique client IDs for identification</a:t>
            </a:r>
            <a:endParaRPr lang="en-GB" sz="17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1128094"/>
            <a:ext cx="2575635" cy="1415270"/>
          </a:xfrm>
        </p:spPr>
        <p:txBody>
          <a:bodyPr anchor="t">
            <a:normAutofit/>
          </a:bodyPr>
          <a:lstStyle/>
          <a:p>
            <a:r>
              <a:rPr lang="en-GB" sz="2800" dirty="0"/>
              <a:t>Visualization &amp; Analytics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8234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building&#10;&#10;AI-generated content may be incorrect.">
            <a:extLst>
              <a:ext uri="{FF2B5EF4-FFF2-40B4-BE49-F238E27FC236}">
                <a16:creationId xmlns:a16="http://schemas.microsoft.com/office/drawing/2014/main" id="{5FDF1C5D-6B8D-FA34-91E0-417663DBE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6" y="830866"/>
            <a:ext cx="4666421" cy="52028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0" y="2543364"/>
            <a:ext cx="2575635" cy="3599019"/>
          </a:xfrm>
        </p:spPr>
        <p:txBody>
          <a:bodyPr>
            <a:normAutofit/>
          </a:bodyPr>
          <a:lstStyle/>
          <a:p>
            <a:endParaRPr lang="en-GB" sz="1700" dirty="0"/>
          </a:p>
          <a:p>
            <a:r>
              <a:rPr lang="en-GB" sz="1700" dirty="0" err="1"/>
              <a:t>ThingsBoard</a:t>
            </a:r>
            <a:r>
              <a:rPr lang="en-GB" sz="1700" dirty="0"/>
              <a:t> IoT platform</a:t>
            </a:r>
          </a:p>
          <a:p>
            <a:r>
              <a:rPr lang="en-GB" sz="1700" dirty="0"/>
              <a:t>Real-time dashboards</a:t>
            </a:r>
          </a:p>
          <a:p>
            <a:r>
              <a:rPr lang="en-GB" sz="1700" dirty="0"/>
              <a:t>Floor plan map (Image Marker Placement Map)</a:t>
            </a:r>
          </a:p>
          <a:p>
            <a:r>
              <a:rPr lang="en-GB" sz="1700" dirty="0"/>
              <a:t>Time-series charts of Wi-Fi metrics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13" y="739835"/>
            <a:ext cx="2776935" cy="1616203"/>
          </a:xfrm>
        </p:spPr>
        <p:txBody>
          <a:bodyPr anchor="b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13" y="2459116"/>
            <a:ext cx="2776934" cy="3524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RSSI: -30 dBm (strong) to -100 dBm (weak)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Ping Latency: &lt;30ms low, 30–100ms acceptable, &gt;100ms high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Channel congestion: number of SSIDs per channel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Security type: WPA2, WPA3, open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rgbClr val="FFFFFF"/>
                </a:solidFill>
              </a:rPr>
              <a:t>Quality Score: weighted (RSSI 30%, Ping 30%, Congestion 25%, Security 15%)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7990D-2607-8483-B124-12288CCA1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367714"/>
              </p:ext>
            </p:extLst>
          </p:nvPr>
        </p:nvGraphicFramePr>
        <p:xfrm>
          <a:off x="4155312" y="509286"/>
          <a:ext cx="4722470" cy="585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1484</Words>
  <Application>Microsoft Macintosh PowerPoint</Application>
  <PresentationFormat>On-screen Show (4:3)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An IoT View on Network Performance Evaluation</vt:lpstr>
      <vt:lpstr>Motivation &amp; Context</vt:lpstr>
      <vt:lpstr>Problem Statement</vt:lpstr>
      <vt:lpstr>Objectives</vt:lpstr>
      <vt:lpstr>System Architecture</vt:lpstr>
      <vt:lpstr>Data Acquisition</vt:lpstr>
      <vt:lpstr>Communication Layer</vt:lpstr>
      <vt:lpstr>Visualization &amp; Analytics</vt:lpstr>
      <vt:lpstr>Performance Metrics</vt:lpstr>
      <vt:lpstr>Deployment Scenarios</vt:lpstr>
      <vt:lpstr>Results</vt:lpstr>
      <vt:lpstr>Comparative Analysis</vt:lpstr>
      <vt:lpstr>Conclusions &amp; Future Work</vt:lpstr>
      <vt:lpstr>Thank you for your attention 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Adrian DIACONIŢA (132840)</cp:lastModifiedBy>
  <cp:revision>3</cp:revision>
  <dcterms:created xsi:type="dcterms:W3CDTF">2013-01-27T09:14:16Z</dcterms:created>
  <dcterms:modified xsi:type="dcterms:W3CDTF">2025-09-16T19:24:45Z</dcterms:modified>
  <cp:category/>
</cp:coreProperties>
</file>