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Arial Narrow"/>
      <p:regular r:id="rId25"/>
      <p:bold r:id="rId26"/>
      <p:italic r:id="rId27"/>
      <p:boldItalic r:id="rId28"/>
    </p:embeddedFon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B21282-A8A5-49C4-9783-7867CBA27D80}">
  <a:tblStyle styleId="{C9B21282-A8A5-49C4-9783-7867CBA27D8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ArialNarrow-bold.fntdata"/><Relationship Id="rId25" Type="http://schemas.openxmlformats.org/officeDocument/2006/relationships/font" Target="fonts/ArialNarrow-regular.fntdata"/><Relationship Id="rId28" Type="http://schemas.openxmlformats.org/officeDocument/2006/relationships/font" Target="fonts/ArialNarrow-boldItalic.fntdata"/><Relationship Id="rId27" Type="http://schemas.openxmlformats.org/officeDocument/2006/relationships/font" Target="fonts/ArialNarrow-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HelveticaNeue-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PcCu-VYXH08" TargetMode="External"/><Relationship Id="rId3" Type="http://schemas.openxmlformats.org/officeDocument/2006/relationships/hyperlink" Target="https://www.youtube.com/watch?v=TnXCLOmVBiQ"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US">
                <a:solidFill>
                  <a:schemeClr val="dk1"/>
                </a:solidFill>
              </a:rPr>
              <a:t>Bună ziua tuturor ș</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Astăzi vreau să vă prezint o lucrare intitulată </a:t>
            </a:r>
            <a:r>
              <a:rPr i="1" lang="en-US">
                <a:solidFill>
                  <a:schemeClr val="dk1"/>
                </a:solidFill>
              </a:rPr>
              <a:t>A fusion of UWB and sonification methods </a:t>
            </a:r>
            <a:r>
              <a:rPr i="1" lang="en-US">
                <a:solidFill>
                  <a:schemeClr val="dk1"/>
                </a:solidFill>
              </a:rPr>
              <a:t>for accessible public transportation</a:t>
            </a:r>
            <a:r>
              <a:rPr lang="en-US">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Pe scurt, este vorba despre cum putem combina două tehnologii – localizarea prin </a:t>
            </a:r>
            <a:r>
              <a:rPr b="1" lang="en-US">
                <a:solidFill>
                  <a:schemeClr val="dk1"/>
                </a:solidFill>
              </a:rPr>
              <a:t>Ultra-Wideband (UWB)</a:t>
            </a:r>
            <a:r>
              <a:rPr lang="en-US">
                <a:solidFill>
                  <a:schemeClr val="dk1"/>
                </a:solidFill>
              </a:rPr>
              <a:t> și metode de </a:t>
            </a:r>
            <a:r>
              <a:rPr b="1" lang="en-US">
                <a:solidFill>
                  <a:schemeClr val="dk1"/>
                </a:solidFill>
              </a:rPr>
              <a:t>sonificare</a:t>
            </a:r>
            <a:r>
              <a:rPr lang="en-US">
                <a:solidFill>
                  <a:schemeClr val="dk1"/>
                </a:solidFill>
              </a:rPr>
              <a:t> – </a:t>
            </a:r>
            <a:r>
              <a:rPr lang="en-US">
                <a:solidFill>
                  <a:schemeClr val="dk1"/>
                </a:solidFill>
              </a:rPr>
              <a:t>în</a:t>
            </a:r>
            <a:r>
              <a:rPr lang="en-US">
                <a:solidFill>
                  <a:schemeClr val="dk1"/>
                </a:solidFill>
              </a:rPr>
              <a:t> difereite scenarii - </a:t>
            </a:r>
            <a:r>
              <a:rPr lang="en-US">
                <a:solidFill>
                  <a:schemeClr val="dk1"/>
                </a:solidFill>
              </a:rPr>
              <a:t>în</a:t>
            </a:r>
            <a:r>
              <a:rPr lang="en-US">
                <a:solidFill>
                  <a:schemeClr val="dk1"/>
                </a:solidFill>
              </a:rPr>
              <a:t> lucrare </a:t>
            </a:r>
            <a:r>
              <a:rPr lang="en-US">
                <a:solidFill>
                  <a:schemeClr val="dk1"/>
                </a:solidFill>
              </a:rPr>
              <a:t>mă</a:t>
            </a:r>
            <a:r>
              <a:rPr lang="en-US">
                <a:solidFill>
                  <a:schemeClr val="dk1"/>
                </a:solidFill>
              </a:rPr>
              <a:t> axez pe partea de transport public mai accesibil, </a:t>
            </a:r>
            <a:r>
              <a:rPr lang="en-US">
                <a:solidFill>
                  <a:schemeClr val="dk1"/>
                </a:solidFill>
              </a:rPr>
              <a:t>în</a:t>
            </a:r>
            <a:r>
              <a:rPr lang="en-US">
                <a:solidFill>
                  <a:schemeClr val="dk1"/>
                </a:solidFill>
              </a:rPr>
              <a:t> </a:t>
            </a:r>
            <a:r>
              <a:rPr lang="en-US">
                <a:solidFill>
                  <a:schemeClr val="dk1"/>
                </a:solidFill>
              </a:rPr>
              <a:t>prezentarea</a:t>
            </a:r>
            <a:r>
              <a:rPr lang="en-US">
                <a:solidFill>
                  <a:schemeClr val="dk1"/>
                </a:solidFill>
              </a:rPr>
              <a:t> de fata ma foi referi la </a:t>
            </a:r>
            <a:r>
              <a:rPr lang="en-US">
                <a:solidFill>
                  <a:schemeClr val="dk1"/>
                </a:solidFill>
              </a:rPr>
              <a:t>poziționarea</a:t>
            </a:r>
            <a:r>
              <a:rPr lang="en-US">
                <a:solidFill>
                  <a:schemeClr val="dk1"/>
                </a:solidFill>
              </a:rPr>
              <a:t> </a:t>
            </a:r>
            <a:r>
              <a:rPr lang="en-US">
                <a:solidFill>
                  <a:schemeClr val="dk1"/>
                </a:solidFill>
              </a:rPr>
              <a:t>utilizatorilor</a:t>
            </a:r>
            <a:r>
              <a:rPr lang="en-US">
                <a:solidFill>
                  <a:schemeClr val="dk1"/>
                </a:solidFill>
              </a:rPr>
              <a:t> </a:t>
            </a:r>
            <a:r>
              <a:rPr lang="en-US">
                <a:solidFill>
                  <a:schemeClr val="dk1"/>
                </a:solidFill>
              </a:rPr>
              <a:t>în</a:t>
            </a:r>
            <a:r>
              <a:rPr lang="en-US">
                <a:solidFill>
                  <a:schemeClr val="dk1"/>
                </a:solidFill>
              </a:rPr>
              <a:t> </a:t>
            </a:r>
            <a:r>
              <a:rPr lang="en-US">
                <a:solidFill>
                  <a:schemeClr val="dk1"/>
                </a:solidFill>
              </a:rPr>
              <a:t>interior</a:t>
            </a:r>
            <a:r>
              <a:rPr lang="en-US">
                <a:solidFill>
                  <a:schemeClr val="dk1"/>
                </a:solidFill>
              </a:rPr>
              <a:t> la modul general,  în special pentru persoanele cu deficiențe de vedere. Ideea centrală este de a folosi precizia UWB pentru a determina poziția utilizatorului și apoi de a transforma aceste informații în semnale audio intuitive, care să îi ghideze în siguranță.</a:t>
            </a:r>
            <a:endParaRPr>
              <a:solidFill>
                <a:schemeClr val="dk1"/>
              </a:solidFill>
            </a:endParaRPr>
          </a:p>
          <a:p>
            <a:pPr indent="0" lvl="0" marL="0" rtl="0" algn="l">
              <a:lnSpc>
                <a:spcPct val="100000"/>
              </a:lnSpc>
              <a:spcBef>
                <a:spcPts val="1200"/>
              </a:spcBef>
              <a:spcAft>
                <a:spcPts val="0"/>
              </a:spcAft>
              <a:buSzPts val="1100"/>
              <a:buNone/>
            </a:pPr>
            <a:r>
              <a:t/>
            </a:r>
            <a:endParaRPr/>
          </a:p>
        </p:txBody>
      </p:sp>
      <p:sp>
        <p:nvSpPr>
          <p:cNvPr id="159" name="Google Shape;15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24852878a7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24852878a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După ce știm unde se află utilizatorul și în ce direcție trebuie să meargă, următorul pas este să îi oferim un feedback audio care să îi permită să perceapă distanța până la punctul de interes – de exemplu, iesirea de urgenta.</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S</a:t>
            </a:r>
            <a:r>
              <a:rPr b="1" lang="en-US">
                <a:solidFill>
                  <a:schemeClr val="dk1"/>
                </a:solidFill>
              </a:rPr>
              <a:t>onificarea</a:t>
            </a:r>
            <a:r>
              <a:rPr lang="en-US">
                <a:solidFill>
                  <a:schemeClr val="dk1"/>
                </a:solidFill>
              </a:rPr>
              <a:t>, o tehnică prin care proprietățile sunetului – precum frecvența, volumul sau viteza de redare – sunt modulate astfel încât informația să fie ușor de procesat și intuitivă pentru utilizator.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sistemul nostru, distanța până la punctul de interes este mapată pe frecvența sunetului. Frecvența variază între 100 Hz și 1000 Hz, în funcție de cât de aproape este utilizatorul de destinație. Pe măsură ce utilizatorul se apropie, frecvența crește; dacă se îndepărtează, frecvența scade. Astfel, el poate simți imediat în ce direcție să meargă și cât de aproape este de obiectiv, fără să fie nevoie să proceseze vizual sau să citească informații suplimentare.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Mai exact, în intervalul 5–2 metri, schimbarea frecvenței este liniară, oferind o percepție graduală a apropierii. În intervalul 2–0 metri, am folosit o creștere exponențială a frecvenței, astfel încât chiar și micile modificări de poziție să fie resimțite clar, sporind sensibilitatea și precizia ghidajului audio.</a:t>
            </a:r>
            <a:endParaRPr>
              <a:solidFill>
                <a:schemeClr val="dk1"/>
              </a:solidFill>
            </a:endParaRPr>
          </a:p>
          <a:p>
            <a:pPr indent="0" lvl="0" marL="0" rtl="0" algn="l">
              <a:lnSpc>
                <a:spcPct val="115000"/>
              </a:lnSpc>
              <a:spcBef>
                <a:spcPts val="1200"/>
              </a:spcBef>
              <a:spcAft>
                <a:spcPts val="1200"/>
              </a:spcAft>
              <a:buNone/>
            </a:pPr>
            <a:r>
              <a:rPr lang="en-US">
                <a:solidFill>
                  <a:schemeClr val="dk1"/>
                </a:solidFill>
              </a:rPr>
              <a:t>Practic, utilizatorul „ascultă” distanța și se poate orienta rapid și intuitiv către ușa.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4852878a7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24852878a7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„Pe lângă frecvența sunetului, folosim și </a:t>
            </a:r>
            <a:r>
              <a:rPr b="1" lang="en-US">
                <a:solidFill>
                  <a:schemeClr val="dk1"/>
                </a:solidFill>
              </a:rPr>
              <a:t>viteza de redare</a:t>
            </a:r>
            <a:r>
              <a:rPr lang="en-US">
                <a:solidFill>
                  <a:schemeClr val="dk1"/>
                </a:solidFill>
              </a:rPr>
              <a:t> pentru a oferi utilizatorului informații despre direcția în care se află.</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Ideea este simplă: direcția utilizatorului este mapată la viteza de redare a sunetului, care variază între 0.8 și 2.5. Când utilizatorul este aliniat corect cu punctul de interes – de exemplu ușa autobuzului – viteza sunetului crește, semnalând că merge în direcția corectă. Dacă nu este aliniat, viteza scade, indicând că trebuie să își ajusteze orientarea.</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Astfel, utilizatorul primește un </a:t>
            </a:r>
            <a:r>
              <a:rPr b="1" lang="en-US">
                <a:solidFill>
                  <a:schemeClr val="dk1"/>
                </a:solidFill>
              </a:rPr>
              <a:t>feedback imediat și intuitiv</a:t>
            </a:r>
            <a:r>
              <a:rPr lang="en-US">
                <a:solidFill>
                  <a:schemeClr val="dk1"/>
                </a:solidFill>
              </a:rPr>
              <a:t>, fără a fi nevoie de input vizual.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Acest sistem funcționează ca un fel de radar: pe măsură ce utilizatorul se rotește sau se deplasează, viteza sunetului se ajustează continuu, oferind actualizări în timp real despre orientarea sa față de țintă. Practic, el știe permanent dacă se îndreaptă corect sau dacă trebuie să facă mici corecții.”</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4852878a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24852878a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solidFill>
                  <a:schemeClr val="dk1"/>
                </a:solidFill>
              </a:rPr>
              <a:t>Ultimul parametru pe care îl folosim pentru feedback-ul audio este </a:t>
            </a:r>
            <a:r>
              <a:rPr b="1" lang="en-US">
                <a:solidFill>
                  <a:schemeClr val="dk1"/>
                </a:solidFill>
              </a:rPr>
              <a:t>diferența de volum între canalele stânga și dreapta</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Rolul său este să ofere utilizatorului o percepție a spațiului și direcției în mod natural. În funcție de unghiul de orientare, sunetul va fi mai puternic într-un canal sau în celălalt, indicând clar dacă utilizatorul trebuie să se rotească spre stânga sau spre dreapta pentru a ajunge la punctul de interes.</a:t>
            </a:r>
            <a:endParaRPr>
              <a:solidFill>
                <a:schemeClr val="dk1"/>
              </a:solidFill>
            </a:endParaRPr>
          </a:p>
          <a:p>
            <a:pPr indent="0" lvl="0" marL="0" rtl="0" algn="l">
              <a:lnSpc>
                <a:spcPct val="115000"/>
              </a:lnSpc>
              <a:spcBef>
                <a:spcPts val="1200"/>
              </a:spcBef>
              <a:spcAft>
                <a:spcPts val="1200"/>
              </a:spcAft>
              <a:buNone/>
            </a:pPr>
            <a:r>
              <a:rPr lang="en-US">
                <a:solidFill>
                  <a:schemeClr val="dk1"/>
                </a:solidFill>
              </a:rPr>
              <a:t>Volumul variază între 0 și 1, permițând astfel ajustarea fină a intensității sonore pe fiecare canal. Astfel, utilizatorul primește o indicație audio tridimensională, intuitivă, despre direcția corectă, fără să fie nevoie de input vizual.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4852878a7_0_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Aici sunt cele 2 filmulete, primul are si o simulare </a:t>
            </a:r>
            <a:r>
              <a:rPr lang="en-US"/>
              <a:t>în</a:t>
            </a:r>
            <a:r>
              <a:rPr lang="en-US"/>
              <a:t> care am aratat partea de positionare, - am niste puncte prin camera (X cu albastru), iar cu rosu ancorele, eu ma deplasez si se poate observa pe minimap-ul camerei cum ma apropii de obiective</a:t>
            </a:r>
            <a:br>
              <a:rPr lang="en-US"/>
            </a:br>
            <a:br>
              <a:rPr lang="en-US"/>
            </a:br>
            <a:r>
              <a:rPr lang="en-US" u="sng">
                <a:solidFill>
                  <a:srgbClr val="0097A7"/>
                </a:solidFill>
                <a:hlinkClick r:id="rId2">
                  <a:extLst>
                    <a:ext uri="{A12FA001-AC4F-418D-AE19-62706E023703}">
                      <ahyp:hlinkClr val="tx"/>
                    </a:ext>
                  </a:extLst>
                </a:hlinkClick>
              </a:rPr>
              <a:t>https://www.youtube.com/watch?v=PcCu-VYXH08</a:t>
            </a:r>
            <a:r>
              <a:rPr lang="en-US">
                <a:solidFill>
                  <a:schemeClr val="dk1"/>
                </a:solidFill>
              </a:rPr>
              <a:t> - positioning</a:t>
            </a:r>
            <a:endParaRPr>
              <a:solidFill>
                <a:schemeClr val="dk1"/>
              </a:solidFill>
            </a:endParaRPr>
          </a:p>
          <a:p>
            <a:pPr indent="0" lvl="0" marL="0" rtl="0" algn="l">
              <a:spcBef>
                <a:spcPts val="0"/>
              </a:spcBef>
              <a:spcAft>
                <a:spcPts val="0"/>
              </a:spcAft>
              <a:buClr>
                <a:schemeClr val="dk1"/>
              </a:buClr>
              <a:buSzPts val="1100"/>
              <a:buFont typeface="Arial"/>
              <a:buNone/>
            </a:pPr>
            <a:br>
              <a:rPr lang="en-US">
                <a:solidFill>
                  <a:schemeClr val="dk1"/>
                </a:solidFill>
              </a:rPr>
            </a:br>
            <a:br>
              <a:rPr lang="en-US">
                <a:solidFill>
                  <a:schemeClr val="dk1"/>
                </a:solidFill>
              </a:rPr>
            </a:br>
            <a:r>
              <a:rPr lang="en-US">
                <a:solidFill>
                  <a:schemeClr val="dk1"/>
                </a:solidFill>
              </a:rPr>
              <a:t>Aici arat mai mult partea de sonificare si e nevoie sa se auda si sunetul din video</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rgbClr val="0097A7"/>
                </a:solidFill>
                <a:hlinkClick r:id="rId3">
                  <a:extLst>
                    <a:ext uri="{A12FA001-AC4F-418D-AE19-62706E023703}">
                      <ahyp:hlinkClr val="tx"/>
                    </a:ext>
                  </a:extLst>
                </a:hlinkClick>
              </a:rPr>
              <a:t>https://www.youtube.com/watch?v=TnXCLOmVBiQ</a:t>
            </a:r>
            <a:r>
              <a:rPr lang="en-US">
                <a:solidFill>
                  <a:schemeClr val="dk1"/>
                </a:solidFill>
              </a:rPr>
              <a:t> - sonification</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50" name="Google Shape;250;g224852878a7_0_3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24852878a7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24852878a7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Indoor testing setup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Calea raportată arată mai multe abateri în comparație cu calea în linie dreaptă,</a:t>
            </a:r>
            <a:endParaRPr/>
          </a:p>
          <a:p>
            <a:pPr indent="0" lvl="0" marL="0" rtl="0" algn="l">
              <a:spcBef>
                <a:spcPts val="0"/>
              </a:spcBef>
              <a:spcAft>
                <a:spcPts val="0"/>
              </a:spcAft>
              <a:buClr>
                <a:schemeClr val="dk1"/>
              </a:buClr>
              <a:buSzPts val="1100"/>
              <a:buFont typeface="Arial"/>
              <a:buNone/>
            </a:pPr>
            <a:r>
              <a:rPr lang="en-US"/>
              <a:t>mai ales la schimbarile de directie. Sistemul întâmpină provocări în acu-</a:t>
            </a:r>
            <a:endParaRPr/>
          </a:p>
          <a:p>
            <a:pPr indent="0" lvl="0" marL="0" rtl="0" algn="l">
              <a:spcBef>
                <a:spcPts val="0"/>
              </a:spcBef>
              <a:spcAft>
                <a:spcPts val="0"/>
              </a:spcAft>
              <a:buClr>
                <a:schemeClr val="dk1"/>
              </a:buClr>
              <a:buSzPts val="1100"/>
              <a:buFont typeface="Arial"/>
              <a:buNone/>
            </a:pPr>
            <a:r>
              <a:rPr lang="en-US"/>
              <a:t>urmărirea rapidă a virajelor strânse, care s-ar putea datora timpului de răspuns al sistemului.</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24852878a7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24852878a7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Indoor testing setup</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Pentru linia dreapta:</a:t>
            </a:r>
            <a:endParaRPr/>
          </a:p>
          <a:p>
            <a:pPr indent="0" lvl="0" marL="0" rtl="0" algn="l">
              <a:spcBef>
                <a:spcPts val="0"/>
              </a:spcBef>
              <a:spcAft>
                <a:spcPts val="0"/>
              </a:spcAft>
              <a:buNone/>
            </a:pPr>
            <a:r>
              <a:rPr lang="en-US"/>
              <a:t> 98% din erori sunt sub 12 centrimetri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Pentru zig zag am 98% din erori  sub 12.5 cm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Iar pentru traseul circular 95% din erori sunt sub 15 cm =&gt; indar totusi am 5% din erori sunt intre 15 si 20 de cm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 si concluzie - acuratetea sistemului scade cu cat e mai dinamic sistemul si miscarile sunt mai complexe / e.g. schimbari bruste de miscare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24852878a7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24852878a7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Indoor testing setup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 din testele facute în outdoor rezulta ca cele mai mai aerori apar în momentul în care avem schimbari bruste de directie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The cumulative distribution shows that approximately 80% of the localization er-</a:t>
            </a:r>
            <a:endParaRPr/>
          </a:p>
          <a:p>
            <a:pPr indent="0" lvl="0" marL="0" rtl="0" algn="l">
              <a:spcBef>
                <a:spcPts val="0"/>
              </a:spcBef>
              <a:spcAft>
                <a:spcPts val="0"/>
              </a:spcAft>
              <a:buClr>
                <a:schemeClr val="dk1"/>
              </a:buClr>
              <a:buSzPts val="1100"/>
              <a:buFont typeface="Arial"/>
              <a:buNone/>
            </a:pPr>
            <a:r>
              <a:rPr lang="en-US"/>
              <a:t>rors are below 0.15 meters. While the system demonstrates good overall accuracy,</a:t>
            </a:r>
            <a:endParaRPr/>
          </a:p>
          <a:p>
            <a:pPr indent="0" lvl="0" marL="0" rtl="0" algn="l">
              <a:spcBef>
                <a:spcPts val="0"/>
              </a:spcBef>
              <a:spcAft>
                <a:spcPts val="0"/>
              </a:spcAft>
              <a:buClr>
                <a:schemeClr val="dk1"/>
              </a:buClr>
              <a:buSzPts val="1100"/>
              <a:buFont typeface="Arial"/>
              <a:buNone/>
            </a:pPr>
            <a:r>
              <a:rPr lang="en-US"/>
              <a:t>the presence of outliers indicates areas where performance can be optimized. The</a:t>
            </a:r>
            <a:endParaRPr/>
          </a:p>
          <a:p>
            <a:pPr indent="0" lvl="0" marL="0" rtl="0" algn="l">
              <a:spcBef>
                <a:spcPts val="0"/>
              </a:spcBef>
              <a:spcAft>
                <a:spcPts val="0"/>
              </a:spcAft>
              <a:buClr>
                <a:schemeClr val="dk1"/>
              </a:buClr>
              <a:buSzPts val="1100"/>
              <a:buFont typeface="Arial"/>
              <a:buNone/>
            </a:pPr>
            <a:r>
              <a:rPr lang="en-US"/>
              <a:t>tail of the distribution highlights occasional large errors, likely due to rapid move-</a:t>
            </a:r>
            <a:endParaRPr/>
          </a:p>
          <a:p>
            <a:pPr indent="0" lvl="0" marL="0" rtl="0" algn="l">
              <a:spcBef>
                <a:spcPts val="0"/>
              </a:spcBef>
              <a:spcAft>
                <a:spcPts val="0"/>
              </a:spcAft>
              <a:buClr>
                <a:schemeClr val="dk1"/>
              </a:buClr>
              <a:buSzPts val="1100"/>
              <a:buFont typeface="Arial"/>
              <a:buNone/>
            </a:pPr>
            <a:r>
              <a:rPr lang="en-US"/>
              <a:t>ments or environmental factors.</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24852878a7_0_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final, câteva concluzii importante despre sistemul nostru:</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primul rând, </a:t>
            </a:r>
            <a:r>
              <a:rPr b="1" lang="en-US">
                <a:solidFill>
                  <a:schemeClr val="dk1"/>
                </a:solidFill>
              </a:rPr>
              <a:t>precizia localizării utilizatorului</a:t>
            </a:r>
            <a:r>
              <a:rPr lang="en-US">
                <a:solidFill>
                  <a:schemeClr val="dk1"/>
                </a:solidFill>
              </a:rPr>
              <a:t> a fost foarte bună. Testele pe care le am realizat arata că sistemul poate poziționa utilizatorul în interior cu o acuratețe suficientă pentru navigație – în jur de 6–10 centimetri – și pe distanțe de până la aproximativ 20 de metri.</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al doilea rând, </a:t>
            </a:r>
            <a:r>
              <a:rPr b="1" lang="en-US">
                <a:solidFill>
                  <a:schemeClr val="dk1"/>
                </a:solidFill>
              </a:rPr>
              <a:t>sistemul reduce încărcătura cognitivă</a:t>
            </a:r>
            <a:r>
              <a:rPr lang="en-US">
                <a:solidFill>
                  <a:schemeClr val="dk1"/>
                </a:solidFill>
              </a:rPr>
              <a:t>. Informațiile sunt transmise într-un mod intuitiv și non-verbal, folosind tehnici de sonificare: frecvența sunetului, viteza de redare și volumul pe canalele stânga-dreapta. Astfel, utilizatorul primește ghidaj fără a fi nevoie să citească sau să interpreteze alte tipuri de semnale.</a:t>
            </a:r>
            <a:endParaRPr>
              <a:solidFill>
                <a:schemeClr val="dk1"/>
              </a:solidFill>
            </a:endParaRPr>
          </a:p>
          <a:p>
            <a:pPr indent="0" lvl="0" marL="0" rtl="0" algn="l">
              <a:lnSpc>
                <a:spcPct val="115000"/>
              </a:lnSpc>
              <a:spcBef>
                <a:spcPts val="1200"/>
              </a:spcBef>
              <a:spcAft>
                <a:spcPts val="1200"/>
              </a:spcAft>
              <a:buSzPts val="1100"/>
              <a:buNone/>
            </a:pPr>
            <a:r>
              <a:rPr lang="en-US">
                <a:solidFill>
                  <a:schemeClr val="dk1"/>
                </a:solidFill>
              </a:rPr>
              <a:t>În final, </a:t>
            </a:r>
            <a:r>
              <a:rPr b="1" lang="en-US">
                <a:solidFill>
                  <a:schemeClr val="dk1"/>
                </a:solidFill>
              </a:rPr>
              <a:t>navigația prin sonificare</a:t>
            </a:r>
            <a:r>
              <a:rPr lang="en-US">
                <a:solidFill>
                  <a:schemeClr val="dk1"/>
                </a:solidFill>
              </a:rPr>
              <a:t> s-a dovedit eficientă. Am dezvoltat un algoritm prin care utilizatorul este ghidat către un punct de referință, de exemplu ușa autobuzului, folosind sunetul spațial ca semnal direcțional clar și intuitiv.</a:t>
            </a:r>
            <a:endParaRPr>
              <a:solidFill>
                <a:schemeClr val="dk1"/>
              </a:solidFill>
            </a:endParaRPr>
          </a:p>
        </p:txBody>
      </p:sp>
      <p:sp>
        <p:nvSpPr>
          <p:cNvPr id="279" name="Google Shape;279;g224852878a7_0_5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Înainte să intrăm în detalii, aș vrea să vă arăt agenda prezentării de astăzi.</a:t>
            </a:r>
            <a:endParaRPr/>
          </a:p>
          <a:p>
            <a:pPr indent="-298450" lvl="0" marL="457200" rtl="0" algn="l">
              <a:lnSpc>
                <a:spcPct val="115000"/>
              </a:lnSpc>
              <a:spcBef>
                <a:spcPts val="1200"/>
              </a:spcBef>
              <a:spcAft>
                <a:spcPts val="0"/>
              </a:spcAft>
              <a:buSzPts val="1100"/>
              <a:buChar char="●"/>
            </a:pPr>
            <a:r>
              <a:rPr lang="en-US"/>
              <a:t>Mai întâi, vom discuta despre context și principalele probleme legate de accesibilitatea în interior, în special pentru transportul public.</a:t>
            </a:r>
            <a:endParaRPr/>
          </a:p>
          <a:p>
            <a:pPr indent="-298450" lvl="0" marL="457200" rtl="0" algn="l">
              <a:lnSpc>
                <a:spcPct val="115000"/>
              </a:lnSpc>
              <a:spcBef>
                <a:spcPts val="0"/>
              </a:spcBef>
              <a:spcAft>
                <a:spcPts val="0"/>
              </a:spcAft>
              <a:buSzPts val="1100"/>
              <a:buChar char="●"/>
            </a:pPr>
            <a:r>
              <a:rPr lang="en-US">
                <a:solidFill>
                  <a:schemeClr val="dk1"/>
                </a:solidFill>
              </a:rPr>
              <a:t>Apoi, voi face o scurtă trecere în revistă a sistemelor de localizare în timp real și limitările lor.</a:t>
            </a:r>
            <a:endParaRPr>
              <a:solidFill>
                <a:schemeClr val="dk1"/>
              </a:solidFill>
            </a:endParaRPr>
          </a:p>
          <a:p>
            <a:pPr indent="-298450" lvl="0" marL="457200" rtl="0" algn="l">
              <a:lnSpc>
                <a:spcPct val="115000"/>
              </a:lnSpc>
              <a:spcBef>
                <a:spcPts val="0"/>
              </a:spcBef>
              <a:spcAft>
                <a:spcPts val="0"/>
              </a:spcAft>
              <a:buSzPts val="1100"/>
              <a:buChar char="●"/>
            </a:pPr>
            <a:r>
              <a:rPr lang="en-US">
                <a:solidFill>
                  <a:schemeClr val="dk1"/>
                </a:solidFill>
              </a:rPr>
              <a:t> Pe baza acestui cadru, voi prezenta soluția propusă, în care combinăm tehnologia UWB cu metode de sonificare.</a:t>
            </a:r>
            <a:endParaRPr>
              <a:solidFill>
                <a:schemeClr val="dk1"/>
              </a:solidFill>
            </a:endParaRPr>
          </a:p>
          <a:p>
            <a:pPr indent="-298450" lvl="0" marL="457200" rtl="0" algn="l">
              <a:lnSpc>
                <a:spcPct val="115000"/>
              </a:lnSpc>
              <a:spcBef>
                <a:spcPts val="0"/>
              </a:spcBef>
              <a:spcAft>
                <a:spcPts val="0"/>
              </a:spcAft>
              <a:buSzPts val="1100"/>
              <a:buChar char="●"/>
            </a:pPr>
            <a:r>
              <a:rPr lang="en-US">
                <a:solidFill>
                  <a:schemeClr val="dk1"/>
                </a:solidFill>
              </a:rPr>
              <a:t> După aceea, vom trece la un demo pentru a vedea cum funcționează în practică.</a:t>
            </a:r>
            <a:endParaRPr>
              <a:solidFill>
                <a:schemeClr val="dk1"/>
              </a:solidFill>
            </a:endParaRPr>
          </a:p>
          <a:p>
            <a:pPr indent="-298450" lvl="0" marL="457200" rtl="0" algn="l">
              <a:lnSpc>
                <a:spcPct val="115000"/>
              </a:lnSpc>
              <a:spcBef>
                <a:spcPts val="0"/>
              </a:spcBef>
              <a:spcAft>
                <a:spcPts val="0"/>
              </a:spcAft>
              <a:buSzPts val="1100"/>
              <a:buChar char="●"/>
            </a:pPr>
            <a:r>
              <a:rPr lang="en-US">
                <a:solidFill>
                  <a:schemeClr val="dk1"/>
                </a:solidFill>
              </a:rPr>
              <a:t>Iar la final, voi trage câteva concluzii </a:t>
            </a:r>
            <a:br>
              <a:rPr lang="en-US">
                <a:solidFill>
                  <a:schemeClr val="dk1"/>
                </a:solidFill>
              </a:rPr>
            </a:br>
            <a:br>
              <a:rPr lang="en-US"/>
            </a:br>
            <a:r>
              <a:rPr lang="en-US"/>
              <a:t> </a:t>
            </a:r>
            <a:endParaRPr/>
          </a:p>
          <a:p>
            <a:pPr indent="0" lvl="0" marL="0" rtl="0" algn="l">
              <a:lnSpc>
                <a:spcPct val="100000"/>
              </a:lnSpc>
              <a:spcBef>
                <a:spcPts val="1200"/>
              </a:spcBef>
              <a:spcAft>
                <a:spcPts val="0"/>
              </a:spcAft>
              <a:buSzPts val="1100"/>
              <a:buNone/>
            </a:pPr>
            <a:r>
              <a:t/>
            </a:r>
            <a:endParaRPr/>
          </a:p>
        </p:txBody>
      </p:sp>
      <p:sp>
        <p:nvSpPr>
          <p:cNvPr id="167" name="Google Shape;1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Ca să înțelegem mai bine scopul soluției propuse, haideți să vedem ce dificultăți întâmpină persoanele nevăzătoare în spațiile interioare.</a:t>
            </a:r>
            <a:endParaRPr/>
          </a:p>
          <a:p>
            <a:pPr indent="0" lvl="0" marL="0" rtl="0" algn="l">
              <a:lnSpc>
                <a:spcPct val="115000"/>
              </a:lnSpc>
              <a:spcBef>
                <a:spcPts val="1200"/>
              </a:spcBef>
              <a:spcAft>
                <a:spcPts val="0"/>
              </a:spcAft>
              <a:buClr>
                <a:schemeClr val="dk1"/>
              </a:buClr>
              <a:buSzPts val="1100"/>
              <a:buFont typeface="Arial"/>
              <a:buNone/>
            </a:pPr>
            <a:r>
              <a:rPr lang="en-US"/>
              <a:t>În primul rând, navigarea prin clădiri mari și complexe – cum sunt mall-urile, aeroporturile, spitalele sau clădirile de birouri – devine extrem de dificilă. Situația este și mai critică atunci când apare o urgență și este nevoie de evacuare rapidă.</a:t>
            </a:r>
            <a:endParaRPr/>
          </a:p>
          <a:p>
            <a:pPr indent="0" lvl="0" marL="0" rtl="0" algn="l">
              <a:lnSpc>
                <a:spcPct val="115000"/>
              </a:lnSpc>
              <a:spcBef>
                <a:spcPts val="1200"/>
              </a:spcBef>
              <a:spcAft>
                <a:spcPts val="0"/>
              </a:spcAft>
              <a:buClr>
                <a:schemeClr val="dk1"/>
              </a:buClr>
              <a:buSzPts val="1100"/>
              <a:buFont typeface="Arial"/>
              <a:buNone/>
            </a:pPr>
            <a:r>
              <a:rPr lang="en-US"/>
              <a:t>Apoi, semnalizarea vizuală, pe care se bazează în general mediile interioare – de exemplu indicatoare, numere de cameră sau semne de ieșire – nu este accesibilă persoanelor nevăzătoare. Alternative tactile sau auditive sunt rare, iar acolo unde există, cum ar fi plăcuțele cu Braille, nu sunt întotdeauna poziționate consecvent și pot fi greu de găsit.</a:t>
            </a:r>
            <a:endParaRPr/>
          </a:p>
          <a:p>
            <a:pPr indent="0" lvl="0" marL="0" rtl="0" algn="l">
              <a:lnSpc>
                <a:spcPct val="115000"/>
              </a:lnSpc>
              <a:spcBef>
                <a:spcPts val="1200"/>
              </a:spcBef>
              <a:spcAft>
                <a:spcPts val="0"/>
              </a:spcAft>
              <a:buClr>
                <a:schemeClr val="dk1"/>
              </a:buClr>
              <a:buSzPts val="1100"/>
              <a:buFont typeface="Arial"/>
              <a:buNone/>
            </a:pPr>
            <a:r>
              <a:rPr lang="en-US"/>
              <a:t>Un alt aspect este detectarea obstacolelor și a reperelor. Fără asistență, identificarea ușilor, scărilor sau chiar a schimbărilor de nivel în podea este complicată. Obstacolele temporare – precum echipamente de curățenie sau indicatoare mobile – agravează și mai mult problema.</a:t>
            </a:r>
            <a:endParaRPr/>
          </a:p>
          <a:p>
            <a:pPr indent="0" lvl="0" marL="0" rtl="0" algn="l">
              <a:lnSpc>
                <a:spcPct val="115000"/>
              </a:lnSpc>
              <a:spcBef>
                <a:spcPts val="1200"/>
              </a:spcBef>
              <a:spcAft>
                <a:spcPts val="0"/>
              </a:spcAft>
              <a:buClr>
                <a:schemeClr val="dk1"/>
              </a:buClr>
              <a:buSzPts val="1100"/>
              <a:buFont typeface="Arial"/>
              <a:buNone/>
            </a:pPr>
            <a:r>
              <a:rPr lang="en-US"/>
              <a:t>În plus, orientarea în spații largi, cum ar fi holurile sau sălile de așteptare, este dificilă în lipsa posibilității de a scana vizual mediul.</a:t>
            </a:r>
            <a:endParaRPr/>
          </a:p>
          <a:p>
            <a:pPr indent="0" lvl="0" marL="0" rtl="0" algn="l">
              <a:lnSpc>
                <a:spcPct val="115000"/>
              </a:lnSpc>
              <a:spcBef>
                <a:spcPts val="1200"/>
              </a:spcBef>
              <a:spcAft>
                <a:spcPts val="0"/>
              </a:spcAft>
              <a:buClr>
                <a:schemeClr val="dk1"/>
              </a:buClr>
              <a:buSzPts val="1100"/>
              <a:buFont typeface="Arial"/>
              <a:buNone/>
            </a:pPr>
            <a:r>
              <a:rPr lang="en-US"/>
              <a:t>În ceea ce privește folosirea lifturilor și scărilor, dificultățile apar nu doar la localizarea acestora, ci și la interacțiunea cu ele – de exemplu, atunci când butoanele nu au marcaje tactile sau când lipsesc semnalele sonore care să indice etajele.</a:t>
            </a:r>
            <a:endParaRPr/>
          </a:p>
          <a:p>
            <a:pPr indent="0" lvl="0" marL="0" rtl="0" algn="l">
              <a:lnSpc>
                <a:spcPct val="115000"/>
              </a:lnSpc>
              <a:spcBef>
                <a:spcPts val="1200"/>
              </a:spcBef>
              <a:spcAft>
                <a:spcPts val="0"/>
              </a:spcAft>
              <a:buClr>
                <a:schemeClr val="dk1"/>
              </a:buClr>
              <a:buSzPts val="1100"/>
              <a:buFont typeface="Arial"/>
              <a:buNone/>
            </a:pPr>
            <a:r>
              <a:rPr lang="en-US"/>
              <a:t>În final, trebuie subliniat că, spre deosebire de mediile exterioare unde GPS-ul oferă un minim de suport, în interior nu există o tehnologie echivalentă, fiabilă și la fel de răspândită. Soluțiile bazate pe Wi-Fi sau Bluetooth există, dar sunt de multe ori limitate ca precizie și nu răspund complet nevoilor persoanelor nevăzătoare.</a:t>
            </a:r>
            <a:endParaRPr/>
          </a:p>
          <a:p>
            <a:pPr indent="0" lvl="0" marL="0" rtl="0" algn="l">
              <a:lnSpc>
                <a:spcPct val="100000"/>
              </a:lnSpc>
              <a:spcBef>
                <a:spcPts val="1200"/>
              </a:spcBef>
              <a:spcAft>
                <a:spcPts val="0"/>
              </a:spcAft>
              <a:buSzPts val="1100"/>
              <a:buNone/>
            </a:pPr>
            <a:r>
              <a:t/>
            </a:r>
            <a:endParaRPr/>
          </a:p>
        </p:txBody>
      </p:sp>
      <p:sp>
        <p:nvSpPr>
          <p:cNvPr id="175" name="Google Shape;1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24852878a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24852878a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solidFill>
                  <a:schemeClr val="dk1"/>
                </a:solidFill>
              </a:rPr>
              <a:t>După ce am văzut problemele cu care se confruntă persoanele nevăzătoare, următorul pas este să ne uităm la tehnologiile pe care le avem la dispoziție pentru localizare în timp real - RTLS – Real-Time Locating Systems.</a:t>
            </a:r>
            <a:endParaRPr>
              <a:solidFill>
                <a:schemeClr val="dk1"/>
              </a:solidFill>
            </a:endParaRPr>
          </a:p>
          <a:p>
            <a:pPr indent="0" lvl="0" marL="0" rtl="0" algn="l">
              <a:lnSpc>
                <a:spcPct val="115000"/>
              </a:lnSpc>
              <a:spcBef>
                <a:spcPts val="1200"/>
              </a:spcBef>
              <a:spcAft>
                <a:spcPts val="0"/>
              </a:spcAft>
              <a:buNone/>
            </a:pPr>
            <a:r>
              <a:rPr lang="en-US">
                <a:solidFill>
                  <a:schemeClr val="dk1"/>
                </a:solidFill>
              </a:rPr>
              <a:t>Există mai multe variante hardware: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US">
                <a:solidFill>
                  <a:schemeClr val="dk1"/>
                </a:solidFill>
              </a:rPr>
              <a:t>GPS</a:t>
            </a:r>
            <a:r>
              <a:rPr lang="en-US">
                <a:solidFill>
                  <a:schemeClr val="dk1"/>
                </a:solidFill>
              </a:rPr>
              <a:t> – este cea mai răspândită și accesibilă tehnologie, disponibilă la nivel global. Totuși, precizia sa scade foarte mult în spații urbane dense și, cel mai important, semnalul nu pătrunde bine în interior sau în subteran.</a:t>
            </a:r>
            <a:br>
              <a:rPr lang="en-US">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a:solidFill>
                  <a:schemeClr val="dk1"/>
                </a:solidFill>
              </a:rPr>
              <a:t>Bluetooth Low Energy (BLE)</a:t>
            </a:r>
            <a:r>
              <a:rPr lang="en-US">
                <a:solidFill>
                  <a:schemeClr val="dk1"/>
                </a:solidFill>
              </a:rPr>
              <a:t> – are avantajul consumului redus de energie și al costurilor mici. Este ușor de implementat, de exemplu în mall-uri sau birouri, dar precizia poate fi afectată de obstacole și de interferențe cu alte dispozitive.</a:t>
            </a:r>
            <a:br>
              <a:rPr lang="en-US">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a:solidFill>
                  <a:schemeClr val="dk1"/>
                </a:solidFill>
              </a:rPr>
              <a:t>RFID</a:t>
            </a:r>
            <a:r>
              <a:rPr lang="en-US">
                <a:solidFill>
                  <a:schemeClr val="dk1"/>
                </a:solidFill>
              </a:rPr>
              <a:t> – funcționează foarte bine pe distanțe scurte, este ieftin și nu necesită linie directă de vizibilitate. Însă raza de acțiune este limitată și nu este potrivit pentru urmărirea în zone mai mari. În plus, obiectele metalice sau lichidele pot perturba semnalul.</a:t>
            </a:r>
            <a:br>
              <a:rPr lang="en-US">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a:solidFill>
                  <a:schemeClr val="dk1"/>
                </a:solidFill>
              </a:rPr>
              <a:t>Wi-Fi</a:t>
            </a:r>
            <a:r>
              <a:rPr lang="en-US">
                <a:solidFill>
                  <a:schemeClr val="dk1"/>
                </a:solidFill>
              </a:rPr>
              <a:t> – are avantajul că poate folosi infrastructura deja existentă, ceea ce îl face o opțiune accesibilă. Totuși, precizia este redusă comparativ cu alte tehnologii și interferențele cu alte dispozitive Wi-Fi pot crea probleme.</a:t>
            </a:r>
            <a:br>
              <a:rPr lang="en-US">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a:solidFill>
                  <a:schemeClr val="dk1"/>
                </a:solidFill>
              </a:rPr>
              <a:t>UWB (Ultra-Wideband)</a:t>
            </a:r>
            <a:r>
              <a:rPr lang="en-US">
                <a:solidFill>
                  <a:schemeClr val="dk1"/>
                </a:solidFill>
              </a:rPr>
              <a:t> – aici avem cea mai mare precizie, la nivel de 10–15 cm, chiar și în medii complexe cu multe obstacole. Este rezistent la interferențe și potrivit pentru spații interioare relativ restrânse, de până la 20 de metri. Dezavantajele sunt costul și complexitatea mai ridicate, dar acestea sunt justificate atunci când avem nevoie de localizare fiabilă și precisă.</a:t>
            </a:r>
            <a:br>
              <a:rPr lang="en-US">
                <a:solidFill>
                  <a:schemeClr val="dk1"/>
                </a:solidFill>
              </a:rPr>
            </a:br>
            <a:endParaRPr>
              <a:solidFill>
                <a:schemeClr val="dk1"/>
              </a:solidFill>
            </a:endParaRPr>
          </a:p>
          <a:p>
            <a:pPr indent="0" lvl="0" marL="0" rtl="0" algn="l">
              <a:lnSpc>
                <a:spcPct val="115000"/>
              </a:lnSpc>
              <a:spcBef>
                <a:spcPts val="1200"/>
              </a:spcBef>
              <a:spcAft>
                <a:spcPts val="1200"/>
              </a:spcAft>
              <a:buNone/>
            </a:pPr>
            <a:r>
              <a:rPr lang="en-US">
                <a:solidFill>
                  <a:schemeClr val="dk1"/>
                </a:solidFill>
              </a:rPr>
              <a:t>Concluzia este clară: dintre toate aceste opțiuni, UWB se dovedește a fi cea mai bună alegere pentru scenariul nostru, unde precizia și fiabilitatea sunt esențiale.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4852878a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24852878a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Un lucru important de menționat este că, atunci când am început să documentăm acest subiect, nu am găsit soluții care să folosească UWB în mod direct pentru sprijinirea persoanelor nevăzătoare. În schimb, există aplicații bine documentate în domeniul industrial.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Un exemplu interesant vine din construcții, unde una dintre problemele majore este existența așa-numitelor </a:t>
            </a:r>
            <a:r>
              <a:rPr i="1" lang="en-US">
                <a:solidFill>
                  <a:schemeClr val="dk1"/>
                </a:solidFill>
              </a:rPr>
              <a:t>blind spots</a:t>
            </a:r>
            <a:r>
              <a:rPr lang="en-US">
                <a:solidFill>
                  <a:schemeClr val="dk1"/>
                </a:solidFill>
              </a:rPr>
              <a:t> pentru utilaje mari, cum sunt excavatoarele. Aceste zone moarte pot duce la accidente grave, mai ales atunci când operatorul nu are vizibilitate completă.</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Soluțiile clasice, precum camerele video montate pe utilaj, se bazează pe faptul că operatorul urmărește constant ecranele, ceea ce nu este întotdeauna eficient.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schimb, studiul la care fac referire arată că senzorii UWB pot acoperi aceste blind spots într-un mod mult mai fiabil. Tehnologia TWR – Two-Way Ranging – s-a dovedit a fi metoda preferată, oferind o precizie de aproximativ ±50 cm pe o rază de până la 25 de metri.</a:t>
            </a:r>
            <a:endParaRPr>
              <a:solidFill>
                <a:schemeClr val="dk1"/>
              </a:solidFill>
            </a:endParaRPr>
          </a:p>
          <a:p>
            <a:pPr indent="0" lvl="0" marL="0" rtl="0" algn="l">
              <a:lnSpc>
                <a:spcPct val="115000"/>
              </a:lnSpc>
              <a:spcBef>
                <a:spcPts val="1200"/>
              </a:spcBef>
              <a:spcAft>
                <a:spcPts val="1200"/>
              </a:spcAft>
              <a:buNone/>
            </a:pPr>
            <a:r>
              <a:rPr lang="en-US">
                <a:solidFill>
                  <a:schemeClr val="dk1"/>
                </a:solidFill>
              </a:rPr>
              <a:t>Acest exemplu arată că UWB este deja validat într-un context unde precizia și siguranța sunt esențiale.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24852878a7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24852878a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Un alt exemplu relevant unde UWB a fost deja folosit este cel al unui proiect de poziționare și navigație indoor pentru vehicule autonome de mici dimensiuni.</a:t>
            </a:r>
            <a:endParaRPr/>
          </a:p>
          <a:p>
            <a:pPr indent="0" lvl="0" marL="0" rtl="0" algn="l">
              <a:lnSpc>
                <a:spcPct val="115000"/>
              </a:lnSpc>
              <a:spcBef>
                <a:spcPts val="1200"/>
              </a:spcBef>
              <a:spcAft>
                <a:spcPts val="0"/>
              </a:spcAft>
              <a:buClr>
                <a:schemeClr val="dk1"/>
              </a:buClr>
              <a:buSzPts val="1100"/>
              <a:buFont typeface="Arial"/>
              <a:buNone/>
            </a:pPr>
            <a:r>
              <a:rPr lang="en-US"/>
              <a:t>În acest caz, UWB a fost utilizat pentru a determina poziția unui vehicul și pentru a-l ghida autonom de la un punct de origine către o destinație. Sistemul include și o componentă de comunicare între vehicul și un host central, care transmite coordonatele și traseul necesar pentru navigație.</a:t>
            </a:r>
            <a:endParaRPr/>
          </a:p>
          <a:p>
            <a:pPr indent="0" lvl="0" marL="0" rtl="0" algn="l">
              <a:lnSpc>
                <a:spcPct val="115000"/>
              </a:lnSpc>
              <a:spcBef>
                <a:spcPts val="1200"/>
              </a:spcBef>
              <a:spcAft>
                <a:spcPts val="0"/>
              </a:spcAft>
              <a:buClr>
                <a:schemeClr val="dk1"/>
              </a:buClr>
              <a:buSzPts val="1100"/>
              <a:buFont typeface="Arial"/>
              <a:buNone/>
            </a:pPr>
            <a:r>
              <a:rPr lang="en-US"/>
              <a:t>Rezultatele testelor au arătat o precizie medie de aproximativ 8 centimetri în coordonate carteziene, folosind patru ancore. Totuși, s-au observat și limitări: de exemplu, vehiculul își pierdea localizarea dacă ieșea din zona de test delimitată de ancore.</a:t>
            </a:r>
            <a:endParaRPr/>
          </a:p>
          <a:p>
            <a:pPr indent="0" lvl="0" marL="0" rtl="0" algn="l">
              <a:lnSpc>
                <a:spcPct val="115000"/>
              </a:lnSpc>
              <a:spcBef>
                <a:spcPts val="1200"/>
              </a:spcBef>
              <a:spcAft>
                <a:spcPts val="0"/>
              </a:spcAft>
              <a:buClr>
                <a:schemeClr val="dk1"/>
              </a:buClr>
              <a:buSzPts val="1100"/>
              <a:buFont typeface="Arial"/>
              <a:buNone/>
            </a:pPr>
            <a:r>
              <a:rPr lang="en-US"/>
              <a:t>Proiectul și-a atins obiectivele principale, demonstrând fezabilitatea unui sistem RTLS bazat pe UWB pentru navigație indoor autonomă. În același timp, autorii subliniază posibile îmbunătățiri – cum ar fi creșterea acurateței prin adăugarea de ancore suplimentare sau integrarea unor senzori de evitare a obstacolelor.</a:t>
            </a:r>
            <a:endParaRPr/>
          </a:p>
          <a:p>
            <a:pPr indent="0" lvl="0" marL="0" rtl="0" algn="l">
              <a:lnSpc>
                <a:spcPct val="115000"/>
              </a:lnSpc>
              <a:spcBef>
                <a:spcPts val="1200"/>
              </a:spcBef>
              <a:spcAft>
                <a:spcPts val="1200"/>
              </a:spcAft>
              <a:buNone/>
            </a:pPr>
            <a:r>
              <a:rPr lang="en-US"/>
              <a:t>Acest exemplu arată din nou că UWB are potențial real în medii interioare unde precizia și fiabilitatea sunt critice – ceea ce ne inspiră să îl adaptăm și pentru cazuri de accesibilitate.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8fb3430fe9_5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continuare, vreau să vă prezint partea de hardware pe care am folosit-o pentru implementarea sistemului.</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Elementul central este cipul </a:t>
            </a:r>
            <a:r>
              <a:rPr b="1" lang="en-US">
                <a:solidFill>
                  <a:schemeClr val="dk1"/>
                </a:solidFill>
              </a:rPr>
              <a:t>DWM1001</a:t>
            </a:r>
            <a:r>
              <a:rPr lang="en-US">
                <a:solidFill>
                  <a:schemeClr val="dk1"/>
                </a:solidFill>
              </a:rPr>
              <a:t> de la Decawave. Practic, acesta este singurul modul UWB pe care am reușit să îl găsesc disponibil cu livrare în Europa. Este un modul de dezvoltare creat special pentru aplicații de poziționare indoor și are o precizie foarte ridicată, la nivel de centimetru.</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Un aspect interesant este că aceste module pot fi configurate atât ca </a:t>
            </a:r>
            <a:r>
              <a:rPr b="1" lang="en-US">
                <a:solidFill>
                  <a:schemeClr val="dk1"/>
                </a:solidFill>
              </a:rPr>
              <a:t>ancore</a:t>
            </a:r>
            <a:r>
              <a:rPr lang="en-US">
                <a:solidFill>
                  <a:schemeClr val="dk1"/>
                </a:solidFill>
              </a:rPr>
              <a:t>, adică puncte fixe din rețea, cât și ca </a:t>
            </a:r>
            <a:r>
              <a:rPr b="1" lang="en-US">
                <a:solidFill>
                  <a:schemeClr val="dk1"/>
                </a:solidFill>
              </a:rPr>
              <a:t>tag-uri</a:t>
            </a:r>
            <a:r>
              <a:rPr lang="en-US">
                <a:solidFill>
                  <a:schemeClr val="dk1"/>
                </a:solidFill>
              </a:rPr>
              <a:t>, care au o poziție dinamică. În sistemul meu am folosit patru astfel de module: trei configurate ca ancore – acesta fiind numărul minim necesar pentru localizare – și unul ca tag, cel asociat utilizatorului. Acest tag ar putea fi, de exemplu, montat pe baston.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plus, DWM1001 are și o interfață Bluetooth, pe care o folosesc pentru a extrage datele în aplicația mobilă.</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completare, folosesc și un </a:t>
            </a:r>
            <a:r>
              <a:rPr b="1" lang="en-US">
                <a:solidFill>
                  <a:schemeClr val="dk1"/>
                </a:solidFill>
              </a:rPr>
              <a:t>senzor magnetometru</a:t>
            </a:r>
            <a:r>
              <a:rPr lang="en-US">
                <a:solidFill>
                  <a:schemeClr val="dk1"/>
                </a:solidFill>
              </a:rPr>
              <a:t> – practic o busolă digitală – pentru partea de orientare. Acesta este deja prezent pe majoritatea telefoanelor moderne și poate fi integrat foarte ușor.</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US">
                <a:solidFill>
                  <a:schemeClr val="dk1"/>
                </a:solidFill>
              </a:rPr>
              <a:t>Astfel, prin combinarea acestor componente, pot construi un sistem complet de poziționare și navigație indoor, bazat pe UWB, cu transmisie de date către utilizator.</a:t>
            </a:r>
            <a:endParaRPr/>
          </a:p>
        </p:txBody>
      </p:sp>
      <p:sp>
        <p:nvSpPr>
          <p:cNvPr id="205" name="Google Shape;205;g28fb3430fe9_5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24852878a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24852878a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continuare vreau să vă explic, pe scurt, cum reușim să aflăm poziția utilizatorului folosind UWB.</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Sistemul meu are trei ancore fixe și un tag – adică dispozitivul purtat de utilizator. Ancorele comunică între ele și cu tag-ul printr-o tehnică numită </a:t>
            </a:r>
            <a:r>
              <a:rPr i="1" lang="en-US">
                <a:solidFill>
                  <a:schemeClr val="dk1"/>
                </a:solidFill>
              </a:rPr>
              <a:t>Two-Way Ranging</a:t>
            </a:r>
            <a:r>
              <a:rPr lang="en-US">
                <a:solidFill>
                  <a:schemeClr val="dk1"/>
                </a:solidFill>
              </a:rPr>
              <a:t>. Practic, ele schimbă semnale radio și, pe baza timpului de propagare și a vitezei semnalului, se poate calcula distanța dintre dispozitive.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urma acestui proces, obținem două tipuri de distanțe: cele dintre ancore, care ne ajută să construim sistemul de coordonate, și cele dintre fiecare ancoră și tag, care ne spun unde se află utilizatorul față de punctele fixe.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În momentul în care știm aceste distanțe, folosim algoritmul de </a:t>
            </a:r>
            <a:r>
              <a:rPr i="1" lang="en-US">
                <a:solidFill>
                  <a:schemeClr val="dk1"/>
                </a:solidFill>
              </a:rPr>
              <a:t>trilaterizare</a:t>
            </a:r>
            <a:r>
              <a:rPr lang="en-US">
                <a:solidFill>
                  <a:schemeClr val="dk1"/>
                </a:solidFill>
              </a:rPr>
              <a:t>. Pe scurt, avem trei cercuri, fiecare centrat într-o ancoră și cu rază egală cu distanța măsurată către tag. Punctul în care se intersectează aceste trei cercuri este poziția exactă a utilizatorului, în coordonate (x,y).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De aici rezulta</a:t>
            </a:r>
            <a:r>
              <a:rPr lang="en-US"/>
              <a:t> </a:t>
            </a:r>
            <a:r>
              <a:rPr lang="en-US">
                <a:solidFill>
                  <a:schemeClr val="dk1"/>
                </a:solidFill>
              </a:rPr>
              <a:t>de trei ecuații bazate pe formula distanței euclidiene, din care se obține o soluție unică pentru poziția tag-ului. În practică, algoritmul rulează foarte repede și poate determina coordonatele utilizatorului în timp real, cu o precizie de ordinul centimetrilor.</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24852878a7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24852878a7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Odată ce știm poziția utilizatorului, următorul pas este să-l ajutăm să se orienteze spre punctul de interes – de exemplu, ușa autobuzului.</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Pentru asta, calculăm orientarea utilizatorului în raport cu punctul de referință. Folosim coordonatele carteziene ale poziției sale și ale destinației, dar trebuie să ținem cont și de direcția reală în care se află utilizatorul – practic busola lui sau senzorul magnetometru de pe telefon.</a:t>
            </a:r>
            <a:endParaRPr>
              <a:solidFill>
                <a:schemeClr val="dk1"/>
              </a:solidFill>
            </a:endParaRPr>
          </a:p>
          <a:p>
            <a:pPr indent="0" lvl="0" marL="0" rtl="0" algn="l">
              <a:lnSpc>
                <a:spcPct val="115000"/>
              </a:lnSpc>
              <a:spcBef>
                <a:spcPts val="1200"/>
              </a:spcBef>
              <a:spcAft>
                <a:spcPts val="1200"/>
              </a:spcAft>
              <a:buNone/>
            </a:pPr>
            <a:r>
              <a:rPr lang="en-US">
                <a:solidFill>
                  <a:schemeClr val="dk1"/>
                </a:solidFill>
              </a:rPr>
              <a:t>Un aspect important este că sistemul de coordonate definit de ancore nu este neapărat aliniat cu axele reale ale camerei sau cu Nordul. De aceea aplicăm o ajustare prin care rotim întreg sistemul cu un anumit unghi, astfel încât direcția calculată să fie corect aliniată cu orientarea reală a utilizatorului.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 name="Google Shape;7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13"/>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13"/>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81" name="Google Shape;81;p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1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1" name="Google Shape;91;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7" name="Google Shape;97;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 name="Shape 100"/>
        <p:cNvGrpSpPr/>
        <p:nvPr/>
      </p:nvGrpSpPr>
      <p:grpSpPr>
        <a:xfrm>
          <a:off x="0" y="0"/>
          <a:ext cx="0" cy="0"/>
          <a:chOff x="0" y="0"/>
          <a:chExt cx="0" cy="0"/>
        </a:xfrm>
      </p:grpSpPr>
      <p:sp>
        <p:nvSpPr>
          <p:cNvPr id="101" name="Google Shape;101;p1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1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3" name="Google Shape;103;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 name="Shape 106"/>
        <p:cNvGrpSpPr/>
        <p:nvPr/>
      </p:nvGrpSpPr>
      <p:grpSpPr>
        <a:xfrm>
          <a:off x="0" y="0"/>
          <a:ext cx="0" cy="0"/>
          <a:chOff x="0" y="0"/>
          <a:chExt cx="0" cy="0"/>
        </a:xfrm>
      </p:grpSpPr>
      <p:sp>
        <p:nvSpPr>
          <p:cNvPr id="107" name="Google Shape;107;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1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9" name="Google Shape;109;p18"/>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0" name="Google Shape;110;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19"/>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19"/>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6" name="Google Shape;116;p19"/>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 name="Google Shape;117;p19"/>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8" name="Google Shape;118;p19"/>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2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p22"/>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4" name="Google Shape;134;p22"/>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5" name="Google Shape;135;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2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p23"/>
          <p:cNvSpPr/>
          <p:nvPr>
            <p:ph idx="2" type="pic"/>
          </p:nvPr>
        </p:nvSpPr>
        <p:spPr>
          <a:xfrm>
            <a:off x="5183188" y="987425"/>
            <a:ext cx="6172200" cy="4873500"/>
          </a:xfrm>
          <a:prstGeom prst="rect">
            <a:avLst/>
          </a:prstGeom>
          <a:noFill/>
          <a:ln>
            <a:noFill/>
          </a:ln>
        </p:spPr>
      </p:sp>
      <p:sp>
        <p:nvSpPr>
          <p:cNvPr id="141" name="Google Shape;141;p2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2" name="Google Shape;142;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2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8" name="Google Shape;148;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9" name="Google Shape;149;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0" name="Google Shape;150;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25"/>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p25"/>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4" name="Google Shape;154;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5" name="Google Shape;155;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6" name="Google Shape;156;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p:nvPr>
            <p:ph idx="2" type="pic"/>
          </p:nvPr>
        </p:nvSpPr>
        <p:spPr>
          <a:xfrm>
            <a:off x="5183188" y="987425"/>
            <a:ext cx="6172200" cy="4873625"/>
          </a:xfrm>
          <a:prstGeom prst="rect">
            <a:avLst/>
          </a:prstGeom>
          <a:noFill/>
          <a:ln>
            <a:noFill/>
          </a:ln>
        </p:spPr>
      </p:sp>
      <p:sp>
        <p:nvSpPr>
          <p:cNvPr id="62" name="Google Shape;62;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p:nvPr/>
        </p:nvSpPr>
        <p:spPr>
          <a:xfrm>
            <a:off x="0" y="6143959"/>
            <a:ext cx="12192000" cy="697832"/>
          </a:xfrm>
          <a:prstGeom prst="rect">
            <a:avLst/>
          </a:prstGeom>
          <a:gradFill>
            <a:gsLst>
              <a:gs pos="0">
                <a:srgbClr val="213F76"/>
              </a:gs>
              <a:gs pos="50000">
                <a:srgbClr val="2F5CAB"/>
              </a:gs>
              <a:gs pos="100000">
                <a:srgbClr val="3A6FCD"/>
              </a:gs>
            </a:gsLst>
            <a:lin ang="27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b="1" i="0" lang="en-US" sz="1400" u="none" cap="none" strike="noStrike">
                <a:solidFill>
                  <a:schemeClr val="lt1"/>
                </a:solidFill>
                <a:latin typeface="Helvetica Neue"/>
                <a:ea typeface="Helvetica Neue"/>
                <a:cs typeface="Helvetica Neue"/>
                <a:sym typeface="Helvetica Neue"/>
              </a:rPr>
              <a:t>28th International Conference on Knowledge-Based and Intelligent Information &amp; Engineering Systems</a:t>
            </a:r>
            <a:endParaRPr b="1" i="0" sz="1400" u="none" cap="none" strike="noStrike">
              <a:solidFill>
                <a:schemeClr val="lt1"/>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chemeClr val="dk1"/>
              </a:buClr>
              <a:buSzPts val="1100"/>
              <a:buFont typeface="Arial"/>
              <a:buNone/>
            </a:pPr>
            <a:r>
              <a:rPr b="0" i="0" lang="en-US" sz="1450" u="none" cap="none" strike="noStrike">
                <a:solidFill>
                  <a:schemeClr val="lt1"/>
                </a:solidFill>
                <a:latin typeface="Arial"/>
                <a:ea typeface="Arial"/>
                <a:cs typeface="Arial"/>
                <a:sym typeface="Arial"/>
              </a:rPr>
              <a:t>Seville, Spain, 11-13 September 2024</a:t>
            </a:r>
            <a:endParaRPr b="1" i="0" sz="1400" u="none" cap="none" strike="noStrike">
              <a:solidFill>
                <a:schemeClr val="lt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7" name="Google Shape;87;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ctrTitle"/>
          </p:nvPr>
        </p:nvSpPr>
        <p:spPr>
          <a:xfrm>
            <a:off x="208975" y="1122375"/>
            <a:ext cx="119829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3900"/>
              <a:t>A fusion of UWB and sonification methods</a:t>
            </a:r>
            <a:r>
              <a:rPr lang="en-US" sz="3900"/>
              <a:t> for accessible public transportation</a:t>
            </a:r>
            <a:endParaRPr sz="3900"/>
          </a:p>
        </p:txBody>
      </p:sp>
      <p:sp>
        <p:nvSpPr>
          <p:cNvPr id="162" name="Google Shape;162;p26"/>
          <p:cNvSpPr txBox="1"/>
          <p:nvPr>
            <p:ph idx="1" type="subTitle"/>
          </p:nvPr>
        </p:nvSpPr>
        <p:spPr>
          <a:xfrm>
            <a:off x="78588" y="3640050"/>
            <a:ext cx="12034800" cy="16557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Ma</a:t>
            </a:r>
            <a:r>
              <a:rPr lang="en-US"/>
              <a:t>dalin Matei, Lenuta Alboaie</a:t>
            </a:r>
            <a:endParaRPr baseline="30000"/>
          </a:p>
          <a:p>
            <a:pPr indent="0" lvl="0" marL="0" rtl="0" algn="ctr">
              <a:spcBef>
                <a:spcPts val="0"/>
              </a:spcBef>
              <a:spcAft>
                <a:spcPts val="0"/>
              </a:spcAft>
              <a:buClr>
                <a:schemeClr val="dk1"/>
              </a:buClr>
              <a:buSzPts val="1100"/>
              <a:buFont typeface="Arial"/>
              <a:buNone/>
            </a:pPr>
            <a:r>
              <a:t/>
            </a:r>
            <a:endParaRPr sz="1100"/>
          </a:p>
          <a:p>
            <a:pPr indent="0" lvl="0" marL="0" rtl="0" algn="ctr">
              <a:spcBef>
                <a:spcPts val="0"/>
              </a:spcBef>
              <a:spcAft>
                <a:spcPts val="0"/>
              </a:spcAft>
              <a:buClr>
                <a:schemeClr val="dk1"/>
              </a:buClr>
              <a:buSzPts val="2400"/>
              <a:buNone/>
            </a:pPr>
            <a:r>
              <a:rPr lang="en-US"/>
              <a:t>Faculty of Computer Science, ”University Alexandru Ioan Cuza”, Iasi, Romania </a:t>
            </a:r>
            <a:endParaRPr/>
          </a:p>
          <a:p>
            <a:pPr indent="0" lvl="0" marL="0" rtl="0" algn="ctr">
              <a:lnSpc>
                <a:spcPct val="90000"/>
              </a:lnSpc>
              <a:spcBef>
                <a:spcPts val="1000"/>
              </a:spcBef>
              <a:spcAft>
                <a:spcPts val="0"/>
              </a:spcAft>
              <a:buClr>
                <a:schemeClr val="dk1"/>
              </a:buClr>
              <a:buSzPts val="2400"/>
              <a:buNone/>
            </a:pPr>
            <a:r>
              <a:t/>
            </a:r>
            <a:endParaRPr/>
          </a:p>
        </p:txBody>
      </p:sp>
      <p:sp>
        <p:nvSpPr>
          <p:cNvPr id="163" name="Google Shape;163;p26"/>
          <p:cNvSpPr/>
          <p:nvPr/>
        </p:nvSpPr>
        <p:spPr>
          <a:xfrm>
            <a:off x="0" y="6160168"/>
            <a:ext cx="12192000" cy="697832"/>
          </a:xfrm>
          <a:prstGeom prst="rect">
            <a:avLst/>
          </a:prstGeom>
          <a:gradFill>
            <a:gsLst>
              <a:gs pos="0">
                <a:srgbClr val="213F76"/>
              </a:gs>
              <a:gs pos="50000">
                <a:srgbClr val="2F5CAB"/>
              </a:gs>
              <a:gs pos="100000">
                <a:srgbClr val="3A6FCD"/>
              </a:gs>
            </a:gsLst>
            <a:lin ang="27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
        <p:nvSpPr>
          <p:cNvPr descr="Heriot-Watt University - Simple English Wikipedia, the free encyclopedia" id="164" name="Google Shape;164;p26"/>
          <p:cNvSpPr/>
          <p:nvPr/>
        </p:nvSpPr>
        <p:spPr>
          <a:xfrm>
            <a:off x="2056153" y="6356684"/>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5"/>
          <p:cNvPicPr preferRelativeResize="0"/>
          <p:nvPr/>
        </p:nvPicPr>
        <p:blipFill rotWithShape="1">
          <a:blip r:embed="rId3">
            <a:alphaModFix/>
          </a:blip>
          <a:srcRect b="0" l="5360" r="6331" t="6855"/>
          <a:stretch/>
        </p:blipFill>
        <p:spPr>
          <a:xfrm>
            <a:off x="1425592" y="356300"/>
            <a:ext cx="9340800" cy="5544000"/>
          </a:xfrm>
          <a:prstGeom prst="rect">
            <a:avLst/>
          </a:prstGeom>
          <a:noFill/>
          <a:ln>
            <a:noFill/>
          </a:ln>
        </p:spPr>
      </p:pic>
      <p:sp>
        <p:nvSpPr>
          <p:cNvPr id="234" name="Google Shape;234;p35"/>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6"/>
          <p:cNvPicPr preferRelativeResize="0"/>
          <p:nvPr/>
        </p:nvPicPr>
        <p:blipFill>
          <a:blip r:embed="rId3">
            <a:alphaModFix/>
          </a:blip>
          <a:stretch>
            <a:fillRect/>
          </a:stretch>
        </p:blipFill>
        <p:spPr>
          <a:xfrm>
            <a:off x="1424983" y="285117"/>
            <a:ext cx="9342032" cy="5542268"/>
          </a:xfrm>
          <a:prstGeom prst="rect">
            <a:avLst/>
          </a:prstGeom>
          <a:noFill/>
          <a:ln>
            <a:noFill/>
          </a:ln>
        </p:spPr>
      </p:pic>
      <p:sp>
        <p:nvSpPr>
          <p:cNvPr id="240" name="Google Shape;240;p36"/>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7"/>
          <p:cNvPicPr preferRelativeResize="0"/>
          <p:nvPr/>
        </p:nvPicPr>
        <p:blipFill>
          <a:blip r:embed="rId3">
            <a:alphaModFix/>
          </a:blip>
          <a:stretch>
            <a:fillRect/>
          </a:stretch>
        </p:blipFill>
        <p:spPr>
          <a:xfrm>
            <a:off x="1420858" y="234942"/>
            <a:ext cx="9350301" cy="5547166"/>
          </a:xfrm>
          <a:prstGeom prst="rect">
            <a:avLst/>
          </a:prstGeom>
          <a:noFill/>
          <a:ln>
            <a:noFill/>
          </a:ln>
        </p:spPr>
      </p:pic>
      <p:sp>
        <p:nvSpPr>
          <p:cNvPr id="246" name="Google Shape;246;p37"/>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
        <p:nvSpPr>
          <p:cNvPr id="247" name="Google Shape;247;p37"/>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b="1" i="0" lang="en-US" sz="1400" u="none" cap="none" strike="noStrike">
                <a:solidFill>
                  <a:schemeClr val="lt1"/>
                </a:solidFill>
                <a:latin typeface="Helvetica Neue"/>
                <a:ea typeface="Helvetica Neue"/>
                <a:cs typeface="Helvetica Neue"/>
                <a:sym typeface="Helvetica Neue"/>
              </a:rPr>
              <a:t>27th International Conference on Knowledge-Based and Intelligent Information &amp; Engineering Systems</a:t>
            </a:r>
            <a:endParaRPr b="1" i="0" sz="1400" u="none" cap="none" strike="noStrike">
              <a:solidFill>
                <a:schemeClr val="lt1"/>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chemeClr val="dk1"/>
              </a:buClr>
              <a:buSzPts val="1100"/>
              <a:buFont typeface="Arial"/>
              <a:buNone/>
            </a:pPr>
            <a:r>
              <a:rPr b="0" i="0" lang="en-US" sz="1450" u="none" cap="none" strike="noStrike">
                <a:solidFill>
                  <a:schemeClr val="lt1"/>
                </a:solidFill>
                <a:latin typeface="Arial"/>
                <a:ea typeface="Arial"/>
                <a:cs typeface="Arial"/>
                <a:sym typeface="Arial"/>
              </a:rPr>
              <a:t>Athens, Greece, 06-08 September 2023</a:t>
            </a:r>
            <a:endParaRPr b="1" i="0" sz="1400" u="none" cap="none" strike="noStrike">
              <a:solidFill>
                <a:schemeClr val="lt1"/>
              </a:solidFill>
              <a:latin typeface="Helvetica Neue"/>
              <a:ea typeface="Helvetica Neue"/>
              <a:cs typeface="Helvetica Neue"/>
              <a:sym typeface="Helvetica Neue"/>
            </a:endParaRPr>
          </a:p>
        </p:txBody>
      </p:sp>
      <p:sp>
        <p:nvSpPr>
          <p:cNvPr descr="Heriot-Watt University - Simple English Wikipedia, the free encyclopedia" id="253" name="Google Shape;253;p38"/>
          <p:cNvSpPr/>
          <p:nvPr/>
        </p:nvSpPr>
        <p:spPr>
          <a:xfrm>
            <a:off x="2056153" y="6356684"/>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38"/>
          <p:cNvSpPr txBox="1"/>
          <p:nvPr>
            <p:ph type="title"/>
          </p:nvPr>
        </p:nvSpPr>
        <p:spPr>
          <a:xfrm>
            <a:off x="5068950" y="2175850"/>
            <a:ext cx="20541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5A5A5"/>
              </a:buClr>
              <a:buSzPts val="4000"/>
              <a:buFont typeface="Calibri"/>
              <a:buNone/>
            </a:pPr>
            <a:r>
              <a:rPr b="1" lang="en-US" sz="4000">
                <a:solidFill>
                  <a:srgbClr val="A5A5A5"/>
                </a:solidFill>
              </a:rPr>
              <a:t>DEMO</a:t>
            </a:r>
            <a:endParaRPr b="1" i="0" sz="4000" cap="none" strike="noStrike">
              <a:latin typeface="Calibri"/>
              <a:ea typeface="Calibri"/>
              <a:cs typeface="Calibri"/>
              <a:sym typeface="Calibri"/>
            </a:endParaRPr>
          </a:p>
        </p:txBody>
      </p:sp>
      <p:sp>
        <p:nvSpPr>
          <p:cNvPr id="255" name="Google Shape;255;p38"/>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9" name="Shape 259"/>
        <p:cNvGrpSpPr/>
        <p:nvPr/>
      </p:nvGrpSpPr>
      <p:grpSpPr>
        <a:xfrm>
          <a:off x="0" y="0"/>
          <a:ext cx="0" cy="0"/>
          <a:chOff x="0" y="0"/>
          <a:chExt cx="0" cy="0"/>
        </a:xfrm>
      </p:grpSpPr>
      <p:pic>
        <p:nvPicPr>
          <p:cNvPr id="260" name="Google Shape;260;p39"/>
          <p:cNvPicPr preferRelativeResize="0"/>
          <p:nvPr/>
        </p:nvPicPr>
        <p:blipFill>
          <a:blip r:embed="rId3">
            <a:alphaModFix/>
          </a:blip>
          <a:stretch>
            <a:fillRect/>
          </a:stretch>
        </p:blipFill>
        <p:spPr>
          <a:xfrm>
            <a:off x="94613" y="8"/>
            <a:ext cx="6240000" cy="6240000"/>
          </a:xfrm>
          <a:prstGeom prst="rect">
            <a:avLst/>
          </a:prstGeom>
          <a:noFill/>
          <a:ln>
            <a:noFill/>
          </a:ln>
        </p:spPr>
      </p:pic>
      <p:pic>
        <p:nvPicPr>
          <p:cNvPr id="261" name="Google Shape;261;p39"/>
          <p:cNvPicPr preferRelativeResize="0"/>
          <p:nvPr/>
        </p:nvPicPr>
        <p:blipFill>
          <a:blip r:embed="rId4">
            <a:alphaModFix/>
          </a:blip>
          <a:stretch>
            <a:fillRect/>
          </a:stretch>
        </p:blipFill>
        <p:spPr>
          <a:xfrm>
            <a:off x="5857399" y="8"/>
            <a:ext cx="6240000" cy="6240000"/>
          </a:xfrm>
          <a:prstGeom prst="rect">
            <a:avLst/>
          </a:prstGeom>
          <a:noFill/>
          <a:ln>
            <a:noFill/>
          </a:ln>
        </p:spPr>
      </p:pic>
      <p:sp>
        <p:nvSpPr>
          <p:cNvPr id="262" name="Google Shape;262;p39"/>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6" name="Shape 266"/>
        <p:cNvGrpSpPr/>
        <p:nvPr/>
      </p:nvGrpSpPr>
      <p:grpSpPr>
        <a:xfrm>
          <a:off x="0" y="0"/>
          <a:ext cx="0" cy="0"/>
          <a:chOff x="0" y="0"/>
          <a:chExt cx="0" cy="0"/>
        </a:xfrm>
      </p:grpSpPr>
      <p:pic>
        <p:nvPicPr>
          <p:cNvPr id="267" name="Google Shape;267;p40"/>
          <p:cNvPicPr preferRelativeResize="0"/>
          <p:nvPr/>
        </p:nvPicPr>
        <p:blipFill>
          <a:blip r:embed="rId3">
            <a:alphaModFix/>
          </a:blip>
          <a:stretch>
            <a:fillRect/>
          </a:stretch>
        </p:blipFill>
        <p:spPr>
          <a:xfrm>
            <a:off x="67950" y="291325"/>
            <a:ext cx="6240000" cy="5841600"/>
          </a:xfrm>
          <a:prstGeom prst="rect">
            <a:avLst/>
          </a:prstGeom>
          <a:noFill/>
          <a:ln>
            <a:noFill/>
          </a:ln>
        </p:spPr>
      </p:pic>
      <p:pic>
        <p:nvPicPr>
          <p:cNvPr id="268" name="Google Shape;268;p40"/>
          <p:cNvPicPr preferRelativeResize="0"/>
          <p:nvPr/>
        </p:nvPicPr>
        <p:blipFill>
          <a:blip r:embed="rId4">
            <a:alphaModFix/>
          </a:blip>
          <a:stretch>
            <a:fillRect/>
          </a:stretch>
        </p:blipFill>
        <p:spPr>
          <a:xfrm>
            <a:off x="5884050" y="291316"/>
            <a:ext cx="6240000" cy="5841600"/>
          </a:xfrm>
          <a:prstGeom prst="rect">
            <a:avLst/>
          </a:prstGeom>
          <a:noFill/>
          <a:ln>
            <a:noFill/>
          </a:ln>
        </p:spPr>
      </p:pic>
      <p:sp>
        <p:nvSpPr>
          <p:cNvPr id="269" name="Google Shape;269;p40"/>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3" name="Shape 273"/>
        <p:cNvGrpSpPr/>
        <p:nvPr/>
      </p:nvGrpSpPr>
      <p:grpSpPr>
        <a:xfrm>
          <a:off x="0" y="0"/>
          <a:ext cx="0" cy="0"/>
          <a:chOff x="0" y="0"/>
          <a:chExt cx="0" cy="0"/>
        </a:xfrm>
      </p:grpSpPr>
      <p:pic>
        <p:nvPicPr>
          <p:cNvPr id="274" name="Google Shape;274;p41"/>
          <p:cNvPicPr preferRelativeResize="0"/>
          <p:nvPr/>
        </p:nvPicPr>
        <p:blipFill rotWithShape="1">
          <a:blip r:embed="rId3">
            <a:alphaModFix/>
          </a:blip>
          <a:srcRect b="0" l="4230" r="5378" t="5793"/>
          <a:stretch/>
        </p:blipFill>
        <p:spPr>
          <a:xfrm>
            <a:off x="5988721" y="98574"/>
            <a:ext cx="6240000" cy="5760000"/>
          </a:xfrm>
          <a:prstGeom prst="rect">
            <a:avLst/>
          </a:prstGeom>
          <a:noFill/>
          <a:ln>
            <a:noFill/>
          </a:ln>
        </p:spPr>
      </p:pic>
      <p:pic>
        <p:nvPicPr>
          <p:cNvPr id="275" name="Google Shape;275;p41"/>
          <p:cNvPicPr preferRelativeResize="0"/>
          <p:nvPr/>
        </p:nvPicPr>
        <p:blipFill rotWithShape="1">
          <a:blip r:embed="rId4">
            <a:alphaModFix/>
          </a:blip>
          <a:srcRect b="6219" l="6706" r="6974" t="7640"/>
          <a:stretch/>
        </p:blipFill>
        <p:spPr>
          <a:xfrm>
            <a:off x="-36713" y="98561"/>
            <a:ext cx="6240005" cy="5760001"/>
          </a:xfrm>
          <a:prstGeom prst="rect">
            <a:avLst/>
          </a:prstGeom>
          <a:noFill/>
          <a:ln>
            <a:noFill/>
          </a:ln>
        </p:spPr>
      </p:pic>
      <p:sp>
        <p:nvSpPr>
          <p:cNvPr id="276" name="Google Shape;276;p41"/>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5A5A5"/>
              </a:buClr>
              <a:buSzPts val="4000"/>
              <a:buFont typeface="Calibri"/>
              <a:buNone/>
            </a:pPr>
            <a:r>
              <a:rPr b="1" lang="en-US" sz="4000">
                <a:solidFill>
                  <a:srgbClr val="A5A5A5"/>
                </a:solidFill>
              </a:rPr>
              <a:t>CONCLUSIONS</a:t>
            </a:r>
            <a:endParaRPr b="1" i="0" sz="4000" cap="none" strike="noStrike">
              <a:latin typeface="Calibri"/>
              <a:ea typeface="Calibri"/>
              <a:cs typeface="Calibri"/>
              <a:sym typeface="Calibri"/>
            </a:endParaRPr>
          </a:p>
        </p:txBody>
      </p:sp>
      <p:sp>
        <p:nvSpPr>
          <p:cNvPr id="282" name="Google Shape;282;p42"/>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rPr b="1" i="0" lang="en-US" sz="1400" u="none" cap="none" strike="noStrike">
                <a:solidFill>
                  <a:schemeClr val="lt1"/>
                </a:solidFill>
                <a:latin typeface="Helvetica Neue"/>
                <a:ea typeface="Helvetica Neue"/>
                <a:cs typeface="Helvetica Neue"/>
                <a:sym typeface="Helvetica Neue"/>
              </a:rPr>
              <a:t>27th International Conference on Knowledge-Based and Intelligent Information &amp; Engineering Systems</a:t>
            </a:r>
            <a:endParaRPr b="1" i="0" sz="1400" u="none" cap="none" strike="noStrike">
              <a:solidFill>
                <a:schemeClr val="lt1"/>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chemeClr val="dk1"/>
              </a:buClr>
              <a:buSzPts val="1100"/>
              <a:buFont typeface="Arial"/>
              <a:buNone/>
            </a:pPr>
            <a:r>
              <a:rPr b="0" i="0" lang="en-US" sz="1450" u="none" cap="none" strike="noStrike">
                <a:solidFill>
                  <a:schemeClr val="lt1"/>
                </a:solidFill>
                <a:latin typeface="Arial"/>
                <a:ea typeface="Arial"/>
                <a:cs typeface="Arial"/>
                <a:sym typeface="Arial"/>
              </a:rPr>
              <a:t>Athens, Greece, 06-08 September 2023</a:t>
            </a:r>
            <a:endParaRPr b="1" i="0" sz="1400" u="none" cap="none" strike="noStrike">
              <a:solidFill>
                <a:schemeClr val="lt1"/>
              </a:solidFill>
              <a:latin typeface="Helvetica Neue"/>
              <a:ea typeface="Helvetica Neue"/>
              <a:cs typeface="Helvetica Neue"/>
              <a:sym typeface="Helvetica Neue"/>
            </a:endParaRPr>
          </a:p>
        </p:txBody>
      </p:sp>
      <p:sp>
        <p:nvSpPr>
          <p:cNvPr descr="Heriot-Watt University - Simple English Wikipedia, the free encyclopedia" id="283" name="Google Shape;283;p42"/>
          <p:cNvSpPr/>
          <p:nvPr/>
        </p:nvSpPr>
        <p:spPr>
          <a:xfrm>
            <a:off x="2056153" y="6356684"/>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 name="Google Shape;284;p42"/>
          <p:cNvSpPr txBox="1"/>
          <p:nvPr>
            <p:ph idx="1" type="body"/>
          </p:nvPr>
        </p:nvSpPr>
        <p:spPr>
          <a:xfrm>
            <a:off x="838200" y="1373325"/>
            <a:ext cx="83325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2200"/>
          </a:p>
          <a:p>
            <a:pPr indent="-374650" lvl="0" marL="457200" rtl="0" algn="l">
              <a:lnSpc>
                <a:spcPct val="150000"/>
              </a:lnSpc>
              <a:spcBef>
                <a:spcPts val="0"/>
              </a:spcBef>
              <a:spcAft>
                <a:spcPts val="0"/>
              </a:spcAft>
              <a:buClr>
                <a:srgbClr val="595959"/>
              </a:buClr>
              <a:buSzPts val="2300"/>
              <a:buFont typeface="Arial Narrow"/>
              <a:buChar char="•"/>
            </a:pPr>
            <a:r>
              <a:rPr b="1" lang="en-US" sz="2000">
                <a:solidFill>
                  <a:srgbClr val="595959"/>
                </a:solidFill>
                <a:latin typeface="Arial Narrow"/>
                <a:ea typeface="Arial Narrow"/>
                <a:cs typeface="Arial Narrow"/>
                <a:sym typeface="Arial Narrow"/>
              </a:rPr>
              <a:t>THE SYSTEM DEMONSTRATED HIGH ACCURACY</a:t>
            </a:r>
            <a:endParaRPr b="1" sz="2000">
              <a:solidFill>
                <a:srgbClr val="595959"/>
              </a:solidFill>
              <a:latin typeface="Arial Narrow"/>
              <a:ea typeface="Arial Narrow"/>
              <a:cs typeface="Arial Narrow"/>
              <a:sym typeface="Arial Narrow"/>
            </a:endParaRPr>
          </a:p>
          <a:p>
            <a:pPr indent="-374650" lvl="0" marL="457200" rtl="0" algn="l">
              <a:lnSpc>
                <a:spcPct val="150000"/>
              </a:lnSpc>
              <a:spcBef>
                <a:spcPts val="0"/>
              </a:spcBef>
              <a:spcAft>
                <a:spcPts val="0"/>
              </a:spcAft>
              <a:buClr>
                <a:srgbClr val="595959"/>
              </a:buClr>
              <a:buSzPts val="2300"/>
              <a:buFont typeface="Arial Narrow"/>
              <a:buChar char="•"/>
            </a:pPr>
            <a:r>
              <a:rPr b="1" lang="en-US" sz="2000">
                <a:solidFill>
                  <a:srgbClr val="595959"/>
                </a:solidFill>
                <a:latin typeface="Arial Narrow"/>
                <a:ea typeface="Arial Narrow"/>
                <a:cs typeface="Arial Narrow"/>
                <a:sym typeface="Arial Narrow"/>
              </a:rPr>
              <a:t>MULTIPLE STEPS TO REDUCE COGNITIVE LOAD</a:t>
            </a:r>
            <a:endParaRPr b="1" sz="2000">
              <a:solidFill>
                <a:srgbClr val="595959"/>
              </a:solidFill>
              <a:latin typeface="Arial Narrow"/>
              <a:ea typeface="Arial Narrow"/>
              <a:cs typeface="Arial Narrow"/>
              <a:sym typeface="Arial Narrow"/>
            </a:endParaRPr>
          </a:p>
          <a:p>
            <a:pPr indent="-374650" lvl="0" marL="457200" rtl="0" algn="l">
              <a:lnSpc>
                <a:spcPct val="150000"/>
              </a:lnSpc>
              <a:spcBef>
                <a:spcPts val="0"/>
              </a:spcBef>
              <a:spcAft>
                <a:spcPts val="0"/>
              </a:spcAft>
              <a:buClr>
                <a:srgbClr val="595959"/>
              </a:buClr>
              <a:buSzPts val="2300"/>
              <a:buFont typeface="Arial Narrow"/>
              <a:buChar char="•"/>
            </a:pPr>
            <a:r>
              <a:rPr b="1" lang="en-US" sz="2000">
                <a:solidFill>
                  <a:srgbClr val="595959"/>
                </a:solidFill>
                <a:latin typeface="Arial Narrow"/>
                <a:ea typeface="Arial Narrow"/>
                <a:cs typeface="Arial Narrow"/>
                <a:sym typeface="Arial Narrow"/>
              </a:rPr>
              <a:t>NAVIGATION USING SONIFICATION </a:t>
            </a:r>
            <a:endParaRPr sz="2200"/>
          </a:p>
          <a:p>
            <a:pPr indent="0" lvl="0" marL="457200" rtl="0" algn="l">
              <a:lnSpc>
                <a:spcPct val="115000"/>
              </a:lnSpc>
              <a:spcBef>
                <a:spcPts val="1000"/>
              </a:spcBef>
              <a:spcAft>
                <a:spcPts val="0"/>
              </a:spcAft>
              <a:buNone/>
            </a:pPr>
            <a:r>
              <a:t/>
            </a:r>
            <a:endParaRPr sz="2200"/>
          </a:p>
          <a:p>
            <a:pPr indent="0" lvl="0" marL="457200" rtl="0" algn="l">
              <a:lnSpc>
                <a:spcPct val="115000"/>
              </a:lnSpc>
              <a:spcBef>
                <a:spcPts val="1000"/>
              </a:spcBef>
              <a:spcAft>
                <a:spcPts val="0"/>
              </a:spcAft>
              <a:buNone/>
            </a:pPr>
            <a:r>
              <a:t/>
            </a:r>
            <a:endParaRPr sz="2200"/>
          </a:p>
          <a:p>
            <a:pPr indent="0" lvl="0" marL="457200" rtl="0" algn="l">
              <a:lnSpc>
                <a:spcPct val="115000"/>
              </a:lnSpc>
              <a:spcBef>
                <a:spcPts val="1000"/>
              </a:spcBef>
              <a:spcAft>
                <a:spcPts val="0"/>
              </a:spcAft>
              <a:buNone/>
            </a:pPr>
            <a:r>
              <a:t/>
            </a:r>
            <a:endParaRPr sz="2200"/>
          </a:p>
        </p:txBody>
      </p:sp>
      <p:sp>
        <p:nvSpPr>
          <p:cNvPr id="285" name="Google Shape;285;p42"/>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9" name="Shape 289"/>
        <p:cNvGrpSpPr/>
        <p:nvPr/>
      </p:nvGrpSpPr>
      <p:grpSpPr>
        <a:xfrm>
          <a:off x="0" y="0"/>
          <a:ext cx="0" cy="0"/>
          <a:chOff x="0" y="0"/>
          <a:chExt cx="0" cy="0"/>
        </a:xfrm>
      </p:grpSpPr>
      <p:sp>
        <p:nvSpPr>
          <p:cNvPr id="290" name="Google Shape;290;p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5A5A5"/>
              </a:buClr>
              <a:buSzPts val="4000"/>
              <a:buFont typeface="Calibri"/>
              <a:buNone/>
            </a:pPr>
            <a:r>
              <a:rPr b="1" lang="en-US" sz="4000">
                <a:solidFill>
                  <a:srgbClr val="A5A5A5"/>
                </a:solidFill>
                <a:latin typeface="Calibri"/>
                <a:ea typeface="Calibri"/>
                <a:cs typeface="Calibri"/>
                <a:sym typeface="Calibri"/>
              </a:rPr>
              <a:t>REFERENCES</a:t>
            </a:r>
            <a:endParaRPr b="1" i="1" sz="4000">
              <a:latin typeface="Arial"/>
              <a:ea typeface="Arial"/>
              <a:cs typeface="Arial"/>
              <a:sym typeface="Arial"/>
            </a:endParaRPr>
          </a:p>
        </p:txBody>
      </p:sp>
      <p:sp>
        <p:nvSpPr>
          <p:cNvPr id="291" name="Google Shape;291;p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List citations from presentation in Vancouver format.</a:t>
            </a:r>
            <a:endParaRPr/>
          </a:p>
          <a:p>
            <a:pPr indent="-88900" lvl="0" marL="228600" rtl="0" algn="l">
              <a:lnSpc>
                <a:spcPct val="90000"/>
              </a:lnSpc>
              <a:spcBef>
                <a:spcPts val="1000"/>
              </a:spcBef>
              <a:spcAft>
                <a:spcPts val="0"/>
              </a:spcAft>
              <a:buClr>
                <a:schemeClr val="dk1"/>
              </a:buClr>
              <a:buSzPts val="2200"/>
              <a:buNone/>
            </a:pPr>
            <a:r>
              <a:t/>
            </a:r>
            <a:endParaRPr i="1" sz="2200"/>
          </a:p>
          <a:p>
            <a:pPr indent="-228600" lvl="0" marL="228600" rtl="0" algn="ctr">
              <a:lnSpc>
                <a:spcPct val="90000"/>
              </a:lnSpc>
              <a:spcBef>
                <a:spcPts val="1000"/>
              </a:spcBef>
              <a:spcAft>
                <a:spcPts val="0"/>
              </a:spcAft>
              <a:buClr>
                <a:schemeClr val="dk1"/>
              </a:buClr>
              <a:buSzPts val="2200"/>
              <a:buChar char="•"/>
            </a:pPr>
            <a:r>
              <a:rPr b="1" lang="en-US" sz="2200"/>
              <a:t>See you at KES-2024 in Spain </a:t>
            </a:r>
            <a:br>
              <a:rPr b="1" i="1" lang="en-US" sz="2200">
                <a:latin typeface="Arial"/>
                <a:ea typeface="Arial"/>
                <a:cs typeface="Arial"/>
                <a:sym typeface="Arial"/>
              </a:rPr>
            </a:br>
            <a:endParaRPr b="1" i="1" sz="2200">
              <a:latin typeface="Arial"/>
              <a:ea typeface="Arial"/>
              <a:cs typeface="Arial"/>
              <a:sym typeface="Arial"/>
            </a:endParaRPr>
          </a:p>
        </p:txBody>
      </p:sp>
      <p:sp>
        <p:nvSpPr>
          <p:cNvPr descr="Heriot-Watt University - Simple English Wikipedia, the free encyclopedia" id="292" name="Google Shape;292;p43"/>
          <p:cNvSpPr/>
          <p:nvPr/>
        </p:nvSpPr>
        <p:spPr>
          <a:xfrm>
            <a:off x="2056153" y="6356684"/>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43"/>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5A5A5"/>
              </a:buClr>
              <a:buSzPts val="4000"/>
              <a:buFont typeface="Calibri"/>
              <a:buNone/>
            </a:pPr>
            <a:r>
              <a:rPr b="1" lang="en-US" sz="4000">
                <a:solidFill>
                  <a:srgbClr val="A5A5A5"/>
                </a:solidFill>
              </a:rPr>
              <a:t>Agenda</a:t>
            </a:r>
            <a:endParaRPr sz="4000"/>
          </a:p>
        </p:txBody>
      </p:sp>
      <p:sp>
        <p:nvSpPr>
          <p:cNvPr descr="Heriot-Watt University - Simple English Wikipedia, the free encyclopedia" id="170" name="Google Shape;170;p27"/>
          <p:cNvSpPr/>
          <p:nvPr/>
        </p:nvSpPr>
        <p:spPr>
          <a:xfrm>
            <a:off x="2056153" y="6356684"/>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27"/>
          <p:cNvSpPr txBox="1"/>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rgbClr val="000000"/>
              </a:buClr>
              <a:buSzPts val="2200"/>
              <a:buChar char="•"/>
            </a:pPr>
            <a:r>
              <a:rPr lang="en-US" sz="2200">
                <a:solidFill>
                  <a:srgbClr val="000000"/>
                </a:solidFill>
                <a:latin typeface="Calibri"/>
                <a:ea typeface="Calibri"/>
                <a:cs typeface="Calibri"/>
                <a:sym typeface="Calibri"/>
              </a:rPr>
              <a:t>Context and </a:t>
            </a:r>
            <a:r>
              <a:rPr b="1" lang="en-US" sz="2200">
                <a:latin typeface="Calibri"/>
                <a:ea typeface="Calibri"/>
                <a:cs typeface="Calibri"/>
                <a:sym typeface="Calibri"/>
              </a:rPr>
              <a:t>indoor accessibility problems</a:t>
            </a:r>
            <a:endParaRPr b="1" sz="2200">
              <a:solidFill>
                <a:srgbClr val="000000"/>
              </a:solidFill>
              <a:latin typeface="Calibri"/>
              <a:ea typeface="Calibri"/>
              <a:cs typeface="Calibri"/>
              <a:sym typeface="Calibri"/>
            </a:endParaRPr>
          </a:p>
          <a:p>
            <a:pPr indent="-228600" lvl="0" marL="228600" rtl="0" algn="l">
              <a:lnSpc>
                <a:spcPct val="150000"/>
              </a:lnSpc>
              <a:spcBef>
                <a:spcPts val="0"/>
              </a:spcBef>
              <a:spcAft>
                <a:spcPts val="0"/>
              </a:spcAft>
              <a:buClr>
                <a:srgbClr val="000000"/>
              </a:buClr>
              <a:buSzPts val="2200"/>
              <a:buChar char="•"/>
            </a:pPr>
            <a:r>
              <a:rPr lang="en-US" sz="2200">
                <a:latin typeface="Calibri"/>
                <a:ea typeface="Calibri"/>
                <a:cs typeface="Calibri"/>
                <a:sym typeface="Calibri"/>
              </a:rPr>
              <a:t>Real-time localization systems</a:t>
            </a:r>
            <a:endParaRPr b="1" sz="2200">
              <a:solidFill>
                <a:srgbClr val="000000"/>
              </a:solidFill>
              <a:latin typeface="Calibri"/>
              <a:ea typeface="Calibri"/>
              <a:cs typeface="Calibri"/>
              <a:sym typeface="Calibri"/>
            </a:endParaRPr>
          </a:p>
          <a:p>
            <a:pPr indent="-228600" lvl="0" marL="228600" rtl="0" algn="l">
              <a:lnSpc>
                <a:spcPct val="150000"/>
              </a:lnSpc>
              <a:spcBef>
                <a:spcPts val="0"/>
              </a:spcBef>
              <a:spcAft>
                <a:spcPts val="0"/>
              </a:spcAft>
              <a:buClr>
                <a:srgbClr val="000000"/>
              </a:buClr>
              <a:buSzPts val="2200"/>
              <a:buChar char="•"/>
            </a:pPr>
            <a:r>
              <a:rPr b="1" lang="en-US" sz="2200">
                <a:solidFill>
                  <a:srgbClr val="000000"/>
                </a:solidFill>
                <a:latin typeface="Calibri"/>
                <a:ea typeface="Calibri"/>
                <a:cs typeface="Calibri"/>
                <a:sym typeface="Calibri"/>
              </a:rPr>
              <a:t>Proposed </a:t>
            </a:r>
            <a:r>
              <a:rPr b="1" lang="en-US" sz="2200">
                <a:latin typeface="Calibri"/>
                <a:ea typeface="Calibri"/>
                <a:cs typeface="Calibri"/>
                <a:sym typeface="Calibri"/>
              </a:rPr>
              <a:t>solution</a:t>
            </a:r>
            <a:endParaRPr b="1" sz="2200">
              <a:solidFill>
                <a:srgbClr val="000000"/>
              </a:solidFill>
              <a:latin typeface="Calibri"/>
              <a:ea typeface="Calibri"/>
              <a:cs typeface="Calibri"/>
              <a:sym typeface="Calibri"/>
            </a:endParaRPr>
          </a:p>
          <a:p>
            <a:pPr indent="-228600" lvl="0" marL="228600" rtl="0" algn="l">
              <a:lnSpc>
                <a:spcPct val="150000"/>
              </a:lnSpc>
              <a:spcBef>
                <a:spcPts val="0"/>
              </a:spcBef>
              <a:spcAft>
                <a:spcPts val="0"/>
              </a:spcAft>
              <a:buClr>
                <a:srgbClr val="000000"/>
              </a:buClr>
              <a:buSzPts val="2200"/>
              <a:buChar char="•"/>
            </a:pPr>
            <a:r>
              <a:rPr lang="en-US" sz="2200">
                <a:solidFill>
                  <a:srgbClr val="000000"/>
                </a:solidFill>
                <a:latin typeface="Calibri"/>
                <a:ea typeface="Calibri"/>
                <a:cs typeface="Calibri"/>
                <a:sym typeface="Calibri"/>
              </a:rPr>
              <a:t>Demo</a:t>
            </a:r>
            <a:endParaRPr sz="2200">
              <a:latin typeface="Calibri"/>
              <a:ea typeface="Calibri"/>
              <a:cs typeface="Calibri"/>
              <a:sym typeface="Calibri"/>
            </a:endParaRPr>
          </a:p>
          <a:p>
            <a:pPr indent="-228600" lvl="0" marL="228600" rtl="0" algn="l">
              <a:lnSpc>
                <a:spcPct val="150000"/>
              </a:lnSpc>
              <a:spcBef>
                <a:spcPts val="0"/>
              </a:spcBef>
              <a:spcAft>
                <a:spcPts val="0"/>
              </a:spcAft>
              <a:buClr>
                <a:srgbClr val="000000"/>
              </a:buClr>
              <a:buSzPts val="2200"/>
              <a:buChar char="•"/>
            </a:pPr>
            <a:r>
              <a:rPr lang="en-US" sz="2200">
                <a:solidFill>
                  <a:srgbClr val="000000"/>
                </a:solidFill>
                <a:latin typeface="Calibri"/>
                <a:ea typeface="Calibri"/>
                <a:cs typeface="Calibri"/>
                <a:sym typeface="Calibri"/>
              </a:rPr>
              <a:t>Conclusions</a:t>
            </a:r>
            <a:endParaRPr sz="2800">
              <a:solidFill>
                <a:srgbClr val="000000"/>
              </a:solidFill>
              <a:latin typeface="Calibri"/>
              <a:ea typeface="Calibri"/>
              <a:cs typeface="Calibri"/>
              <a:sym typeface="Calibri"/>
            </a:endParaRPr>
          </a:p>
          <a:p>
            <a:pPr indent="0" lvl="0" marL="0" rtl="0" algn="l">
              <a:lnSpc>
                <a:spcPct val="150000"/>
              </a:lnSpc>
              <a:spcBef>
                <a:spcPts val="1000"/>
              </a:spcBef>
              <a:spcAft>
                <a:spcPts val="0"/>
              </a:spcAft>
              <a:buNone/>
            </a:pPr>
            <a:r>
              <a:t/>
            </a:r>
            <a:endParaRPr sz="2200">
              <a:solidFill>
                <a:srgbClr val="000000"/>
              </a:solidFill>
              <a:latin typeface="Calibri"/>
              <a:ea typeface="Calibri"/>
              <a:cs typeface="Calibri"/>
              <a:sym typeface="Calibri"/>
            </a:endParaRPr>
          </a:p>
          <a:p>
            <a:pPr indent="-88900" lvl="0" marL="228600" rtl="0" algn="l">
              <a:lnSpc>
                <a:spcPct val="150000"/>
              </a:lnSpc>
              <a:spcBef>
                <a:spcPts val="1000"/>
              </a:spcBef>
              <a:spcAft>
                <a:spcPts val="0"/>
              </a:spcAft>
              <a:buNone/>
            </a:pPr>
            <a:r>
              <a:t/>
            </a:r>
            <a:endParaRPr sz="2200">
              <a:solidFill>
                <a:srgbClr val="000000"/>
              </a:solidFill>
              <a:latin typeface="Calibri"/>
              <a:ea typeface="Calibri"/>
              <a:cs typeface="Calibri"/>
              <a:sym typeface="Calibri"/>
            </a:endParaRPr>
          </a:p>
        </p:txBody>
      </p:sp>
      <p:sp>
        <p:nvSpPr>
          <p:cNvPr id="172" name="Google Shape;172;p27"/>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descr="Heriot-Watt University - Simple English Wikipedia, the free encyclopedia" id="177" name="Google Shape;177;p28"/>
          <p:cNvSpPr/>
          <p:nvPr/>
        </p:nvSpPr>
        <p:spPr>
          <a:xfrm>
            <a:off x="2056153" y="6356684"/>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5A5A5"/>
              </a:buClr>
              <a:buSzPts val="4000"/>
              <a:buFont typeface="Calibri"/>
              <a:buNone/>
            </a:pPr>
            <a:r>
              <a:rPr b="1" lang="en-US" sz="4000">
                <a:solidFill>
                  <a:srgbClr val="A5A5A5"/>
                </a:solidFill>
              </a:rPr>
              <a:t>Indoor accessibility</a:t>
            </a:r>
            <a:endParaRPr sz="4000"/>
          </a:p>
        </p:txBody>
      </p:sp>
      <p:sp>
        <p:nvSpPr>
          <p:cNvPr id="179" name="Google Shape;179;p28"/>
          <p:cNvSpPr txBox="1"/>
          <p:nvPr/>
        </p:nvSpPr>
        <p:spPr>
          <a:xfrm>
            <a:off x="838200" y="1571200"/>
            <a:ext cx="60120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en-US" sz="2200">
                <a:latin typeface="Calibri"/>
                <a:ea typeface="Calibri"/>
                <a:cs typeface="Calibri"/>
                <a:sym typeface="Calibri"/>
              </a:rPr>
              <a:t>Common problems for the blind:</a:t>
            </a:r>
            <a:endParaRPr sz="2200">
              <a:latin typeface="Calibri"/>
              <a:ea typeface="Calibri"/>
              <a:cs typeface="Calibri"/>
              <a:sym typeface="Calibri"/>
            </a:endParaRPr>
          </a:p>
          <a:p>
            <a:pPr indent="0" lvl="0" marL="457200" rtl="0" algn="l">
              <a:lnSpc>
                <a:spcPct val="90000"/>
              </a:lnSpc>
              <a:spcBef>
                <a:spcPts val="1000"/>
              </a:spcBef>
              <a:spcAft>
                <a:spcPts val="0"/>
              </a:spcAft>
              <a:buNone/>
            </a:pPr>
            <a:r>
              <a:t/>
            </a:r>
            <a:endParaRPr sz="2200">
              <a:latin typeface="Calibri"/>
              <a:ea typeface="Calibri"/>
              <a:cs typeface="Calibri"/>
              <a:sym typeface="Calibri"/>
            </a:endParaRPr>
          </a:p>
          <a:p>
            <a:pPr indent="-228600" lvl="0" marL="228600" rtl="0" algn="l">
              <a:lnSpc>
                <a:spcPct val="150000"/>
              </a:lnSpc>
              <a:spcBef>
                <a:spcPts val="0"/>
              </a:spcBef>
              <a:spcAft>
                <a:spcPts val="0"/>
              </a:spcAft>
              <a:buSzPts val="2200"/>
              <a:buFont typeface="Calibri"/>
              <a:buChar char="•"/>
            </a:pPr>
            <a:r>
              <a:rPr lang="en-US" sz="2200">
                <a:latin typeface="Calibri"/>
                <a:ea typeface="Calibri"/>
                <a:cs typeface="Calibri"/>
                <a:sym typeface="Calibri"/>
              </a:rPr>
              <a:t>Difficulty Navigating Large and Complex Buildings</a:t>
            </a:r>
            <a:endParaRPr b="1" sz="2200">
              <a:latin typeface="Calibri"/>
              <a:ea typeface="Calibri"/>
              <a:cs typeface="Calibri"/>
              <a:sym typeface="Calibri"/>
            </a:endParaRPr>
          </a:p>
          <a:p>
            <a:pPr indent="-228600" lvl="0" marL="228600" rtl="0" algn="l">
              <a:lnSpc>
                <a:spcPct val="150000"/>
              </a:lnSpc>
              <a:spcBef>
                <a:spcPts val="0"/>
              </a:spcBef>
              <a:spcAft>
                <a:spcPts val="0"/>
              </a:spcAft>
              <a:buSzPts val="2200"/>
              <a:buFont typeface="Calibri"/>
              <a:buChar char="•"/>
            </a:pPr>
            <a:r>
              <a:rPr lang="en-US" sz="2200">
                <a:latin typeface="Calibri"/>
                <a:ea typeface="Calibri"/>
                <a:cs typeface="Calibri"/>
                <a:sym typeface="Calibri"/>
              </a:rPr>
              <a:t>Lack of Accessible Signage</a:t>
            </a:r>
            <a:endParaRPr sz="2200">
              <a:latin typeface="Calibri"/>
              <a:ea typeface="Calibri"/>
              <a:cs typeface="Calibri"/>
              <a:sym typeface="Calibri"/>
            </a:endParaRPr>
          </a:p>
          <a:p>
            <a:pPr indent="-228600" lvl="0" marL="228600" rtl="0" algn="l">
              <a:lnSpc>
                <a:spcPct val="150000"/>
              </a:lnSpc>
              <a:spcBef>
                <a:spcPts val="0"/>
              </a:spcBef>
              <a:spcAft>
                <a:spcPts val="0"/>
              </a:spcAft>
              <a:buSzPts val="2200"/>
              <a:buFont typeface="Calibri"/>
              <a:buChar char="•"/>
            </a:pPr>
            <a:r>
              <a:rPr lang="en-US" sz="2200">
                <a:latin typeface="Calibri"/>
                <a:ea typeface="Calibri"/>
                <a:cs typeface="Calibri"/>
                <a:sym typeface="Calibri"/>
              </a:rPr>
              <a:t>Identifying Landmarks and Obstacles</a:t>
            </a:r>
            <a:endParaRPr sz="2200">
              <a:latin typeface="Calibri"/>
              <a:ea typeface="Calibri"/>
              <a:cs typeface="Calibri"/>
              <a:sym typeface="Calibri"/>
            </a:endParaRPr>
          </a:p>
          <a:p>
            <a:pPr indent="-228600" lvl="0" marL="228600" rtl="0" algn="l">
              <a:lnSpc>
                <a:spcPct val="150000"/>
              </a:lnSpc>
              <a:spcBef>
                <a:spcPts val="0"/>
              </a:spcBef>
              <a:spcAft>
                <a:spcPts val="0"/>
              </a:spcAft>
              <a:buSzPts val="2200"/>
              <a:buFont typeface="Calibri"/>
              <a:buChar char="•"/>
            </a:pPr>
            <a:r>
              <a:rPr b="1" lang="en-US" sz="2200">
                <a:latin typeface="Calibri"/>
                <a:ea typeface="Calibri"/>
                <a:cs typeface="Calibri"/>
                <a:sym typeface="Calibri"/>
              </a:rPr>
              <a:t>Wayfinding and Orientation</a:t>
            </a:r>
            <a:endParaRPr b="1" sz="2200">
              <a:latin typeface="Calibri"/>
              <a:ea typeface="Calibri"/>
              <a:cs typeface="Calibri"/>
              <a:sym typeface="Calibri"/>
            </a:endParaRPr>
          </a:p>
          <a:p>
            <a:pPr indent="-228600" lvl="0" marL="228600" rtl="0" algn="l">
              <a:lnSpc>
                <a:spcPct val="150000"/>
              </a:lnSpc>
              <a:spcBef>
                <a:spcPts val="0"/>
              </a:spcBef>
              <a:spcAft>
                <a:spcPts val="0"/>
              </a:spcAft>
              <a:buSzPts val="2200"/>
              <a:buFont typeface="Calibri"/>
              <a:buChar char="•"/>
            </a:pPr>
            <a:r>
              <a:rPr lang="en-US" sz="2200">
                <a:latin typeface="Calibri"/>
                <a:ea typeface="Calibri"/>
                <a:cs typeface="Calibri"/>
                <a:sym typeface="Calibri"/>
              </a:rPr>
              <a:t>Elevator and Stair Navigation</a:t>
            </a:r>
            <a:endParaRPr sz="2200">
              <a:latin typeface="Calibri"/>
              <a:ea typeface="Calibri"/>
              <a:cs typeface="Calibri"/>
              <a:sym typeface="Calibri"/>
            </a:endParaRPr>
          </a:p>
          <a:p>
            <a:pPr indent="-88900" lvl="0" marL="228600" rtl="0" algn="l">
              <a:lnSpc>
                <a:spcPct val="150000"/>
              </a:lnSpc>
              <a:spcBef>
                <a:spcPts val="1000"/>
              </a:spcBef>
              <a:spcAft>
                <a:spcPts val="0"/>
              </a:spcAft>
              <a:buNone/>
            </a:pPr>
            <a:r>
              <a:t/>
            </a:r>
            <a:endParaRPr sz="2200">
              <a:latin typeface="Calibri"/>
              <a:ea typeface="Calibri"/>
              <a:cs typeface="Calibri"/>
              <a:sym typeface="Calibri"/>
            </a:endParaRPr>
          </a:p>
          <a:p>
            <a:pPr indent="0" lvl="0" marL="0" rtl="0" algn="l">
              <a:lnSpc>
                <a:spcPct val="90000"/>
              </a:lnSpc>
              <a:spcBef>
                <a:spcPts val="1000"/>
              </a:spcBef>
              <a:spcAft>
                <a:spcPts val="0"/>
              </a:spcAft>
              <a:buNone/>
            </a:pPr>
            <a:r>
              <a:t/>
            </a:r>
            <a:endParaRPr b="1" sz="1800">
              <a:solidFill>
                <a:srgbClr val="595959"/>
              </a:solidFill>
              <a:latin typeface="Calibri"/>
              <a:ea typeface="Calibri"/>
              <a:cs typeface="Calibri"/>
              <a:sym typeface="Calibri"/>
            </a:endParaRPr>
          </a:p>
        </p:txBody>
      </p:sp>
      <p:sp>
        <p:nvSpPr>
          <p:cNvPr id="180" name="Google Shape;180;p28"/>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aphicFrame>
        <p:nvGraphicFramePr>
          <p:cNvPr id="185" name="Google Shape;185;p29"/>
          <p:cNvGraphicFramePr/>
          <p:nvPr/>
        </p:nvGraphicFramePr>
        <p:xfrm>
          <a:off x="1087208" y="236092"/>
          <a:ext cx="3000000" cy="3000000"/>
        </p:xfrm>
        <a:graphic>
          <a:graphicData uri="http://schemas.openxmlformats.org/drawingml/2006/table">
            <a:tbl>
              <a:tblPr>
                <a:noFill/>
                <a:tableStyleId>{C9B21282-A8A5-49C4-9783-7867CBA27D80}</a:tableStyleId>
              </a:tblPr>
              <a:tblGrid>
                <a:gridCol w="2504400"/>
                <a:gridCol w="2504400"/>
                <a:gridCol w="2504400"/>
                <a:gridCol w="2504400"/>
              </a:tblGrid>
              <a:tr h="922725">
                <a:tc>
                  <a:txBody>
                    <a:bodyPr/>
                    <a:lstStyle/>
                    <a:p>
                      <a:pPr indent="0" lvl="0" marL="0" rtl="0" algn="l">
                        <a:spcBef>
                          <a:spcPts val="0"/>
                        </a:spcBef>
                        <a:spcAft>
                          <a:spcPts val="0"/>
                        </a:spcAft>
                        <a:buNone/>
                      </a:pPr>
                      <a:r>
                        <a:t/>
                      </a:r>
                      <a:endParaRPr/>
                    </a:p>
                  </a:txBody>
                  <a:tcPr marT="121900" marB="121900" marR="121900" marL="121900"/>
                </a:tc>
                <a:tc>
                  <a:txBody>
                    <a:bodyPr/>
                    <a:lstStyle/>
                    <a:p>
                      <a:pPr indent="0" lvl="0" marL="0" rtl="0" algn="l">
                        <a:spcBef>
                          <a:spcPts val="0"/>
                        </a:spcBef>
                        <a:spcAft>
                          <a:spcPts val="0"/>
                        </a:spcAft>
                        <a:buNone/>
                      </a:pPr>
                      <a:r>
                        <a:rPr lang="en-US" sz="1900"/>
                        <a:t>Use Case</a:t>
                      </a:r>
                      <a:endParaRPr sz="1900"/>
                    </a:p>
                  </a:txBody>
                  <a:tcPr marT="121900" marB="121900" marR="121900" marL="121900"/>
                </a:tc>
                <a:tc>
                  <a:txBody>
                    <a:bodyPr/>
                    <a:lstStyle/>
                    <a:p>
                      <a:pPr indent="0" lvl="0" marL="0" rtl="0" algn="l">
                        <a:spcBef>
                          <a:spcPts val="0"/>
                        </a:spcBef>
                        <a:spcAft>
                          <a:spcPts val="0"/>
                        </a:spcAft>
                        <a:buNone/>
                      </a:pPr>
                      <a:r>
                        <a:rPr lang="en-US" sz="1900"/>
                        <a:t>Accuracy</a:t>
                      </a:r>
                      <a:endParaRPr sz="1900"/>
                    </a:p>
                  </a:txBody>
                  <a:tcPr marT="121900" marB="121900" marR="121900" marL="121900"/>
                </a:tc>
                <a:tc>
                  <a:txBody>
                    <a:bodyPr/>
                    <a:lstStyle/>
                    <a:p>
                      <a:pPr indent="0" lvl="0" marL="0" rtl="0" algn="l">
                        <a:spcBef>
                          <a:spcPts val="0"/>
                        </a:spcBef>
                        <a:spcAft>
                          <a:spcPts val="0"/>
                        </a:spcAft>
                        <a:buNone/>
                      </a:pPr>
                      <a:r>
                        <a:rPr lang="en-US" sz="1900"/>
                        <a:t>Operating Frequency</a:t>
                      </a:r>
                      <a:endParaRPr sz="1900"/>
                    </a:p>
                  </a:txBody>
                  <a:tcPr marT="121900" marB="121900" marR="121900" marL="121900"/>
                </a:tc>
              </a:tr>
              <a:tr h="922725">
                <a:tc>
                  <a:txBody>
                    <a:bodyPr/>
                    <a:lstStyle/>
                    <a:p>
                      <a:pPr indent="0" lvl="0" marL="0" rtl="0" algn="l">
                        <a:spcBef>
                          <a:spcPts val="0"/>
                        </a:spcBef>
                        <a:spcAft>
                          <a:spcPts val="0"/>
                        </a:spcAft>
                        <a:buNone/>
                      </a:pPr>
                      <a:r>
                        <a:rPr lang="en-US" sz="1900"/>
                        <a:t>GPS</a:t>
                      </a:r>
                      <a:endParaRPr sz="1900"/>
                    </a:p>
                  </a:txBody>
                  <a:tcPr marT="121900" marB="121900" marR="121900" marL="121900"/>
                </a:tc>
                <a:tc>
                  <a:txBody>
                    <a:bodyPr/>
                    <a:lstStyle/>
                    <a:p>
                      <a:pPr indent="0" lvl="0" marL="0" rtl="0" algn="l">
                        <a:spcBef>
                          <a:spcPts val="0"/>
                        </a:spcBef>
                        <a:spcAft>
                          <a:spcPts val="0"/>
                        </a:spcAft>
                        <a:buNone/>
                      </a:pPr>
                      <a:r>
                        <a:rPr lang="en-US" sz="1900"/>
                        <a:t>Outdoor</a:t>
                      </a:r>
                      <a:endParaRPr sz="1900"/>
                    </a:p>
                  </a:txBody>
                  <a:tcPr marT="121900" marB="121900" marR="121900" marL="121900"/>
                </a:tc>
                <a:tc>
                  <a:txBody>
                    <a:bodyPr/>
                    <a:lstStyle/>
                    <a:p>
                      <a:pPr indent="0" lvl="0" marL="0" rtl="0" algn="l">
                        <a:spcBef>
                          <a:spcPts val="0"/>
                        </a:spcBef>
                        <a:spcAft>
                          <a:spcPts val="0"/>
                        </a:spcAft>
                        <a:buNone/>
                      </a:pPr>
                      <a:r>
                        <a:rPr lang="en-US" sz="1900"/>
                        <a:t>5 - 10m</a:t>
                      </a:r>
                      <a:endParaRPr sz="1900"/>
                    </a:p>
                  </a:txBody>
                  <a:tcPr marT="121900" marB="121900" marR="121900" marL="121900"/>
                </a:tc>
                <a:tc>
                  <a:txBody>
                    <a:bodyPr/>
                    <a:lstStyle/>
                    <a:p>
                      <a:pPr indent="0" lvl="0" marL="0" rtl="0" algn="l">
                        <a:spcBef>
                          <a:spcPts val="0"/>
                        </a:spcBef>
                        <a:spcAft>
                          <a:spcPts val="0"/>
                        </a:spcAft>
                        <a:buNone/>
                      </a:pPr>
                      <a:r>
                        <a:rPr lang="en-US" sz="1900"/>
                        <a:t>1.57542 GHz</a:t>
                      </a:r>
                      <a:endParaRPr sz="1900"/>
                    </a:p>
                  </a:txBody>
                  <a:tcPr marT="121900" marB="121900" marR="121900" marL="121900"/>
                </a:tc>
              </a:tr>
              <a:tr h="922725">
                <a:tc>
                  <a:txBody>
                    <a:bodyPr/>
                    <a:lstStyle/>
                    <a:p>
                      <a:pPr indent="0" lvl="0" marL="0" rtl="0" algn="l">
                        <a:spcBef>
                          <a:spcPts val="0"/>
                        </a:spcBef>
                        <a:spcAft>
                          <a:spcPts val="0"/>
                        </a:spcAft>
                        <a:buNone/>
                      </a:pPr>
                      <a:r>
                        <a:rPr lang="en-US" sz="1900"/>
                        <a:t>BLE</a:t>
                      </a:r>
                      <a:endParaRPr sz="1900"/>
                    </a:p>
                  </a:txBody>
                  <a:tcPr marT="121900" marB="121900" marR="121900" marL="121900"/>
                </a:tc>
                <a:tc>
                  <a:txBody>
                    <a:bodyPr/>
                    <a:lstStyle/>
                    <a:p>
                      <a:pPr indent="0" lvl="0" marL="0" rtl="0" algn="l">
                        <a:spcBef>
                          <a:spcPts val="0"/>
                        </a:spcBef>
                        <a:spcAft>
                          <a:spcPts val="0"/>
                        </a:spcAft>
                        <a:buNone/>
                      </a:pPr>
                      <a:r>
                        <a:rPr lang="en-US" sz="1900"/>
                        <a:t>Indoor / Outdoor</a:t>
                      </a:r>
                      <a:endParaRPr sz="1900"/>
                    </a:p>
                  </a:txBody>
                  <a:tcPr marT="121900" marB="121900" marR="121900" marL="121900"/>
                </a:tc>
                <a:tc>
                  <a:txBody>
                    <a:bodyPr/>
                    <a:lstStyle/>
                    <a:p>
                      <a:pPr indent="0" lvl="0" marL="0" rtl="0" algn="l">
                        <a:spcBef>
                          <a:spcPts val="0"/>
                        </a:spcBef>
                        <a:spcAft>
                          <a:spcPts val="0"/>
                        </a:spcAft>
                        <a:buNone/>
                      </a:pPr>
                      <a:r>
                        <a:rPr lang="en-US" sz="1900"/>
                        <a:t>1 - 10m</a:t>
                      </a:r>
                      <a:endParaRPr sz="1900"/>
                    </a:p>
                  </a:txBody>
                  <a:tcPr marT="121900" marB="121900" marR="121900" marL="121900"/>
                </a:tc>
                <a:tc>
                  <a:txBody>
                    <a:bodyPr/>
                    <a:lstStyle/>
                    <a:p>
                      <a:pPr indent="0" lvl="0" marL="0" rtl="0" algn="l">
                        <a:spcBef>
                          <a:spcPts val="0"/>
                        </a:spcBef>
                        <a:spcAft>
                          <a:spcPts val="0"/>
                        </a:spcAft>
                        <a:buNone/>
                      </a:pPr>
                      <a:r>
                        <a:rPr lang="en-US" sz="1900"/>
                        <a:t>2.4 GHz</a:t>
                      </a:r>
                      <a:endParaRPr sz="1900"/>
                    </a:p>
                  </a:txBody>
                  <a:tcPr marT="121900" marB="121900" marR="121900" marL="121900"/>
                </a:tc>
              </a:tr>
              <a:tr h="922725">
                <a:tc>
                  <a:txBody>
                    <a:bodyPr/>
                    <a:lstStyle/>
                    <a:p>
                      <a:pPr indent="0" lvl="0" marL="0" rtl="0" algn="l">
                        <a:spcBef>
                          <a:spcPts val="0"/>
                        </a:spcBef>
                        <a:spcAft>
                          <a:spcPts val="0"/>
                        </a:spcAft>
                        <a:buNone/>
                      </a:pPr>
                      <a:r>
                        <a:rPr lang="en-US" sz="1900"/>
                        <a:t>RFID</a:t>
                      </a:r>
                      <a:endParaRPr sz="1900"/>
                    </a:p>
                  </a:txBody>
                  <a:tcPr marT="121900" marB="121900" marR="121900" marL="121900"/>
                </a:tc>
                <a:tc>
                  <a:txBody>
                    <a:bodyPr/>
                    <a:lstStyle/>
                    <a:p>
                      <a:pPr indent="0" lvl="0" marL="0" rtl="0" algn="l">
                        <a:spcBef>
                          <a:spcPts val="0"/>
                        </a:spcBef>
                        <a:spcAft>
                          <a:spcPts val="0"/>
                        </a:spcAft>
                        <a:buNone/>
                      </a:pPr>
                      <a:r>
                        <a:rPr lang="en-US" sz="1900"/>
                        <a:t>Indoor</a:t>
                      </a:r>
                      <a:endParaRPr sz="1900"/>
                    </a:p>
                  </a:txBody>
                  <a:tcPr marT="121900" marB="121900" marR="121900" marL="121900"/>
                </a:tc>
                <a:tc>
                  <a:txBody>
                    <a:bodyPr/>
                    <a:lstStyle/>
                    <a:p>
                      <a:pPr indent="0" lvl="0" marL="0" rtl="0" algn="l">
                        <a:spcBef>
                          <a:spcPts val="0"/>
                        </a:spcBef>
                        <a:spcAft>
                          <a:spcPts val="0"/>
                        </a:spcAft>
                        <a:buNone/>
                      </a:pPr>
                      <a:r>
                        <a:rPr lang="en-US" sz="1900"/>
                        <a:t>5cm - 1m</a:t>
                      </a:r>
                      <a:endParaRPr sz="1900"/>
                    </a:p>
                  </a:txBody>
                  <a:tcPr marT="121900" marB="121900" marR="121900" marL="121900"/>
                </a:tc>
                <a:tc>
                  <a:txBody>
                    <a:bodyPr/>
                    <a:lstStyle/>
                    <a:p>
                      <a:pPr indent="0" lvl="0" marL="0" rtl="0" algn="l">
                        <a:spcBef>
                          <a:spcPts val="0"/>
                        </a:spcBef>
                        <a:spcAft>
                          <a:spcPts val="0"/>
                        </a:spcAft>
                        <a:buNone/>
                      </a:pPr>
                      <a:r>
                        <a:rPr lang="en-US" sz="1900"/>
                        <a:t>125 kHz - 960 MHz</a:t>
                      </a:r>
                      <a:endParaRPr sz="1900"/>
                    </a:p>
                  </a:txBody>
                  <a:tcPr marT="121900" marB="121900" marR="121900" marL="121900"/>
                </a:tc>
              </a:tr>
              <a:tr h="922725">
                <a:tc>
                  <a:txBody>
                    <a:bodyPr/>
                    <a:lstStyle/>
                    <a:p>
                      <a:pPr indent="0" lvl="0" marL="0" rtl="0" algn="l">
                        <a:spcBef>
                          <a:spcPts val="0"/>
                        </a:spcBef>
                        <a:spcAft>
                          <a:spcPts val="0"/>
                        </a:spcAft>
                        <a:buNone/>
                      </a:pPr>
                      <a:r>
                        <a:rPr lang="en-US" sz="1900">
                          <a:solidFill>
                            <a:schemeClr val="dk1"/>
                          </a:solidFill>
                        </a:rPr>
                        <a:t>Wi-Fi (WPS)</a:t>
                      </a:r>
                      <a:endParaRPr sz="1900">
                        <a:solidFill>
                          <a:schemeClr val="dk1"/>
                        </a:solidFill>
                      </a:endParaRPr>
                    </a:p>
                  </a:txBody>
                  <a:tcPr marT="121900" marB="121900" marR="121900" marL="121900">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solidFill>
                            <a:schemeClr val="dk1"/>
                          </a:solidFill>
                        </a:rPr>
                        <a:t>Indoor</a:t>
                      </a:r>
                      <a:endParaRPr sz="1900">
                        <a:solidFill>
                          <a:schemeClr val="dk1"/>
                        </a:solidFill>
                      </a:endParaRPr>
                    </a:p>
                  </a:txBody>
                  <a:tcPr marT="121900" marB="121900" marR="121900" marL="121900">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solidFill>
                            <a:schemeClr val="dk1"/>
                          </a:solidFill>
                        </a:rPr>
                        <a:t>5m - 15m</a:t>
                      </a:r>
                      <a:endParaRPr sz="1900">
                        <a:solidFill>
                          <a:schemeClr val="dk1"/>
                        </a:solidFill>
                      </a:endParaRPr>
                    </a:p>
                  </a:txBody>
                  <a:tcPr marT="121900" marB="121900" marR="121900" marL="121900">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solidFill>
                            <a:schemeClr val="dk1"/>
                          </a:solidFill>
                        </a:rPr>
                        <a:t>2.4 GHz / 5 GHz</a:t>
                      </a:r>
                      <a:endParaRPr sz="1900">
                        <a:solidFill>
                          <a:schemeClr val="dk1"/>
                        </a:solidFill>
                      </a:endParaRPr>
                    </a:p>
                  </a:txBody>
                  <a:tcPr marT="121900" marB="121900" marR="121900" marL="121900">
                    <a:lnB cap="flat" cmpd="sng" w="9525">
                      <a:solidFill>
                        <a:srgbClr val="9E9E9E"/>
                      </a:solidFill>
                      <a:prstDash val="solid"/>
                      <a:round/>
                      <a:headEnd len="sm" w="sm" type="none"/>
                      <a:tailEnd len="sm" w="sm" type="none"/>
                    </a:lnB>
                  </a:tcPr>
                </a:tc>
              </a:tr>
              <a:tr h="922725">
                <a:tc>
                  <a:txBody>
                    <a:bodyPr/>
                    <a:lstStyle/>
                    <a:p>
                      <a:pPr indent="0" lvl="0" marL="0" rtl="0" algn="l">
                        <a:spcBef>
                          <a:spcPts val="0"/>
                        </a:spcBef>
                        <a:spcAft>
                          <a:spcPts val="0"/>
                        </a:spcAft>
                        <a:buNone/>
                      </a:pPr>
                      <a:r>
                        <a:rPr lang="en-US" sz="1900">
                          <a:solidFill>
                            <a:srgbClr val="3388CB"/>
                          </a:solidFill>
                        </a:rPr>
                        <a:t>UWB</a:t>
                      </a:r>
                      <a:endParaRPr sz="1900">
                        <a:solidFill>
                          <a:srgbClr val="3388CB"/>
                        </a:solidFill>
                      </a:endParaRPr>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solidFill>
                            <a:srgbClr val="3388CB"/>
                          </a:solidFill>
                        </a:rPr>
                        <a:t>Indoor/Outdoor</a:t>
                      </a:r>
                      <a:endParaRPr sz="1900">
                        <a:solidFill>
                          <a:srgbClr val="3388CB"/>
                        </a:solidFill>
                      </a:endParaRPr>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solidFill>
                            <a:srgbClr val="3388CB"/>
                          </a:solidFill>
                        </a:rPr>
                        <a:t>10cm - 40m</a:t>
                      </a:r>
                      <a:endParaRPr sz="1900">
                        <a:solidFill>
                          <a:srgbClr val="3388CB"/>
                        </a:solidFill>
                      </a:endParaRPr>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solidFill>
                            <a:srgbClr val="3388CB"/>
                          </a:solidFill>
                        </a:rPr>
                        <a:t>3.1– 10.6 GHz</a:t>
                      </a:r>
                      <a:endParaRPr sz="1900">
                        <a:solidFill>
                          <a:srgbClr val="3388CB"/>
                        </a:solidFill>
                      </a:endParaRPr>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86" name="Google Shape;186;p29"/>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0"/>
          <p:cNvPicPr preferRelativeResize="0"/>
          <p:nvPr/>
        </p:nvPicPr>
        <p:blipFill>
          <a:blip r:embed="rId3">
            <a:alphaModFix/>
          </a:blip>
          <a:stretch>
            <a:fillRect/>
          </a:stretch>
        </p:blipFill>
        <p:spPr>
          <a:xfrm>
            <a:off x="2198400" y="285850"/>
            <a:ext cx="7795198" cy="4447201"/>
          </a:xfrm>
          <a:prstGeom prst="rect">
            <a:avLst/>
          </a:prstGeom>
          <a:noFill/>
          <a:ln>
            <a:noFill/>
          </a:ln>
        </p:spPr>
      </p:pic>
      <p:sp>
        <p:nvSpPr>
          <p:cNvPr id="192" name="Google Shape;192;p30"/>
          <p:cNvSpPr txBox="1"/>
          <p:nvPr/>
        </p:nvSpPr>
        <p:spPr>
          <a:xfrm>
            <a:off x="3837750" y="5130500"/>
            <a:ext cx="4516500" cy="9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595959"/>
                </a:solidFill>
                <a:latin typeface="Calibri"/>
                <a:ea typeface="Calibri"/>
                <a:cs typeface="Calibri"/>
                <a:sym typeface="Calibri"/>
              </a:rPr>
              <a:t>Usage of UWB Sensors for People Collision Avoidance at Construction Sites, MATTIAS GUDJONSSON, 2018</a:t>
            </a:r>
            <a:endParaRPr sz="1100">
              <a:solidFill>
                <a:srgbClr val="595959"/>
              </a:solidFill>
              <a:latin typeface="Calibri"/>
              <a:ea typeface="Calibri"/>
              <a:cs typeface="Calibri"/>
              <a:sym typeface="Calibri"/>
            </a:endParaRPr>
          </a:p>
        </p:txBody>
      </p:sp>
      <p:sp>
        <p:nvSpPr>
          <p:cNvPr id="193" name="Google Shape;193;p30"/>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cxnSp>
        <p:nvCxnSpPr>
          <p:cNvPr id="198" name="Google Shape;198;p31"/>
          <p:cNvCxnSpPr/>
          <p:nvPr/>
        </p:nvCxnSpPr>
        <p:spPr>
          <a:xfrm flipH="1" rot="10800000">
            <a:off x="189190" y="918103"/>
            <a:ext cx="11813700" cy="46500"/>
          </a:xfrm>
          <a:prstGeom prst="straightConnector1">
            <a:avLst/>
          </a:prstGeom>
          <a:noFill/>
          <a:ln cap="flat" cmpd="sng" w="28575">
            <a:solidFill>
              <a:schemeClr val="dk1"/>
            </a:solidFill>
            <a:prstDash val="dash"/>
            <a:miter lim="800000"/>
            <a:headEnd len="sm" w="sm" type="none"/>
            <a:tailEnd len="sm" w="sm" type="none"/>
          </a:ln>
        </p:spPr>
      </p:cxnSp>
      <p:pic>
        <p:nvPicPr>
          <p:cNvPr id="199" name="Google Shape;199;p31"/>
          <p:cNvPicPr preferRelativeResize="0"/>
          <p:nvPr/>
        </p:nvPicPr>
        <p:blipFill>
          <a:blip r:embed="rId3">
            <a:alphaModFix/>
          </a:blip>
          <a:stretch>
            <a:fillRect/>
          </a:stretch>
        </p:blipFill>
        <p:spPr>
          <a:xfrm>
            <a:off x="366338" y="339858"/>
            <a:ext cx="7261728" cy="4560192"/>
          </a:xfrm>
          <a:prstGeom prst="rect">
            <a:avLst/>
          </a:prstGeom>
          <a:noFill/>
          <a:ln>
            <a:noFill/>
          </a:ln>
        </p:spPr>
      </p:pic>
      <p:pic>
        <p:nvPicPr>
          <p:cNvPr id="200" name="Google Shape;200;p31"/>
          <p:cNvPicPr preferRelativeResize="0"/>
          <p:nvPr/>
        </p:nvPicPr>
        <p:blipFill>
          <a:blip r:embed="rId4">
            <a:alphaModFix/>
          </a:blip>
          <a:stretch>
            <a:fillRect/>
          </a:stretch>
        </p:blipFill>
        <p:spPr>
          <a:xfrm>
            <a:off x="7510132" y="339858"/>
            <a:ext cx="4315638" cy="4560191"/>
          </a:xfrm>
          <a:prstGeom prst="rect">
            <a:avLst/>
          </a:prstGeom>
          <a:noFill/>
          <a:ln>
            <a:noFill/>
          </a:ln>
        </p:spPr>
      </p:pic>
      <p:sp>
        <p:nvSpPr>
          <p:cNvPr id="201" name="Google Shape;201;p31"/>
          <p:cNvSpPr txBox="1"/>
          <p:nvPr/>
        </p:nvSpPr>
        <p:spPr>
          <a:xfrm>
            <a:off x="3837800" y="5257725"/>
            <a:ext cx="4516500" cy="9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595959"/>
                </a:solidFill>
                <a:latin typeface="Arial Narrow"/>
                <a:ea typeface="Arial Narrow"/>
                <a:cs typeface="Arial Narrow"/>
                <a:sym typeface="Arial Narrow"/>
              </a:rPr>
              <a:t>DESIGN OF AN INDOOR POSITIONING AND NAVIGATION SYSTEM USING UWB TECHNOLOGY, Jesús Sánchez García, 2021</a:t>
            </a:r>
            <a:endParaRPr sz="1100">
              <a:solidFill>
                <a:srgbClr val="595959"/>
              </a:solidFill>
              <a:latin typeface="Arial Narrow"/>
              <a:ea typeface="Arial Narrow"/>
              <a:cs typeface="Arial Narrow"/>
              <a:sym typeface="Arial Narrow"/>
            </a:endParaRPr>
          </a:p>
        </p:txBody>
      </p:sp>
      <p:sp>
        <p:nvSpPr>
          <p:cNvPr id="202" name="Google Shape;202;p31"/>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descr="Heriot-Watt University - Simple English Wikipedia, the free encyclopedia" id="207" name="Google Shape;207;p32"/>
          <p:cNvSpPr/>
          <p:nvPr/>
        </p:nvSpPr>
        <p:spPr>
          <a:xfrm>
            <a:off x="2056153" y="6356684"/>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08" name="Google Shape;208;p32"/>
          <p:cNvPicPr preferRelativeResize="0"/>
          <p:nvPr/>
        </p:nvPicPr>
        <p:blipFill>
          <a:blip r:embed="rId3">
            <a:alphaModFix/>
          </a:blip>
          <a:stretch>
            <a:fillRect/>
          </a:stretch>
        </p:blipFill>
        <p:spPr>
          <a:xfrm>
            <a:off x="141908" y="707558"/>
            <a:ext cx="7109400" cy="3648575"/>
          </a:xfrm>
          <a:prstGeom prst="rect">
            <a:avLst/>
          </a:prstGeom>
          <a:noFill/>
          <a:ln>
            <a:noFill/>
          </a:ln>
        </p:spPr>
      </p:pic>
      <p:pic>
        <p:nvPicPr>
          <p:cNvPr id="209" name="Google Shape;209;p32"/>
          <p:cNvPicPr preferRelativeResize="0"/>
          <p:nvPr/>
        </p:nvPicPr>
        <p:blipFill>
          <a:blip r:embed="rId4">
            <a:alphaModFix/>
          </a:blip>
          <a:stretch>
            <a:fillRect/>
          </a:stretch>
        </p:blipFill>
        <p:spPr>
          <a:xfrm>
            <a:off x="8203362" y="1545248"/>
            <a:ext cx="2810875" cy="2810875"/>
          </a:xfrm>
          <a:prstGeom prst="rect">
            <a:avLst/>
          </a:prstGeom>
          <a:noFill/>
          <a:ln>
            <a:noFill/>
          </a:ln>
        </p:spPr>
      </p:pic>
      <p:sp>
        <p:nvSpPr>
          <p:cNvPr id="210" name="Google Shape;210;p32"/>
          <p:cNvSpPr txBox="1"/>
          <p:nvPr/>
        </p:nvSpPr>
        <p:spPr>
          <a:xfrm>
            <a:off x="2187150" y="4645875"/>
            <a:ext cx="3018900" cy="7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000">
                <a:solidFill>
                  <a:srgbClr val="595959"/>
                </a:solidFill>
              </a:rPr>
              <a:t>Decawave DWM1001-Dev </a:t>
            </a:r>
            <a:br>
              <a:rPr b="1" lang="en-US" sz="1000">
                <a:solidFill>
                  <a:srgbClr val="595959"/>
                </a:solidFill>
              </a:rPr>
            </a:br>
            <a:endParaRPr b="1" sz="1000">
              <a:solidFill>
                <a:srgbClr val="595959"/>
              </a:solidFill>
            </a:endParaRPr>
          </a:p>
          <a:p>
            <a:pPr indent="0" lvl="0" marL="0" rtl="0" algn="l">
              <a:spcBef>
                <a:spcPts val="0"/>
              </a:spcBef>
              <a:spcAft>
                <a:spcPts val="0"/>
              </a:spcAft>
              <a:buNone/>
            </a:pPr>
            <a:r>
              <a:rPr lang="en-US" sz="800">
                <a:solidFill>
                  <a:srgbClr val="595959"/>
                </a:solidFill>
              </a:rPr>
              <a:t>https://ro.mouser.com/new/qorvo/qorvo-dwm1001-dev-board/</a:t>
            </a:r>
            <a:endParaRPr sz="800">
              <a:solidFill>
                <a:srgbClr val="595959"/>
              </a:solidFill>
            </a:endParaRPr>
          </a:p>
        </p:txBody>
      </p:sp>
      <p:sp>
        <p:nvSpPr>
          <p:cNvPr id="211" name="Google Shape;211;p32"/>
          <p:cNvSpPr txBox="1"/>
          <p:nvPr/>
        </p:nvSpPr>
        <p:spPr>
          <a:xfrm>
            <a:off x="8346988" y="4645863"/>
            <a:ext cx="2523600" cy="7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000">
                <a:solidFill>
                  <a:srgbClr val="595959"/>
                </a:solidFill>
              </a:rPr>
              <a:t>BMM 150 Magnetometer Sensor</a:t>
            </a:r>
            <a:endParaRPr b="1" sz="1000">
              <a:solidFill>
                <a:srgbClr val="595959"/>
              </a:solidFill>
            </a:endParaRPr>
          </a:p>
          <a:p>
            <a:pPr indent="0" lvl="0" marL="0" rtl="0" algn="l">
              <a:spcBef>
                <a:spcPts val="0"/>
              </a:spcBef>
              <a:spcAft>
                <a:spcPts val="0"/>
              </a:spcAft>
              <a:buNone/>
            </a:pPr>
            <a:r>
              <a:t/>
            </a:r>
            <a:endParaRPr b="1" sz="1000">
              <a:solidFill>
                <a:srgbClr val="595959"/>
              </a:solidFill>
            </a:endParaRPr>
          </a:p>
          <a:p>
            <a:pPr indent="0" lvl="0" marL="0" rtl="0" algn="l">
              <a:spcBef>
                <a:spcPts val="0"/>
              </a:spcBef>
              <a:spcAft>
                <a:spcPts val="0"/>
              </a:spcAft>
              <a:buNone/>
            </a:pPr>
            <a:r>
              <a:rPr lang="en-US" sz="800">
                <a:solidFill>
                  <a:srgbClr val="595959"/>
                </a:solidFill>
              </a:rPr>
              <a:t>https://www.bosch-sensortec.com/products/motion-sensors/magnetometers/bmm150/</a:t>
            </a:r>
            <a:endParaRPr sz="800">
              <a:solidFill>
                <a:srgbClr val="595959"/>
              </a:solidFill>
            </a:endParaRPr>
          </a:p>
        </p:txBody>
      </p:sp>
      <p:sp>
        <p:nvSpPr>
          <p:cNvPr id="212" name="Google Shape;212;p32"/>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nvSpPr>
        <p:spPr>
          <a:xfrm>
            <a:off x="6225292" y="850500"/>
            <a:ext cx="5966700" cy="4816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Distances between anchors: </a:t>
            </a:r>
            <a:r>
              <a:rPr b="1" lang="en-US" sz="1600">
                <a:solidFill>
                  <a:schemeClr val="dk1"/>
                </a:solidFill>
                <a:latin typeface="Arial Narrow"/>
                <a:ea typeface="Arial Narrow"/>
                <a:cs typeface="Arial Narrow"/>
                <a:sym typeface="Arial Narrow"/>
              </a:rPr>
              <a:t>d</a:t>
            </a:r>
            <a:r>
              <a:rPr b="1" baseline="-25000" lang="en-US" sz="1600">
                <a:solidFill>
                  <a:schemeClr val="dk1"/>
                </a:solidFill>
                <a:latin typeface="Arial Narrow"/>
                <a:ea typeface="Arial Narrow"/>
                <a:cs typeface="Arial Narrow"/>
                <a:sym typeface="Arial Narrow"/>
              </a:rPr>
              <a:t>12</a:t>
            </a:r>
            <a:r>
              <a:rPr b="1" lang="en-US" sz="1600">
                <a:solidFill>
                  <a:schemeClr val="dk1"/>
                </a:solidFill>
                <a:latin typeface="Arial Narrow"/>
                <a:ea typeface="Arial Narrow"/>
                <a:cs typeface="Arial Narrow"/>
                <a:sym typeface="Arial Narrow"/>
              </a:rPr>
              <a:t>, d</a:t>
            </a:r>
            <a:r>
              <a:rPr b="1" baseline="-25000" lang="en-US" sz="1600">
                <a:solidFill>
                  <a:schemeClr val="dk1"/>
                </a:solidFill>
                <a:latin typeface="Arial Narrow"/>
                <a:ea typeface="Arial Narrow"/>
                <a:cs typeface="Arial Narrow"/>
                <a:sym typeface="Arial Narrow"/>
              </a:rPr>
              <a:t>13</a:t>
            </a:r>
            <a:r>
              <a:rPr b="1" lang="en-US" sz="1600">
                <a:solidFill>
                  <a:schemeClr val="dk1"/>
                </a:solidFill>
                <a:latin typeface="Arial Narrow"/>
                <a:ea typeface="Arial Narrow"/>
                <a:cs typeface="Arial Narrow"/>
                <a:sym typeface="Arial Narrow"/>
              </a:rPr>
              <a:t>, d</a:t>
            </a:r>
            <a:r>
              <a:rPr b="1" baseline="-25000" lang="en-US" sz="1600">
                <a:solidFill>
                  <a:schemeClr val="dk1"/>
                </a:solidFill>
                <a:latin typeface="Arial Narrow"/>
                <a:ea typeface="Arial Narrow"/>
                <a:cs typeface="Arial Narrow"/>
                <a:sym typeface="Arial Narrow"/>
              </a:rPr>
              <a:t>23</a:t>
            </a:r>
            <a:r>
              <a:rPr b="1" lang="en-US" sz="1600">
                <a:solidFill>
                  <a:schemeClr val="dk1"/>
                </a:solidFill>
                <a:latin typeface="Arial Narrow"/>
                <a:ea typeface="Arial Narrow"/>
                <a:cs typeface="Arial Narrow"/>
                <a:sym typeface="Arial Narrow"/>
              </a:rPr>
              <a:t>.</a:t>
            </a:r>
            <a:endParaRPr b="1"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Distances between anchors and tag: </a:t>
            </a:r>
            <a:r>
              <a:rPr b="1" lang="en-US" sz="1600">
                <a:solidFill>
                  <a:schemeClr val="dk1"/>
                </a:solidFill>
                <a:latin typeface="Arial Narrow"/>
                <a:ea typeface="Arial Narrow"/>
                <a:cs typeface="Arial Narrow"/>
                <a:sym typeface="Arial Narrow"/>
              </a:rPr>
              <a:t>d</a:t>
            </a:r>
            <a:r>
              <a:rPr b="1" baseline="-25000" lang="en-US" sz="1600">
                <a:solidFill>
                  <a:schemeClr val="dk1"/>
                </a:solidFill>
                <a:latin typeface="Arial Narrow"/>
                <a:ea typeface="Arial Narrow"/>
                <a:cs typeface="Arial Narrow"/>
                <a:sym typeface="Arial Narrow"/>
              </a:rPr>
              <a:t>1 </a:t>
            </a:r>
            <a:r>
              <a:rPr b="1" lang="en-US" sz="1600">
                <a:solidFill>
                  <a:schemeClr val="dk1"/>
                </a:solidFill>
                <a:latin typeface="Arial Narrow"/>
                <a:ea typeface="Arial Narrow"/>
                <a:cs typeface="Arial Narrow"/>
                <a:sym typeface="Arial Narrow"/>
              </a:rPr>
              <a:t>, d</a:t>
            </a:r>
            <a:r>
              <a:rPr b="1" baseline="-25000" lang="en-US" sz="1600">
                <a:solidFill>
                  <a:schemeClr val="dk1"/>
                </a:solidFill>
                <a:latin typeface="Arial Narrow"/>
                <a:ea typeface="Arial Narrow"/>
                <a:cs typeface="Arial Narrow"/>
                <a:sym typeface="Arial Narrow"/>
              </a:rPr>
              <a:t>2 </a:t>
            </a:r>
            <a:r>
              <a:rPr b="1" lang="en-US" sz="1600">
                <a:solidFill>
                  <a:schemeClr val="dk1"/>
                </a:solidFill>
                <a:latin typeface="Arial Narrow"/>
                <a:ea typeface="Arial Narrow"/>
                <a:cs typeface="Arial Narrow"/>
                <a:sym typeface="Arial Narrow"/>
              </a:rPr>
              <a:t>, d</a:t>
            </a:r>
            <a:r>
              <a:rPr b="1" baseline="-25000" lang="en-US" sz="1600">
                <a:solidFill>
                  <a:schemeClr val="dk1"/>
                </a:solidFill>
                <a:latin typeface="Arial Narrow"/>
                <a:ea typeface="Arial Narrow"/>
                <a:cs typeface="Arial Narrow"/>
                <a:sym typeface="Arial Narrow"/>
              </a:rPr>
              <a:t>3</a:t>
            </a:r>
            <a:r>
              <a:rPr b="1" lang="en-US" sz="1600">
                <a:solidFill>
                  <a:schemeClr val="dk1"/>
                </a:solidFill>
                <a:latin typeface="Arial Narrow"/>
                <a:ea typeface="Arial Narrow"/>
                <a:cs typeface="Arial Narrow"/>
                <a:sym typeface="Arial Narrow"/>
              </a:rPr>
              <a:t>.</a:t>
            </a:r>
            <a:endParaRPr b="1"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b="1"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Given </a:t>
            </a:r>
            <a:r>
              <a:rPr b="1" lang="en-US" sz="1600">
                <a:solidFill>
                  <a:schemeClr val="dk1"/>
                </a:solidFill>
                <a:latin typeface="Arial Narrow"/>
                <a:ea typeface="Arial Narrow"/>
                <a:cs typeface="Arial Narrow"/>
                <a:sym typeface="Arial Narrow"/>
              </a:rPr>
              <a:t>d</a:t>
            </a:r>
            <a:r>
              <a:rPr b="1" baseline="-25000" lang="en-US" sz="1600">
                <a:solidFill>
                  <a:schemeClr val="dk1"/>
                </a:solidFill>
                <a:latin typeface="Arial Narrow"/>
                <a:ea typeface="Arial Narrow"/>
                <a:cs typeface="Arial Narrow"/>
                <a:sym typeface="Arial Narrow"/>
              </a:rPr>
              <a:t>12</a:t>
            </a:r>
            <a:r>
              <a:rPr lang="en-US" sz="1600">
                <a:solidFill>
                  <a:schemeClr val="dk1"/>
                </a:solidFill>
                <a:latin typeface="Arial Narrow"/>
                <a:ea typeface="Arial Narrow"/>
                <a:cs typeface="Arial Narrow"/>
                <a:sym typeface="Arial Narrow"/>
              </a:rPr>
              <a:t>, </a:t>
            </a:r>
            <a:r>
              <a:rPr b="1" lang="en-US" sz="1600">
                <a:solidFill>
                  <a:schemeClr val="dk1"/>
                </a:solidFill>
                <a:latin typeface="Arial Narrow"/>
                <a:ea typeface="Arial Narrow"/>
                <a:cs typeface="Arial Narrow"/>
                <a:sym typeface="Arial Narrow"/>
              </a:rPr>
              <a:t>d</a:t>
            </a:r>
            <a:r>
              <a:rPr b="1" baseline="-25000" lang="en-US" sz="1600">
                <a:solidFill>
                  <a:schemeClr val="dk1"/>
                </a:solidFill>
                <a:latin typeface="Arial Narrow"/>
                <a:ea typeface="Arial Narrow"/>
                <a:cs typeface="Arial Narrow"/>
                <a:sym typeface="Arial Narrow"/>
              </a:rPr>
              <a:t>13</a:t>
            </a:r>
            <a:r>
              <a:rPr b="1" lang="en-US" sz="1600">
                <a:solidFill>
                  <a:schemeClr val="dk1"/>
                </a:solidFill>
                <a:latin typeface="Arial Narrow"/>
                <a:ea typeface="Arial Narrow"/>
                <a:cs typeface="Arial Narrow"/>
                <a:sym typeface="Arial Narrow"/>
              </a:rPr>
              <a:t> </a:t>
            </a:r>
            <a:r>
              <a:rPr lang="en-US" sz="1600">
                <a:solidFill>
                  <a:schemeClr val="dk1"/>
                </a:solidFill>
                <a:latin typeface="Arial Narrow"/>
                <a:ea typeface="Arial Narrow"/>
                <a:cs typeface="Arial Narrow"/>
                <a:sym typeface="Arial Narrow"/>
              </a:rPr>
              <a:t>and </a:t>
            </a:r>
            <a:r>
              <a:rPr b="1" lang="en-US" sz="1600">
                <a:solidFill>
                  <a:schemeClr val="dk1"/>
                </a:solidFill>
                <a:latin typeface="Arial Narrow"/>
                <a:ea typeface="Arial Narrow"/>
                <a:cs typeface="Arial Narrow"/>
                <a:sym typeface="Arial Narrow"/>
              </a:rPr>
              <a:t>d</a:t>
            </a:r>
            <a:r>
              <a:rPr b="1" baseline="-25000" lang="en-US" sz="1600">
                <a:solidFill>
                  <a:schemeClr val="dk1"/>
                </a:solidFill>
                <a:latin typeface="Arial Narrow"/>
                <a:ea typeface="Arial Narrow"/>
                <a:cs typeface="Arial Narrow"/>
                <a:sym typeface="Arial Narrow"/>
              </a:rPr>
              <a:t>23</a:t>
            </a:r>
            <a:r>
              <a:rPr b="1" lang="en-US" sz="1600">
                <a:solidFill>
                  <a:schemeClr val="dk1"/>
                </a:solidFill>
                <a:latin typeface="Arial Narrow"/>
                <a:ea typeface="Arial Narrow"/>
                <a:cs typeface="Arial Narrow"/>
                <a:sym typeface="Arial Narrow"/>
              </a:rPr>
              <a:t> </a:t>
            </a:r>
            <a:r>
              <a:rPr lang="en-US" sz="1600">
                <a:solidFill>
                  <a:schemeClr val="dk1"/>
                </a:solidFill>
                <a:latin typeface="Arial Narrow"/>
                <a:ea typeface="Arial Narrow"/>
                <a:cs typeface="Arial Narrow"/>
                <a:sym typeface="Arial Narrow"/>
              </a:rPr>
              <a:t>we find anchors coordinates such as:</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rPr b="1" lang="en-US" sz="1600">
                <a:solidFill>
                  <a:schemeClr val="dk1"/>
                </a:solidFill>
                <a:highlight>
                  <a:schemeClr val="lt1"/>
                </a:highlight>
                <a:latin typeface="Arial Narrow"/>
                <a:ea typeface="Arial Narrow"/>
                <a:cs typeface="Arial Narrow"/>
                <a:sym typeface="Arial Narrow"/>
              </a:rPr>
              <a:t>A</a:t>
            </a:r>
            <a:r>
              <a:rPr b="1" baseline="-25000" lang="en-US" sz="1600">
                <a:solidFill>
                  <a:schemeClr val="dk1"/>
                </a:solidFill>
                <a:highlight>
                  <a:schemeClr val="lt1"/>
                </a:highlight>
                <a:latin typeface="Arial Narrow"/>
                <a:ea typeface="Arial Narrow"/>
                <a:cs typeface="Arial Narrow"/>
                <a:sym typeface="Arial Narrow"/>
              </a:rPr>
              <a:t>1 (0, 0)</a:t>
            </a:r>
            <a:r>
              <a:rPr lang="en-US" sz="1600">
                <a:solidFill>
                  <a:schemeClr val="dk1"/>
                </a:solidFill>
                <a:highlight>
                  <a:schemeClr val="lt1"/>
                </a:highlight>
                <a:latin typeface="Arial Narrow"/>
                <a:ea typeface="Arial Narrow"/>
                <a:cs typeface="Arial Narrow"/>
                <a:sym typeface="Arial Narrow"/>
              </a:rPr>
              <a:t>   and </a:t>
            </a:r>
            <a:r>
              <a:rPr b="1" lang="en-US" sz="1600">
                <a:solidFill>
                  <a:schemeClr val="dk1"/>
                </a:solidFill>
                <a:highlight>
                  <a:schemeClr val="lt1"/>
                </a:highlight>
                <a:latin typeface="Arial Narrow"/>
                <a:ea typeface="Arial Narrow"/>
                <a:cs typeface="Arial Narrow"/>
                <a:sym typeface="Arial Narrow"/>
              </a:rPr>
              <a:t>A</a:t>
            </a:r>
            <a:r>
              <a:rPr b="1" baseline="-25000" lang="en-US" sz="1600">
                <a:solidFill>
                  <a:schemeClr val="dk1"/>
                </a:solidFill>
                <a:highlight>
                  <a:schemeClr val="lt1"/>
                </a:highlight>
                <a:latin typeface="Arial Narrow"/>
                <a:ea typeface="Arial Narrow"/>
                <a:cs typeface="Arial Narrow"/>
                <a:sym typeface="Arial Narrow"/>
              </a:rPr>
              <a:t>2 (d12, 0</a:t>
            </a:r>
            <a:r>
              <a:rPr baseline="-25000" lang="en-US" sz="1600">
                <a:solidFill>
                  <a:schemeClr val="dk1"/>
                </a:solidFill>
                <a:highlight>
                  <a:schemeClr val="lt1"/>
                </a:highlight>
                <a:latin typeface="Arial Narrow"/>
                <a:ea typeface="Arial Narrow"/>
                <a:cs typeface="Arial Narrow"/>
                <a:sym typeface="Arial Narrow"/>
              </a:rPr>
              <a:t>)    </a:t>
            </a:r>
            <a:r>
              <a:rPr lang="en-US" sz="1600">
                <a:solidFill>
                  <a:schemeClr val="dk1"/>
                </a:solidFill>
                <a:highlight>
                  <a:schemeClr val="lt1"/>
                </a:highlight>
                <a:latin typeface="Arial Narrow"/>
                <a:ea typeface="Arial Narrow"/>
                <a:cs typeface="Arial Narrow"/>
                <a:sym typeface="Arial Narrow"/>
              </a:rPr>
              <a:t>and for </a:t>
            </a:r>
            <a:r>
              <a:rPr b="1" lang="en-US" sz="1600">
                <a:solidFill>
                  <a:schemeClr val="dk1"/>
                </a:solidFill>
                <a:highlight>
                  <a:schemeClr val="lt1"/>
                </a:highlight>
                <a:latin typeface="Arial Narrow"/>
                <a:ea typeface="Arial Narrow"/>
                <a:cs typeface="Arial Narrow"/>
                <a:sym typeface="Arial Narrow"/>
              </a:rPr>
              <a:t>A3 </a:t>
            </a:r>
            <a:r>
              <a:rPr b="1" baseline="-25000" lang="en-US" sz="1600">
                <a:solidFill>
                  <a:schemeClr val="dk1"/>
                </a:solidFill>
                <a:highlight>
                  <a:schemeClr val="lt1"/>
                </a:highlight>
                <a:latin typeface="Arial Narrow"/>
                <a:ea typeface="Arial Narrow"/>
                <a:cs typeface="Arial Narrow"/>
                <a:sym typeface="Arial Narrow"/>
              </a:rPr>
              <a:t>(x3, y3</a:t>
            </a:r>
            <a:r>
              <a:rPr baseline="-25000" lang="en-US" sz="1600">
                <a:solidFill>
                  <a:schemeClr val="dk1"/>
                </a:solidFill>
                <a:highlight>
                  <a:schemeClr val="lt1"/>
                </a:highlight>
                <a:latin typeface="Arial Narrow"/>
                <a:ea typeface="Arial Narrow"/>
                <a:cs typeface="Arial Narrow"/>
                <a:sym typeface="Arial Narrow"/>
              </a:rPr>
              <a:t>)  </a:t>
            </a:r>
            <a:r>
              <a:rPr lang="en-US" sz="1600">
                <a:solidFill>
                  <a:schemeClr val="dk1"/>
                </a:solidFill>
                <a:highlight>
                  <a:schemeClr val="lt1"/>
                </a:highlight>
                <a:latin typeface="Arial Narrow"/>
                <a:ea typeface="Arial Narrow"/>
                <a:cs typeface="Arial Narrow"/>
                <a:sym typeface="Arial Narrow"/>
              </a:rPr>
              <a:t> → </a:t>
            </a:r>
            <a:endParaRPr sz="16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None/>
            </a:pPr>
            <a:r>
              <a:t/>
            </a:r>
            <a:endParaRPr baseline="30000" sz="16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highlight>
                <a:srgbClr val="FBFBFB"/>
              </a:highlight>
              <a:latin typeface="Arial Narrow"/>
              <a:ea typeface="Arial Narrow"/>
              <a:cs typeface="Arial Narrow"/>
              <a:sym typeface="Arial Narrow"/>
            </a:endParaRPr>
          </a:p>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Given </a:t>
            </a:r>
            <a:r>
              <a:rPr b="1" lang="en-US" sz="1600">
                <a:solidFill>
                  <a:schemeClr val="dk1"/>
                </a:solidFill>
                <a:latin typeface="Arial Narrow"/>
                <a:ea typeface="Arial Narrow"/>
                <a:cs typeface="Arial Narrow"/>
                <a:sym typeface="Arial Narrow"/>
              </a:rPr>
              <a:t>d</a:t>
            </a:r>
            <a:r>
              <a:rPr b="1" baseline="-25000" lang="en-US" sz="1600">
                <a:solidFill>
                  <a:schemeClr val="dk1"/>
                </a:solidFill>
                <a:latin typeface="Arial Narrow"/>
                <a:ea typeface="Arial Narrow"/>
                <a:cs typeface="Arial Narrow"/>
                <a:sym typeface="Arial Narrow"/>
              </a:rPr>
              <a:t>1</a:t>
            </a:r>
            <a:r>
              <a:rPr b="1" lang="en-US" sz="1600">
                <a:solidFill>
                  <a:schemeClr val="dk1"/>
                </a:solidFill>
                <a:latin typeface="Arial Narrow"/>
                <a:ea typeface="Arial Narrow"/>
                <a:cs typeface="Arial Narrow"/>
                <a:sym typeface="Arial Narrow"/>
              </a:rPr>
              <a:t>, d</a:t>
            </a:r>
            <a:r>
              <a:rPr b="1" baseline="-25000" lang="en-US" sz="1600">
                <a:solidFill>
                  <a:schemeClr val="dk1"/>
                </a:solidFill>
                <a:latin typeface="Arial Narrow"/>
                <a:ea typeface="Arial Narrow"/>
                <a:cs typeface="Arial Narrow"/>
                <a:sym typeface="Arial Narrow"/>
              </a:rPr>
              <a:t>2</a:t>
            </a:r>
            <a:r>
              <a:rPr lang="en-US" sz="1600">
                <a:solidFill>
                  <a:schemeClr val="dk1"/>
                </a:solidFill>
                <a:latin typeface="Arial Narrow"/>
                <a:ea typeface="Arial Narrow"/>
                <a:cs typeface="Arial Narrow"/>
                <a:sym typeface="Arial Narrow"/>
              </a:rPr>
              <a:t> and </a:t>
            </a:r>
            <a:r>
              <a:rPr b="1" lang="en-US" sz="1700">
                <a:solidFill>
                  <a:schemeClr val="dk1"/>
                </a:solidFill>
                <a:latin typeface="Arial Narrow"/>
                <a:ea typeface="Arial Narrow"/>
                <a:cs typeface="Arial Narrow"/>
                <a:sym typeface="Arial Narrow"/>
              </a:rPr>
              <a:t>d</a:t>
            </a:r>
            <a:r>
              <a:rPr b="1" baseline="-25000" lang="en-US" sz="1700">
                <a:solidFill>
                  <a:schemeClr val="dk1"/>
                </a:solidFill>
                <a:latin typeface="Arial Narrow"/>
                <a:ea typeface="Arial Narrow"/>
                <a:cs typeface="Arial Narrow"/>
                <a:sym typeface="Arial Narrow"/>
              </a:rPr>
              <a:t>3 </a:t>
            </a:r>
            <a:r>
              <a:rPr baseline="-25000" lang="en-US" sz="1600">
                <a:solidFill>
                  <a:schemeClr val="dk1"/>
                </a:solidFill>
                <a:latin typeface="Arial Narrow"/>
                <a:ea typeface="Arial Narrow"/>
                <a:cs typeface="Arial Narrow"/>
                <a:sym typeface="Arial Narrow"/>
              </a:rPr>
              <a:t>  </a:t>
            </a:r>
            <a:r>
              <a:rPr lang="en-US" sz="1600">
                <a:solidFill>
                  <a:schemeClr val="dk1"/>
                </a:solidFill>
                <a:latin typeface="Arial Narrow"/>
                <a:ea typeface="Arial Narrow"/>
                <a:cs typeface="Arial Narrow"/>
                <a:sym typeface="Arial Narrow"/>
              </a:rPr>
              <a:t> and anchors coordinates, we find tag coordinates </a:t>
            </a:r>
            <a:r>
              <a:rPr b="1" lang="en-US" sz="1600">
                <a:solidFill>
                  <a:schemeClr val="dk1"/>
                </a:solidFill>
                <a:latin typeface="Arial Narrow"/>
                <a:ea typeface="Arial Narrow"/>
                <a:cs typeface="Arial Narrow"/>
                <a:sym typeface="Arial Narrow"/>
              </a:rPr>
              <a:t>(x, y)</a:t>
            </a:r>
            <a:r>
              <a:rPr lang="en-US" sz="1600">
                <a:solidFill>
                  <a:schemeClr val="dk1"/>
                </a:solidFill>
                <a:latin typeface="Arial Narrow"/>
                <a:ea typeface="Arial Narrow"/>
                <a:cs typeface="Arial Narrow"/>
                <a:sym typeface="Arial Narrow"/>
              </a:rPr>
              <a:t> such as:</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Clr>
                <a:schemeClr val="dk1"/>
              </a:buClr>
              <a:buSzPts val="1500"/>
              <a:buFont typeface="Arial"/>
              <a:buNone/>
            </a:pPr>
            <a:r>
              <a:t/>
            </a:r>
            <a:endParaRPr sz="1600">
              <a:solidFill>
                <a:schemeClr val="dk1"/>
              </a:solidFill>
              <a:latin typeface="Arial Narrow"/>
              <a:ea typeface="Arial Narrow"/>
              <a:cs typeface="Arial Narrow"/>
              <a:sym typeface="Arial Narrow"/>
            </a:endParaRPr>
          </a:p>
        </p:txBody>
      </p:sp>
      <p:sp>
        <p:nvSpPr>
          <p:cNvPr id="218" name="Google Shape;218;p33"/>
          <p:cNvSpPr txBox="1"/>
          <p:nvPr/>
        </p:nvSpPr>
        <p:spPr>
          <a:xfrm>
            <a:off x="9633758" y="2313125"/>
            <a:ext cx="2964900" cy="928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US" sz="1500">
                <a:solidFill>
                  <a:schemeClr val="dk1"/>
                </a:solidFill>
                <a:highlight>
                  <a:schemeClr val="lt1"/>
                </a:highlight>
                <a:latin typeface="Arial Narrow"/>
                <a:ea typeface="Arial Narrow"/>
                <a:cs typeface="Arial Narrow"/>
                <a:sym typeface="Arial Narrow"/>
              </a:rPr>
              <a:t>x</a:t>
            </a:r>
            <a:r>
              <a:rPr b="1" baseline="-25000" lang="en-US" sz="1500">
                <a:solidFill>
                  <a:schemeClr val="dk1"/>
                </a:solidFill>
                <a:highlight>
                  <a:schemeClr val="lt1"/>
                </a:highlight>
                <a:latin typeface="Arial Narrow"/>
                <a:ea typeface="Arial Narrow"/>
                <a:cs typeface="Arial Narrow"/>
                <a:sym typeface="Arial Narrow"/>
              </a:rPr>
              <a:t>3</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y</a:t>
            </a:r>
            <a:r>
              <a:rPr b="1" baseline="-25000" lang="en-US" sz="1500">
                <a:solidFill>
                  <a:schemeClr val="dk1"/>
                </a:solidFill>
                <a:highlight>
                  <a:schemeClr val="lt1"/>
                </a:highlight>
                <a:latin typeface="Arial Narrow"/>
                <a:ea typeface="Arial Narrow"/>
                <a:cs typeface="Arial Narrow"/>
                <a:sym typeface="Arial Narrow"/>
              </a:rPr>
              <a:t>3</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 d</a:t>
            </a:r>
            <a:r>
              <a:rPr b="1" baseline="-25000" lang="en-US" sz="1500">
                <a:solidFill>
                  <a:schemeClr val="dk1"/>
                </a:solidFill>
                <a:highlight>
                  <a:schemeClr val="lt1"/>
                </a:highlight>
                <a:latin typeface="Arial Narrow"/>
                <a:ea typeface="Arial Narrow"/>
                <a:cs typeface="Arial Narrow"/>
                <a:sym typeface="Arial Narrow"/>
              </a:rPr>
              <a:t>13</a:t>
            </a:r>
            <a:r>
              <a:rPr b="1" baseline="30000" lang="en-US" sz="1500">
                <a:solidFill>
                  <a:schemeClr val="dk1"/>
                </a:solidFill>
                <a:highlight>
                  <a:schemeClr val="lt1"/>
                </a:highlight>
                <a:latin typeface="Arial Narrow"/>
                <a:ea typeface="Arial Narrow"/>
                <a:cs typeface="Arial Narrow"/>
                <a:sym typeface="Arial Narrow"/>
              </a:rPr>
              <a:t>2</a:t>
            </a:r>
            <a:r>
              <a:rPr lang="en-US" sz="1500">
                <a:solidFill>
                  <a:schemeClr val="dk1"/>
                </a:solidFill>
                <a:highlight>
                  <a:schemeClr val="lt1"/>
                </a:highlight>
                <a:latin typeface="Arial Narrow"/>
                <a:ea typeface="Arial Narrow"/>
                <a:cs typeface="Arial Narrow"/>
                <a:sym typeface="Arial Narrow"/>
              </a:rPr>
              <a:t>​   </a:t>
            </a:r>
            <a:r>
              <a:rPr b="1" lang="en-US" sz="1500">
                <a:solidFill>
                  <a:schemeClr val="dk1"/>
                </a:solidFill>
                <a:highlight>
                  <a:schemeClr val="lt1"/>
                </a:highlight>
                <a:latin typeface="Arial Narrow"/>
                <a:ea typeface="Arial Narrow"/>
                <a:cs typeface="Arial Narrow"/>
                <a:sym typeface="Arial Narrow"/>
              </a:rPr>
              <a:t> (1)</a:t>
            </a:r>
            <a:endParaRPr b="1" sz="15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Clr>
                <a:schemeClr val="dk1"/>
              </a:buClr>
              <a:buSzPts val="1500"/>
              <a:buFont typeface="Arial"/>
              <a:buNone/>
            </a:pPr>
            <a:r>
              <a:t/>
            </a:r>
            <a:endParaRPr sz="15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Clr>
                <a:schemeClr val="dk1"/>
              </a:buClr>
              <a:buSzPts val="1500"/>
              <a:buFont typeface="Arial"/>
              <a:buNone/>
            </a:pPr>
            <a:r>
              <a:rPr b="1" lang="en-US" sz="1500">
                <a:solidFill>
                  <a:schemeClr val="dk1"/>
                </a:solidFill>
                <a:highlight>
                  <a:schemeClr val="lt1"/>
                </a:highlight>
                <a:latin typeface="Arial Narrow"/>
                <a:ea typeface="Arial Narrow"/>
                <a:cs typeface="Arial Narrow"/>
                <a:sym typeface="Arial Narrow"/>
              </a:rPr>
              <a:t>(x</a:t>
            </a:r>
            <a:r>
              <a:rPr b="1" baseline="-25000" lang="en-US" sz="1500">
                <a:solidFill>
                  <a:schemeClr val="dk1"/>
                </a:solidFill>
                <a:highlight>
                  <a:schemeClr val="lt1"/>
                </a:highlight>
                <a:latin typeface="Arial Narrow"/>
                <a:ea typeface="Arial Narrow"/>
                <a:cs typeface="Arial Narrow"/>
                <a:sym typeface="Arial Narrow"/>
              </a:rPr>
              <a:t>3</a:t>
            </a:r>
            <a:r>
              <a:rPr b="1" lang="en-US" sz="1500">
                <a:solidFill>
                  <a:schemeClr val="dk1"/>
                </a:solidFill>
                <a:highlight>
                  <a:schemeClr val="lt1"/>
                </a:highlight>
                <a:latin typeface="Arial Narrow"/>
                <a:ea typeface="Arial Narrow"/>
                <a:cs typeface="Arial Narrow"/>
                <a:sym typeface="Arial Narrow"/>
              </a:rPr>
              <a:t> - x</a:t>
            </a:r>
            <a:r>
              <a:rPr b="1" baseline="-25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 y</a:t>
            </a:r>
            <a:r>
              <a:rPr b="1" baseline="-25000" lang="en-US" sz="1500">
                <a:solidFill>
                  <a:schemeClr val="dk1"/>
                </a:solidFill>
                <a:highlight>
                  <a:schemeClr val="lt1"/>
                </a:highlight>
                <a:latin typeface="Arial Narrow"/>
                <a:ea typeface="Arial Narrow"/>
                <a:cs typeface="Arial Narrow"/>
                <a:sym typeface="Arial Narrow"/>
              </a:rPr>
              <a:t>3</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 d</a:t>
            </a:r>
            <a:r>
              <a:rPr b="1" baseline="-25000" lang="en-US" sz="1500">
                <a:solidFill>
                  <a:schemeClr val="dk1"/>
                </a:solidFill>
                <a:highlight>
                  <a:schemeClr val="lt1"/>
                </a:highlight>
                <a:latin typeface="Arial Narrow"/>
                <a:ea typeface="Arial Narrow"/>
                <a:cs typeface="Arial Narrow"/>
                <a:sym typeface="Arial Narrow"/>
              </a:rPr>
              <a:t>23</a:t>
            </a:r>
            <a:r>
              <a:rPr b="1" baseline="30000" lang="en-US" sz="1500">
                <a:solidFill>
                  <a:schemeClr val="dk1"/>
                </a:solidFill>
                <a:highlight>
                  <a:schemeClr val="lt1"/>
                </a:highlight>
                <a:latin typeface="Arial Narrow"/>
                <a:ea typeface="Arial Narrow"/>
                <a:cs typeface="Arial Narrow"/>
                <a:sym typeface="Arial Narrow"/>
              </a:rPr>
              <a:t>2</a:t>
            </a:r>
            <a:r>
              <a:rPr baseline="30000" lang="en-US" sz="1500">
                <a:solidFill>
                  <a:schemeClr val="dk1"/>
                </a:solidFill>
                <a:highlight>
                  <a:schemeClr val="lt1"/>
                </a:highlight>
                <a:latin typeface="Arial Narrow"/>
                <a:ea typeface="Arial Narrow"/>
                <a:cs typeface="Arial Narrow"/>
                <a:sym typeface="Arial Narrow"/>
              </a:rPr>
              <a:t>  </a:t>
            </a:r>
            <a:r>
              <a:rPr lang="en-US" sz="1500">
                <a:solidFill>
                  <a:schemeClr val="dk1"/>
                </a:solidFill>
                <a:highlight>
                  <a:schemeClr val="lt1"/>
                </a:highlight>
                <a:latin typeface="Arial Narrow"/>
                <a:ea typeface="Arial Narrow"/>
                <a:cs typeface="Arial Narrow"/>
                <a:sym typeface="Arial Narrow"/>
              </a:rPr>
              <a:t>(</a:t>
            </a:r>
            <a:r>
              <a:rPr b="1" lang="en-US" sz="1500">
                <a:solidFill>
                  <a:schemeClr val="dk1"/>
                </a:solidFill>
                <a:highlight>
                  <a:schemeClr val="lt1"/>
                </a:highlight>
                <a:latin typeface="Arial Narrow"/>
                <a:ea typeface="Arial Narrow"/>
                <a:cs typeface="Arial Narrow"/>
                <a:sym typeface="Arial Narrow"/>
              </a:rPr>
              <a:t>2)</a:t>
            </a:r>
            <a:endParaRPr b="1" sz="2400">
              <a:solidFill>
                <a:schemeClr val="dk2"/>
              </a:solidFill>
            </a:endParaRPr>
          </a:p>
        </p:txBody>
      </p:sp>
      <p:sp>
        <p:nvSpPr>
          <p:cNvPr id="219" name="Google Shape;219;p33"/>
          <p:cNvSpPr txBox="1"/>
          <p:nvPr/>
        </p:nvSpPr>
        <p:spPr>
          <a:xfrm>
            <a:off x="6668858" y="3869167"/>
            <a:ext cx="2964900" cy="1394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1500">
                <a:solidFill>
                  <a:schemeClr val="dk1"/>
                </a:solidFill>
                <a:highlight>
                  <a:schemeClr val="lt1"/>
                </a:highlight>
                <a:latin typeface="Arial Narrow"/>
                <a:ea typeface="Arial Narrow"/>
                <a:cs typeface="Arial Narrow"/>
                <a:sym typeface="Arial Narrow"/>
              </a:rPr>
              <a:t>x</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 y</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 d</a:t>
            </a:r>
            <a:r>
              <a:rPr b="1" baseline="-25000" lang="en-US" sz="1500">
                <a:solidFill>
                  <a:schemeClr val="dk1"/>
                </a:solidFill>
                <a:highlight>
                  <a:schemeClr val="lt1"/>
                </a:highlight>
                <a:latin typeface="Arial Narrow"/>
                <a:ea typeface="Arial Narrow"/>
                <a:cs typeface="Arial Narrow"/>
                <a:sym typeface="Arial Narrow"/>
              </a:rPr>
              <a:t>1</a:t>
            </a:r>
            <a:r>
              <a:rPr b="1" baseline="30000" lang="en-US" sz="1500">
                <a:solidFill>
                  <a:schemeClr val="dk1"/>
                </a:solidFill>
                <a:highlight>
                  <a:schemeClr val="lt1"/>
                </a:highlight>
                <a:latin typeface="Arial Narrow"/>
                <a:ea typeface="Arial Narrow"/>
                <a:cs typeface="Arial Narrow"/>
                <a:sym typeface="Arial Narrow"/>
              </a:rPr>
              <a:t>2   </a:t>
            </a:r>
            <a:r>
              <a:rPr b="1" lang="en-US" sz="1500">
                <a:solidFill>
                  <a:schemeClr val="dk1"/>
                </a:solidFill>
                <a:highlight>
                  <a:schemeClr val="lt1"/>
                </a:highlight>
                <a:latin typeface="Arial Narrow"/>
                <a:ea typeface="Arial Narrow"/>
                <a:cs typeface="Arial Narrow"/>
                <a:sym typeface="Arial Narrow"/>
              </a:rPr>
              <a:t>(1)</a:t>
            </a:r>
            <a:endParaRPr b="1" sz="15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None/>
            </a:pPr>
            <a:r>
              <a:t/>
            </a:r>
            <a:endParaRPr sz="15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None/>
            </a:pPr>
            <a:r>
              <a:rPr b="1" lang="en-US" sz="1500">
                <a:solidFill>
                  <a:schemeClr val="dk1"/>
                </a:solidFill>
                <a:highlight>
                  <a:schemeClr val="lt1"/>
                </a:highlight>
                <a:latin typeface="Arial Narrow"/>
                <a:ea typeface="Arial Narrow"/>
                <a:cs typeface="Arial Narrow"/>
                <a:sym typeface="Arial Narrow"/>
              </a:rPr>
              <a:t>(x - d</a:t>
            </a:r>
            <a:r>
              <a:rPr b="1" baseline="-25000" lang="en-US" sz="1500">
                <a:solidFill>
                  <a:schemeClr val="dk1"/>
                </a:solidFill>
                <a:highlight>
                  <a:schemeClr val="lt1"/>
                </a:highlight>
                <a:latin typeface="Arial Narrow"/>
                <a:ea typeface="Arial Narrow"/>
                <a:cs typeface="Arial Narrow"/>
                <a:sym typeface="Arial Narrow"/>
              </a:rPr>
              <a:t>12</a:t>
            </a:r>
            <a:r>
              <a:rPr b="1" lang="en-US" sz="1500">
                <a:solidFill>
                  <a:schemeClr val="dk1"/>
                </a:solidFill>
                <a:highlight>
                  <a:schemeClr val="lt1"/>
                </a:highlight>
                <a:latin typeface="Arial Narrow"/>
                <a:ea typeface="Arial Narrow"/>
                <a:cs typeface="Arial Narrow"/>
                <a:sym typeface="Arial Narrow"/>
              </a:rPr>
              <a:t>)</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 y</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 d</a:t>
            </a:r>
            <a:r>
              <a:rPr b="1" baseline="-25000" lang="en-US" sz="1500">
                <a:solidFill>
                  <a:schemeClr val="dk1"/>
                </a:solidFill>
                <a:highlight>
                  <a:schemeClr val="lt1"/>
                </a:highlight>
                <a:latin typeface="Arial Narrow"/>
                <a:ea typeface="Arial Narrow"/>
                <a:cs typeface="Arial Narrow"/>
                <a:sym typeface="Arial Narrow"/>
              </a:rPr>
              <a:t>2</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a:t>
            </a:r>
            <a:r>
              <a:rPr b="1" baseline="30000" lang="en-US" sz="1500">
                <a:solidFill>
                  <a:schemeClr val="dk1"/>
                </a:solidFill>
                <a:highlight>
                  <a:schemeClr val="lt1"/>
                </a:highlight>
                <a:latin typeface="Arial Narrow"/>
                <a:ea typeface="Arial Narrow"/>
                <a:cs typeface="Arial Narrow"/>
                <a:sym typeface="Arial Narrow"/>
              </a:rPr>
              <a:t> </a:t>
            </a:r>
            <a:r>
              <a:rPr b="1" lang="en-US" sz="1500">
                <a:solidFill>
                  <a:schemeClr val="dk1"/>
                </a:solidFill>
                <a:highlight>
                  <a:schemeClr val="lt1"/>
                </a:highlight>
                <a:latin typeface="Arial Narrow"/>
                <a:ea typeface="Arial Narrow"/>
                <a:cs typeface="Arial Narrow"/>
                <a:sym typeface="Arial Narrow"/>
              </a:rPr>
              <a:t>(2)</a:t>
            </a:r>
            <a:endParaRPr b="1" sz="15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None/>
            </a:pPr>
            <a:r>
              <a:t/>
            </a:r>
            <a:endParaRPr sz="15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None/>
            </a:pPr>
            <a:r>
              <a:rPr b="1" lang="en-US" sz="1500">
                <a:solidFill>
                  <a:schemeClr val="dk1"/>
                </a:solidFill>
                <a:highlight>
                  <a:schemeClr val="lt1"/>
                </a:highlight>
                <a:latin typeface="Arial Narrow"/>
                <a:ea typeface="Arial Narrow"/>
                <a:cs typeface="Arial Narrow"/>
                <a:sym typeface="Arial Narrow"/>
              </a:rPr>
              <a:t>(x - x</a:t>
            </a:r>
            <a:r>
              <a:rPr b="1" baseline="-25000" lang="en-US" sz="1500">
                <a:solidFill>
                  <a:schemeClr val="dk1"/>
                </a:solidFill>
                <a:highlight>
                  <a:schemeClr val="lt1"/>
                </a:highlight>
                <a:latin typeface="Arial Narrow"/>
                <a:ea typeface="Arial Narrow"/>
                <a:cs typeface="Arial Narrow"/>
                <a:sym typeface="Arial Narrow"/>
              </a:rPr>
              <a:t>3</a:t>
            </a:r>
            <a:r>
              <a:rPr b="1" lang="en-US" sz="1500">
                <a:solidFill>
                  <a:schemeClr val="dk1"/>
                </a:solidFill>
                <a:highlight>
                  <a:schemeClr val="lt1"/>
                </a:highlight>
                <a:latin typeface="Arial Narrow"/>
                <a:ea typeface="Arial Narrow"/>
                <a:cs typeface="Arial Narrow"/>
                <a:sym typeface="Arial Narrow"/>
              </a:rPr>
              <a:t>)</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 (y - y</a:t>
            </a:r>
            <a:r>
              <a:rPr b="1" baseline="-25000" lang="en-US" sz="1500">
                <a:solidFill>
                  <a:schemeClr val="dk1"/>
                </a:solidFill>
                <a:highlight>
                  <a:schemeClr val="lt1"/>
                </a:highlight>
                <a:latin typeface="Arial Narrow"/>
                <a:ea typeface="Arial Narrow"/>
                <a:cs typeface="Arial Narrow"/>
                <a:sym typeface="Arial Narrow"/>
              </a:rPr>
              <a:t>3</a:t>
            </a:r>
            <a:r>
              <a:rPr b="1" lang="en-US" sz="1500">
                <a:solidFill>
                  <a:schemeClr val="dk1"/>
                </a:solidFill>
                <a:highlight>
                  <a:schemeClr val="lt1"/>
                </a:highlight>
                <a:latin typeface="Arial Narrow"/>
                <a:ea typeface="Arial Narrow"/>
                <a:cs typeface="Arial Narrow"/>
                <a:sym typeface="Arial Narrow"/>
              </a:rPr>
              <a:t>)</a:t>
            </a:r>
            <a:r>
              <a:rPr b="1" baseline="30000" lang="en-US" sz="1500">
                <a:solidFill>
                  <a:schemeClr val="dk1"/>
                </a:solidFill>
                <a:highlight>
                  <a:schemeClr val="lt1"/>
                </a:highlight>
                <a:latin typeface="Arial Narrow"/>
                <a:ea typeface="Arial Narrow"/>
                <a:cs typeface="Arial Narrow"/>
                <a:sym typeface="Arial Narrow"/>
              </a:rPr>
              <a:t>2</a:t>
            </a:r>
            <a:r>
              <a:rPr b="1" lang="en-US" sz="1500">
                <a:solidFill>
                  <a:schemeClr val="dk1"/>
                </a:solidFill>
                <a:highlight>
                  <a:schemeClr val="lt1"/>
                </a:highlight>
                <a:latin typeface="Arial Narrow"/>
                <a:ea typeface="Arial Narrow"/>
                <a:cs typeface="Arial Narrow"/>
                <a:sym typeface="Arial Narrow"/>
              </a:rPr>
              <a:t> = d</a:t>
            </a:r>
            <a:r>
              <a:rPr b="1" baseline="-25000" lang="en-US" sz="1500">
                <a:solidFill>
                  <a:schemeClr val="dk1"/>
                </a:solidFill>
                <a:highlight>
                  <a:schemeClr val="lt1"/>
                </a:highlight>
                <a:latin typeface="Arial Narrow"/>
                <a:ea typeface="Arial Narrow"/>
                <a:cs typeface="Arial Narrow"/>
                <a:sym typeface="Arial Narrow"/>
              </a:rPr>
              <a:t>3</a:t>
            </a:r>
            <a:r>
              <a:rPr b="1" baseline="30000" lang="en-US" sz="1500">
                <a:solidFill>
                  <a:schemeClr val="dk1"/>
                </a:solidFill>
                <a:highlight>
                  <a:schemeClr val="lt1"/>
                </a:highlight>
                <a:latin typeface="Arial Narrow"/>
                <a:ea typeface="Arial Narrow"/>
                <a:cs typeface="Arial Narrow"/>
                <a:sym typeface="Arial Narrow"/>
              </a:rPr>
              <a:t>2    </a:t>
            </a:r>
            <a:r>
              <a:rPr b="1" lang="en-US" sz="1500">
                <a:solidFill>
                  <a:schemeClr val="dk1"/>
                </a:solidFill>
                <a:highlight>
                  <a:schemeClr val="lt1"/>
                </a:highlight>
                <a:latin typeface="Arial Narrow"/>
                <a:ea typeface="Arial Narrow"/>
                <a:cs typeface="Arial Narrow"/>
                <a:sym typeface="Arial Narrow"/>
              </a:rPr>
              <a:t>(3)</a:t>
            </a:r>
            <a:endParaRPr b="1" sz="15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None/>
            </a:pPr>
            <a:r>
              <a:t/>
            </a:r>
            <a:endParaRPr sz="1500">
              <a:solidFill>
                <a:schemeClr val="dk1"/>
              </a:solidFill>
              <a:highlight>
                <a:schemeClr val="lt1"/>
              </a:highlight>
              <a:latin typeface="Arial Narrow"/>
              <a:ea typeface="Arial Narrow"/>
              <a:cs typeface="Arial Narrow"/>
              <a:sym typeface="Arial Narrow"/>
            </a:endParaRPr>
          </a:p>
          <a:p>
            <a:pPr indent="0" lvl="0" marL="0" rtl="0" algn="l">
              <a:spcBef>
                <a:spcPts val="0"/>
              </a:spcBef>
              <a:spcAft>
                <a:spcPts val="0"/>
              </a:spcAft>
              <a:buNone/>
            </a:pPr>
            <a:r>
              <a:t/>
            </a:r>
            <a:endParaRPr baseline="30000" sz="1500">
              <a:solidFill>
                <a:schemeClr val="dk1"/>
              </a:solidFill>
              <a:highlight>
                <a:schemeClr val="lt1"/>
              </a:highlight>
              <a:latin typeface="Arial Narrow"/>
              <a:ea typeface="Arial Narrow"/>
              <a:cs typeface="Arial Narrow"/>
              <a:sym typeface="Arial Narrow"/>
            </a:endParaRPr>
          </a:p>
        </p:txBody>
      </p:sp>
      <p:pic>
        <p:nvPicPr>
          <p:cNvPr id="220" name="Google Shape;220;p33"/>
          <p:cNvPicPr preferRelativeResize="0"/>
          <p:nvPr/>
        </p:nvPicPr>
        <p:blipFill>
          <a:blip r:embed="rId3">
            <a:alphaModFix/>
          </a:blip>
          <a:stretch>
            <a:fillRect/>
          </a:stretch>
        </p:blipFill>
        <p:spPr>
          <a:xfrm>
            <a:off x="376675" y="546108"/>
            <a:ext cx="5540788" cy="5425595"/>
          </a:xfrm>
          <a:prstGeom prst="rect">
            <a:avLst/>
          </a:prstGeom>
          <a:noFill/>
          <a:ln>
            <a:noFill/>
          </a:ln>
        </p:spPr>
      </p:pic>
      <p:sp>
        <p:nvSpPr>
          <p:cNvPr id="221" name="Google Shape;221;p33"/>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4"/>
          <p:cNvPicPr preferRelativeResize="0"/>
          <p:nvPr/>
        </p:nvPicPr>
        <p:blipFill rotWithShape="1">
          <a:blip r:embed="rId3">
            <a:alphaModFix/>
          </a:blip>
          <a:srcRect b="0" l="1630" r="-1630" t="0"/>
          <a:stretch/>
        </p:blipFill>
        <p:spPr>
          <a:xfrm>
            <a:off x="120013" y="334575"/>
            <a:ext cx="5735069" cy="5425602"/>
          </a:xfrm>
          <a:prstGeom prst="rect">
            <a:avLst/>
          </a:prstGeom>
          <a:noFill/>
          <a:ln>
            <a:noFill/>
          </a:ln>
        </p:spPr>
      </p:pic>
      <p:sp>
        <p:nvSpPr>
          <p:cNvPr id="227" name="Google Shape;227;p34"/>
          <p:cNvSpPr txBox="1"/>
          <p:nvPr/>
        </p:nvSpPr>
        <p:spPr>
          <a:xfrm>
            <a:off x="5855079" y="334575"/>
            <a:ext cx="6216900" cy="4816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Given tag position at</a:t>
            </a:r>
            <a:r>
              <a:rPr b="1" lang="en-US" sz="1600">
                <a:solidFill>
                  <a:schemeClr val="dk1"/>
                </a:solidFill>
                <a:latin typeface="Arial Narrow"/>
                <a:ea typeface="Arial Narrow"/>
                <a:cs typeface="Arial Narrow"/>
                <a:sym typeface="Arial Narrow"/>
              </a:rPr>
              <a:t> (x, y)</a:t>
            </a:r>
            <a:r>
              <a:rPr lang="en-US" sz="1600">
                <a:solidFill>
                  <a:schemeClr val="dk1"/>
                </a:solidFill>
                <a:latin typeface="Arial Narrow"/>
                <a:ea typeface="Arial Narrow"/>
                <a:cs typeface="Arial Narrow"/>
                <a:sym typeface="Arial Narrow"/>
              </a:rPr>
              <a:t> and T </a:t>
            </a:r>
            <a:r>
              <a:rPr b="1" lang="en-US" sz="1600">
                <a:solidFill>
                  <a:schemeClr val="dk1"/>
                </a:solidFill>
                <a:latin typeface="Arial Narrow"/>
                <a:ea typeface="Arial Narrow"/>
                <a:cs typeface="Arial Narrow"/>
                <a:sym typeface="Arial Narrow"/>
              </a:rPr>
              <a:t>(x</a:t>
            </a:r>
            <a:r>
              <a:rPr b="1" baseline="-25000" lang="en-US" sz="1600">
                <a:solidFill>
                  <a:schemeClr val="dk1"/>
                </a:solidFill>
                <a:latin typeface="Arial Narrow"/>
                <a:ea typeface="Arial Narrow"/>
                <a:cs typeface="Arial Narrow"/>
                <a:sym typeface="Arial Narrow"/>
              </a:rPr>
              <a:t>t </a:t>
            </a:r>
            <a:r>
              <a:rPr b="1" lang="en-US" sz="1600">
                <a:solidFill>
                  <a:schemeClr val="dk1"/>
                </a:solidFill>
                <a:latin typeface="Arial Narrow"/>
                <a:ea typeface="Arial Narrow"/>
                <a:cs typeface="Arial Narrow"/>
                <a:sym typeface="Arial Narrow"/>
              </a:rPr>
              <a:t>,</a:t>
            </a:r>
            <a:r>
              <a:rPr b="1" lang="en-US" sz="1600">
                <a:solidFill>
                  <a:schemeClr val="dk1"/>
                </a:solidFill>
                <a:latin typeface="Arial Narrow"/>
                <a:ea typeface="Arial Narrow"/>
                <a:cs typeface="Arial Narrow"/>
                <a:sym typeface="Arial Narrow"/>
              </a:rPr>
              <a:t> y</a:t>
            </a:r>
            <a:r>
              <a:rPr b="1" baseline="-25000" lang="en-US" sz="1600">
                <a:solidFill>
                  <a:schemeClr val="dk1"/>
                </a:solidFill>
                <a:latin typeface="Arial Narrow"/>
                <a:ea typeface="Arial Narrow"/>
                <a:cs typeface="Arial Narrow"/>
                <a:sym typeface="Arial Narrow"/>
              </a:rPr>
              <a:t>t </a:t>
            </a:r>
            <a:r>
              <a:rPr b="1" lang="en-US" sz="1600">
                <a:solidFill>
                  <a:schemeClr val="dk1"/>
                </a:solidFill>
                <a:latin typeface="Arial Narrow"/>
                <a:ea typeface="Arial Narrow"/>
                <a:cs typeface="Arial Narrow"/>
                <a:sym typeface="Arial Narrow"/>
              </a:rPr>
              <a:t>) </a:t>
            </a:r>
            <a:r>
              <a:rPr lang="en-US" sz="1600">
                <a:solidFill>
                  <a:schemeClr val="dk1"/>
                </a:solidFill>
                <a:latin typeface="Arial Narrow"/>
                <a:ea typeface="Arial Narrow"/>
                <a:cs typeface="Arial Narrow"/>
                <a:sym typeface="Arial Narrow"/>
              </a:rPr>
              <a:t>the target point and </a:t>
            </a:r>
            <a:r>
              <a:rPr b="1" lang="en-US" sz="1600">
                <a:solidFill>
                  <a:schemeClr val="dk1"/>
                </a:solidFill>
                <a:latin typeface="Arial Narrow"/>
                <a:ea typeface="Arial Narrow"/>
                <a:cs typeface="Arial Narrow"/>
                <a:sym typeface="Arial Narrow"/>
              </a:rPr>
              <a:t>a</a:t>
            </a:r>
            <a:r>
              <a:rPr lang="en-US" sz="1600">
                <a:solidFill>
                  <a:schemeClr val="dk1"/>
                </a:solidFill>
                <a:latin typeface="Arial Narrow"/>
                <a:ea typeface="Arial Narrow"/>
                <a:cs typeface="Arial Narrow"/>
                <a:sym typeface="Arial Narrow"/>
              </a:rPr>
              <a:t> current compass orientation [0, 360) we calculate:</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angle  </a:t>
            </a:r>
            <a:r>
              <a:rPr b="1" lang="en-US" sz="1600">
                <a:solidFill>
                  <a:schemeClr val="dk1"/>
                </a:solidFill>
                <a:latin typeface="Arial Narrow"/>
                <a:ea typeface="Arial Narrow"/>
                <a:cs typeface="Arial Narrow"/>
                <a:sym typeface="Arial Narrow"/>
              </a:rPr>
              <a:t>t = atan2(y</a:t>
            </a:r>
            <a:r>
              <a:rPr b="1" baseline="-25000" lang="en-US" sz="1600">
                <a:solidFill>
                  <a:schemeClr val="dk1"/>
                </a:solidFill>
                <a:latin typeface="Arial Narrow"/>
                <a:ea typeface="Arial Narrow"/>
                <a:cs typeface="Arial Narrow"/>
                <a:sym typeface="Arial Narrow"/>
              </a:rPr>
              <a:t>t</a:t>
            </a:r>
            <a:r>
              <a:rPr b="1" lang="en-US" sz="1600">
                <a:solidFill>
                  <a:schemeClr val="dk1"/>
                </a:solidFill>
                <a:latin typeface="Arial Narrow"/>
                <a:ea typeface="Arial Narrow"/>
                <a:cs typeface="Arial Narrow"/>
                <a:sym typeface="Arial Narrow"/>
              </a:rPr>
              <a:t> - y, x</a:t>
            </a:r>
            <a:r>
              <a:rPr b="1" baseline="-25000" lang="en-US" sz="1600">
                <a:solidFill>
                  <a:schemeClr val="dk1"/>
                </a:solidFill>
                <a:latin typeface="Arial Narrow"/>
                <a:ea typeface="Arial Narrow"/>
                <a:cs typeface="Arial Narrow"/>
                <a:sym typeface="Arial Narrow"/>
              </a:rPr>
              <a:t>t</a:t>
            </a:r>
            <a:r>
              <a:rPr b="1" lang="en-US" sz="1600">
                <a:solidFill>
                  <a:schemeClr val="dk1"/>
                </a:solidFill>
                <a:latin typeface="Arial Narrow"/>
                <a:ea typeface="Arial Narrow"/>
                <a:cs typeface="Arial Narrow"/>
                <a:sym typeface="Arial Narrow"/>
              </a:rPr>
              <a:t>- x) </a:t>
            </a:r>
            <a:r>
              <a:rPr lang="en-US" sz="1600">
                <a:solidFill>
                  <a:schemeClr val="dk1"/>
                </a:solidFill>
                <a:latin typeface="Arial Narrow"/>
                <a:ea typeface="Arial Narrow"/>
                <a:cs typeface="Arial Narrow"/>
                <a:sym typeface="Arial Narrow"/>
              </a:rPr>
              <a:t>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Bearing </a:t>
            </a:r>
            <a:r>
              <a:rPr b="1" lang="en-US" sz="1600">
                <a:solidFill>
                  <a:schemeClr val="dk1"/>
                </a:solidFill>
                <a:latin typeface="Arial Narrow"/>
                <a:ea typeface="Arial Narrow"/>
                <a:cs typeface="Arial Narrow"/>
                <a:sym typeface="Arial Narrow"/>
              </a:rPr>
              <a:t> B = (t - a )  mod 360</a:t>
            </a:r>
            <a:endParaRPr b="1"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then we calculate direction based on </a:t>
            </a:r>
            <a:r>
              <a:rPr b="1" lang="en-US" sz="1600">
                <a:solidFill>
                  <a:schemeClr val="dk1"/>
                </a:solidFill>
                <a:latin typeface="Arial Narrow"/>
                <a:ea typeface="Arial Narrow"/>
                <a:cs typeface="Arial Narrow"/>
                <a:sym typeface="Arial Narrow"/>
              </a:rPr>
              <a:t>B</a:t>
            </a:r>
            <a:r>
              <a:rPr lang="en-US" sz="1600">
                <a:solidFill>
                  <a:schemeClr val="dk1"/>
                </a:solidFill>
                <a:latin typeface="Arial Narrow"/>
                <a:ea typeface="Arial Narrow"/>
                <a:cs typeface="Arial Narrow"/>
                <a:sym typeface="Arial Narrow"/>
              </a:rPr>
              <a:t> as: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[350, 360] U [0,10]  →  </a:t>
            </a:r>
            <a:r>
              <a:rPr b="1" lang="en-US" sz="1600">
                <a:solidFill>
                  <a:schemeClr val="dk1"/>
                </a:solidFill>
                <a:latin typeface="Arial Narrow"/>
                <a:ea typeface="Arial Narrow"/>
                <a:cs typeface="Arial Narrow"/>
                <a:sym typeface="Arial Narrow"/>
              </a:rPr>
              <a:t>Forward</a:t>
            </a:r>
            <a:endParaRPr b="1"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(10, 170]  →  </a:t>
            </a:r>
            <a:r>
              <a:rPr b="1" lang="en-US" sz="1600">
                <a:solidFill>
                  <a:schemeClr val="dk1"/>
                </a:solidFill>
                <a:latin typeface="Arial Narrow"/>
                <a:ea typeface="Arial Narrow"/>
                <a:cs typeface="Arial Narrow"/>
                <a:sym typeface="Arial Narrow"/>
              </a:rPr>
              <a:t>Right</a:t>
            </a:r>
            <a:endParaRPr b="1"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(170, 190] → </a:t>
            </a:r>
            <a:r>
              <a:rPr b="1" lang="en-US" sz="1600">
                <a:solidFill>
                  <a:schemeClr val="dk1"/>
                </a:solidFill>
                <a:latin typeface="Arial Narrow"/>
                <a:ea typeface="Arial Narrow"/>
                <a:cs typeface="Arial Narrow"/>
                <a:sym typeface="Arial Narrow"/>
              </a:rPr>
              <a:t>Behind</a:t>
            </a:r>
            <a:endParaRPr b="1"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en-US" sz="1600">
                <a:solidFill>
                  <a:schemeClr val="dk1"/>
                </a:solidFill>
                <a:latin typeface="Arial Narrow"/>
                <a:ea typeface="Arial Narrow"/>
                <a:cs typeface="Arial Narrow"/>
                <a:sym typeface="Arial Narrow"/>
              </a:rPr>
              <a:t>(190, 350) → </a:t>
            </a:r>
            <a:r>
              <a:rPr b="1" lang="en-US" sz="1600">
                <a:solidFill>
                  <a:schemeClr val="dk1"/>
                </a:solidFill>
                <a:latin typeface="Arial Narrow"/>
                <a:ea typeface="Arial Narrow"/>
                <a:cs typeface="Arial Narrow"/>
                <a:sym typeface="Arial Narrow"/>
              </a:rPr>
              <a:t>Left</a:t>
            </a:r>
            <a:endParaRPr b="1"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p:txBody>
      </p:sp>
      <p:sp>
        <p:nvSpPr>
          <p:cNvPr id="228" name="Google Shape;228;p34"/>
          <p:cNvSpPr/>
          <p:nvPr/>
        </p:nvSpPr>
        <p:spPr>
          <a:xfrm>
            <a:off x="0" y="6160168"/>
            <a:ext cx="12192000" cy="697800"/>
          </a:xfrm>
          <a:prstGeom prst="rect">
            <a:avLst/>
          </a:prstGeom>
          <a:gradFill>
            <a:gsLst>
              <a:gs pos="0">
                <a:srgbClr val="213F76"/>
              </a:gs>
              <a:gs pos="50000">
                <a:srgbClr val="2F5CAB"/>
              </a:gs>
              <a:gs pos="100000">
                <a:srgbClr val="3A6FCD"/>
              </a:gs>
            </a:gsLst>
            <a:lin ang="2700006"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100"/>
              <a:buFont typeface="Arial"/>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