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aleway-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7e5159cff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7e5159cff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7e5159cff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7e5159cff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7fa69c0db4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7fa69c0db4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fa69c0db4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7fa69c0db4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e5159cffe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7e5159cffe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7fa69c0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7fa69c0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e5159cffe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7e5159cffe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7fa69c0db4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7fa69c0db4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e5159cffe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7e5159cff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7e5159cff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7e5159cff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e5159cff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7e5159cff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e5159cff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7e5159cff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7e5159cffe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7e5159cffe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fa69c0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7fa69c0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7e5159cff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7e5159cff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e5159cff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7e5159cff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e5159cff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7e5159cff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e5159cff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e5159cff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7e5159cff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7e5159cff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e5159cff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7e5159cff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p:nvPr/>
        </p:nvSpPr>
        <p:spPr>
          <a:xfrm>
            <a:off x="73800" y="2633650"/>
            <a:ext cx="8996400" cy="2458200"/>
          </a:xfrm>
          <a:prstGeom prst="rect">
            <a:avLst/>
          </a:prstGeom>
          <a:solidFill>
            <a:srgbClr val="3F9818">
              <a:alpha val="8824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59" name="Google Shape;59;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lnSpc>
                <a:spcPct val="115000"/>
              </a:lnSpc>
              <a:spcBef>
                <a:spcPts val="1800"/>
              </a:spcBef>
              <a:spcAft>
                <a:spcPts val="400"/>
              </a:spcAft>
              <a:buNone/>
            </a:pPr>
            <a:r>
              <a:rPr lang="en-GB" sz="3100">
                <a:latin typeface="Times New Roman"/>
                <a:ea typeface="Times New Roman"/>
                <a:cs typeface="Times New Roman"/>
                <a:sym typeface="Times New Roman"/>
              </a:rPr>
              <a:t>Metadata-based Network Traffic Analysis Using Zeek</a:t>
            </a:r>
            <a:endParaRPr sz="5600">
              <a:latin typeface="Times New Roman"/>
              <a:ea typeface="Times New Roman"/>
              <a:cs typeface="Times New Roman"/>
              <a:sym typeface="Times New Roman"/>
            </a:endParaRPr>
          </a:p>
        </p:txBody>
      </p:sp>
      <p:sp>
        <p:nvSpPr>
          <p:cNvPr id="60" name="Google Shape;60;p13"/>
          <p:cNvSpPr txBox="1"/>
          <p:nvPr/>
        </p:nvSpPr>
        <p:spPr>
          <a:xfrm>
            <a:off x="3827525" y="2668750"/>
            <a:ext cx="40452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Ștefan-Dorin Jumărea</a:t>
            </a:r>
            <a:endParaRPr sz="17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Darius Mihai</a:t>
            </a:r>
            <a:endParaRPr sz="17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Maria-Elena Mihăilescu</a:t>
            </a:r>
            <a:endParaRPr sz="17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Andreia-Irina Ocănoaia</a:t>
            </a:r>
            <a:endParaRPr sz="17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Mihai Carabaș</a:t>
            </a:r>
            <a:endParaRPr sz="17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Lukas Vytautas Dagilis</a:t>
            </a:r>
            <a:endParaRPr sz="17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1700">
                <a:solidFill>
                  <a:schemeClr val="lt1"/>
                </a:solidFill>
                <a:latin typeface="Source Sans Pro"/>
                <a:ea typeface="Source Sans Pro"/>
                <a:cs typeface="Source Sans Pro"/>
                <a:sym typeface="Source Sans Pro"/>
              </a:rPr>
              <a:t>Andreea Grama</a:t>
            </a:r>
            <a:endParaRPr sz="1700">
              <a:solidFill>
                <a:schemeClr val="lt1"/>
              </a:solidFill>
              <a:latin typeface="Source Sans Pro"/>
              <a:ea typeface="Source Sans Pro"/>
              <a:cs typeface="Source Sans Pro"/>
              <a:sym typeface="Source Sans Pro"/>
            </a:endParaRPr>
          </a:p>
        </p:txBody>
      </p:sp>
      <p:sp>
        <p:nvSpPr>
          <p:cNvPr id="61" name="Google Shape;61;p13"/>
          <p:cNvSpPr txBox="1"/>
          <p:nvPr/>
        </p:nvSpPr>
        <p:spPr>
          <a:xfrm>
            <a:off x="5005350" y="2668750"/>
            <a:ext cx="4045200" cy="2016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stefan.jumarea@upb.ro</a:t>
            </a:r>
            <a:endParaRPr b="1" sz="1700">
              <a:solidFill>
                <a:srgbClr val="D9D9D9"/>
              </a:solidFill>
              <a:latin typeface="Times New Roman"/>
              <a:ea typeface="Times New Roman"/>
              <a:cs typeface="Times New Roman"/>
              <a:sym typeface="Times New Roman"/>
            </a:endParaRPr>
          </a:p>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darius.mihai@upb.ro</a:t>
            </a:r>
            <a:endParaRPr b="1" sz="1700">
              <a:solidFill>
                <a:srgbClr val="D9D9D9"/>
              </a:solidFill>
              <a:latin typeface="Times New Roman"/>
              <a:ea typeface="Times New Roman"/>
              <a:cs typeface="Times New Roman"/>
              <a:sym typeface="Times New Roman"/>
            </a:endParaRPr>
          </a:p>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maria.mihailescu@upb.ro</a:t>
            </a:r>
            <a:endParaRPr b="1" sz="1700">
              <a:solidFill>
                <a:srgbClr val="D9D9D9"/>
              </a:solidFill>
              <a:latin typeface="Times New Roman"/>
              <a:ea typeface="Times New Roman"/>
              <a:cs typeface="Times New Roman"/>
              <a:sym typeface="Times New Roman"/>
            </a:endParaRPr>
          </a:p>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andreia.ocanoaia@upb.ro</a:t>
            </a:r>
            <a:endParaRPr b="1" sz="1700">
              <a:solidFill>
                <a:srgbClr val="D9D9D9"/>
              </a:solidFill>
              <a:latin typeface="Times New Roman"/>
              <a:ea typeface="Times New Roman"/>
              <a:cs typeface="Times New Roman"/>
              <a:sym typeface="Times New Roman"/>
            </a:endParaRPr>
          </a:p>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mihai.carabas@upb.ro</a:t>
            </a:r>
            <a:endParaRPr b="1" sz="1700">
              <a:solidFill>
                <a:srgbClr val="D9D9D9"/>
              </a:solidFill>
              <a:latin typeface="Times New Roman"/>
              <a:ea typeface="Times New Roman"/>
              <a:cs typeface="Times New Roman"/>
              <a:sym typeface="Times New Roman"/>
            </a:endParaRPr>
          </a:p>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ld@nrdcs.lt</a:t>
            </a:r>
            <a:endParaRPr b="1" sz="1700">
              <a:solidFill>
                <a:srgbClr val="D9D9D9"/>
              </a:solidFill>
              <a:latin typeface="Times New Roman"/>
              <a:ea typeface="Times New Roman"/>
              <a:cs typeface="Times New Roman"/>
              <a:sym typeface="Times New Roman"/>
            </a:endParaRPr>
          </a:p>
          <a:p>
            <a:pPr indent="0" lvl="0" marL="0" rtl="0" algn="r">
              <a:spcBef>
                <a:spcPts val="0"/>
              </a:spcBef>
              <a:spcAft>
                <a:spcPts val="0"/>
              </a:spcAft>
              <a:buNone/>
            </a:pPr>
            <a:r>
              <a:rPr b="1" lang="en-GB" sz="1700">
                <a:solidFill>
                  <a:srgbClr val="D9D9D9"/>
                </a:solidFill>
                <a:latin typeface="Times New Roman"/>
                <a:ea typeface="Times New Roman"/>
                <a:cs typeface="Times New Roman"/>
                <a:sym typeface="Times New Roman"/>
              </a:rPr>
              <a:t>agrama@revelsi.com</a:t>
            </a:r>
            <a:endParaRPr b="1" sz="1700">
              <a:solidFill>
                <a:srgbClr val="D9D9D9"/>
              </a:solidFill>
              <a:latin typeface="Times New Roman"/>
              <a:ea typeface="Times New Roman"/>
              <a:cs typeface="Times New Roman"/>
              <a:sym typeface="Times New Roman"/>
            </a:endParaRPr>
          </a:p>
        </p:txBody>
      </p:sp>
      <p:sp>
        <p:nvSpPr>
          <p:cNvPr id="62" name="Google Shape;62;p13"/>
          <p:cNvSpPr txBox="1"/>
          <p:nvPr/>
        </p:nvSpPr>
        <p:spPr>
          <a:xfrm>
            <a:off x="346375" y="4630150"/>
            <a:ext cx="8462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1"/>
                </a:solidFill>
                <a:latin typeface="Source Sans Pro"/>
                <a:ea typeface="Source Sans Pro"/>
                <a:cs typeface="Source Sans Pro"/>
                <a:sym typeface="Source Sans Pro"/>
              </a:rPr>
              <a:t>National University of Science and Technology POLITEHNICA Bucharest</a:t>
            </a:r>
            <a:endParaRPr sz="1800">
              <a:solidFill>
                <a:schemeClr val="lt1"/>
              </a:solidFill>
              <a:latin typeface="Source Sans Pro"/>
              <a:ea typeface="Source Sans Pro"/>
              <a:cs typeface="Source Sans Pro"/>
              <a:sym typeface="Source Sans Pro"/>
            </a:endParaRPr>
          </a:p>
        </p:txBody>
      </p:sp>
      <p:sp>
        <p:nvSpPr>
          <p:cNvPr id="63" name="Google Shape;63;p13"/>
          <p:cNvSpPr txBox="1"/>
          <p:nvPr/>
        </p:nvSpPr>
        <p:spPr>
          <a:xfrm>
            <a:off x="485875" y="1738075"/>
            <a:ext cx="345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2"/>
                </a:solidFill>
                <a:latin typeface="Source Sans Pro"/>
                <a:ea typeface="Source Sans Pro"/>
                <a:cs typeface="Source Sans Pro"/>
                <a:sym typeface="Source Sans Pro"/>
              </a:rPr>
              <a:t>RoEduNet 2025</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Zeek (Bro) - Intrusion Detection</a:t>
            </a:r>
            <a:endParaRPr/>
          </a:p>
          <a:p>
            <a:pPr indent="0" lvl="0" marL="0" rtl="0" algn="l">
              <a:spcBef>
                <a:spcPts val="0"/>
              </a:spcBef>
              <a:spcAft>
                <a:spcPts val="0"/>
              </a:spcAft>
              <a:buNone/>
            </a:pPr>
            <a:r>
              <a:t/>
            </a:r>
            <a:endParaRPr/>
          </a:p>
        </p:txBody>
      </p:sp>
      <p:cxnSp>
        <p:nvCxnSpPr>
          <p:cNvPr id="156" name="Google Shape;156;p22"/>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157" name="Google Shape;157;p22"/>
          <p:cNvSpPr txBox="1"/>
          <p:nvPr/>
        </p:nvSpPr>
        <p:spPr>
          <a:xfrm>
            <a:off x="1215050" y="1264150"/>
            <a:ext cx="1580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Rule-based</a:t>
            </a:r>
            <a:endParaRPr sz="2300">
              <a:solidFill>
                <a:schemeClr val="lt2"/>
              </a:solidFill>
              <a:latin typeface="Source Sans Pro"/>
              <a:ea typeface="Source Sans Pro"/>
              <a:cs typeface="Source Sans Pro"/>
              <a:sym typeface="Source Sans Pro"/>
            </a:endParaRPr>
          </a:p>
        </p:txBody>
      </p:sp>
      <p:sp>
        <p:nvSpPr>
          <p:cNvPr id="158" name="Google Shape;158;p22"/>
          <p:cNvSpPr txBox="1"/>
          <p:nvPr/>
        </p:nvSpPr>
        <p:spPr>
          <a:xfrm>
            <a:off x="5897225" y="1264150"/>
            <a:ext cx="224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Anomaly-based</a:t>
            </a:r>
            <a:endParaRPr sz="2300">
              <a:solidFill>
                <a:schemeClr val="lt2"/>
              </a:solidFill>
              <a:latin typeface="Source Sans Pro"/>
              <a:ea typeface="Source Sans Pro"/>
              <a:cs typeface="Source Sans Pro"/>
              <a:sym typeface="Source Sans Pro"/>
            </a:endParaRPr>
          </a:p>
        </p:txBody>
      </p:sp>
      <p:sp>
        <p:nvSpPr>
          <p:cNvPr id="159" name="Google Shape;159;p22"/>
          <p:cNvSpPr txBox="1"/>
          <p:nvPr/>
        </p:nvSpPr>
        <p:spPr>
          <a:xfrm>
            <a:off x="456500" y="1910275"/>
            <a:ext cx="3553800" cy="28653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Using Zeek’s Intelligence Framework</a:t>
            </a:r>
            <a:endParaRPr sz="2100">
              <a:solidFill>
                <a:schemeClr val="lt2"/>
              </a:solidFill>
              <a:latin typeface="Source Sans Pro"/>
              <a:ea typeface="Source Sans Pro"/>
              <a:cs typeface="Source Sans Pro"/>
              <a:sym typeface="Source Sans Pro"/>
            </a:endParaRPr>
          </a:p>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Rules and signatures from external sources (MISP, Firehol)</a:t>
            </a:r>
            <a:endParaRPr sz="2100">
              <a:solidFill>
                <a:schemeClr val="lt2"/>
              </a:solidFill>
              <a:latin typeface="Source Sans Pro"/>
              <a:ea typeface="Source Sans Pro"/>
              <a:cs typeface="Source Sans Pro"/>
              <a:sym typeface="Source Sans Pro"/>
            </a:endParaRPr>
          </a:p>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Updated every day</a:t>
            </a:r>
            <a:endParaRPr sz="2100">
              <a:solidFill>
                <a:schemeClr val="lt2"/>
              </a:solidFill>
              <a:latin typeface="Source Sans Pro"/>
              <a:ea typeface="Source Sans Pro"/>
              <a:cs typeface="Source Sans Pro"/>
              <a:sym typeface="Source Sans Pro"/>
            </a:endParaRPr>
          </a:p>
        </p:txBody>
      </p:sp>
      <p:sp>
        <p:nvSpPr>
          <p:cNvPr id="160" name="Google Shape;160;p22"/>
          <p:cNvSpPr txBox="1"/>
          <p:nvPr/>
        </p:nvSpPr>
        <p:spPr>
          <a:xfrm>
            <a:off x="5473325" y="1910275"/>
            <a:ext cx="3097200" cy="28653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Custom scripts</a:t>
            </a:r>
            <a:endParaRPr sz="2400">
              <a:solidFill>
                <a:schemeClr val="lt2"/>
              </a:solidFill>
              <a:latin typeface="Source Sans Pro"/>
              <a:ea typeface="Source Sans Pro"/>
              <a:cs typeface="Source Sans Pro"/>
              <a:sym typeface="Source Sans Pro"/>
            </a:endParaRPr>
          </a:p>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Port scanning, SSH attempts, geolocation anomalies, outgoing traffic from certain servers, etc.</a:t>
            </a:r>
            <a:endParaRPr sz="2100">
              <a:solidFill>
                <a:schemeClr val="lt2"/>
              </a:solidFill>
              <a:latin typeface="Source Sans Pro"/>
              <a:ea typeface="Source Sans Pro"/>
              <a:cs typeface="Source Sans Pro"/>
              <a:sym typeface="Source Sans Pro"/>
            </a:endParaRPr>
          </a:p>
        </p:txBody>
      </p:sp>
      <p:cxnSp>
        <p:nvCxnSpPr>
          <p:cNvPr id="161" name="Google Shape;161;p22"/>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cxnSp>
        <p:nvCxnSpPr>
          <p:cNvPr id="167" name="Google Shape;167;p23"/>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168" name="Google Shape;168;p23"/>
          <p:cNvSpPr txBox="1"/>
          <p:nvPr/>
        </p:nvSpPr>
        <p:spPr>
          <a:xfrm>
            <a:off x="428425" y="1186900"/>
            <a:ext cx="4045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SSH Bruteforce Detection</a:t>
            </a:r>
            <a:endParaRPr sz="2300">
              <a:solidFill>
                <a:schemeClr val="lt2"/>
              </a:solidFill>
              <a:latin typeface="Source Sans Pro"/>
              <a:ea typeface="Source Sans Pro"/>
              <a:cs typeface="Source Sans Pro"/>
              <a:sym typeface="Source Sans Pro"/>
            </a:endParaRPr>
          </a:p>
        </p:txBody>
      </p:sp>
      <p:sp>
        <p:nvSpPr>
          <p:cNvPr id="169" name="Google Shape;169;p23"/>
          <p:cNvSpPr txBox="1"/>
          <p:nvPr/>
        </p:nvSpPr>
        <p:spPr>
          <a:xfrm>
            <a:off x="674225" y="1755750"/>
            <a:ext cx="7423500" cy="2935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Traffic</a:t>
            </a:r>
            <a:r>
              <a:rPr lang="en-GB" sz="2000">
                <a:solidFill>
                  <a:schemeClr val="lt2"/>
                </a:solidFill>
                <a:latin typeface="Source Sans Pro"/>
                <a:ea typeface="Source Sans Pro"/>
                <a:cs typeface="Source Sans Pro"/>
                <a:sym typeface="Source Sans Pro"/>
              </a:rPr>
              <a:t> is encrypted, so we have no way of knowing if the attempt is </a:t>
            </a:r>
            <a:r>
              <a:rPr lang="en-GB" sz="2000">
                <a:solidFill>
                  <a:schemeClr val="lt2"/>
                </a:solidFill>
                <a:latin typeface="Source Sans Pro"/>
                <a:ea typeface="Source Sans Pro"/>
                <a:cs typeface="Source Sans Pro"/>
                <a:sym typeface="Source Sans Pro"/>
              </a:rPr>
              <a:t>successful</a:t>
            </a:r>
            <a:r>
              <a:rPr lang="en-GB" sz="2000">
                <a:solidFill>
                  <a:schemeClr val="lt2"/>
                </a:solidFill>
                <a:latin typeface="Source Sans Pro"/>
                <a:ea typeface="Source Sans Pro"/>
                <a:cs typeface="Source Sans Pro"/>
                <a:sym typeface="Source Sans Pro"/>
              </a:rPr>
              <a:t> or not</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Just count all initiated SSH connections, regardless of the result</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Is a threshold is reached, issue an alert</a:t>
            </a:r>
            <a:endParaRPr sz="20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chemeClr val="lt2"/>
              </a:solidFill>
              <a:latin typeface="Source Sans Pro"/>
              <a:ea typeface="Source Sans Pro"/>
              <a:cs typeface="Source Sans Pro"/>
              <a:sym typeface="Source Sans Pro"/>
            </a:endParaRPr>
          </a:p>
        </p:txBody>
      </p:sp>
      <p:cxnSp>
        <p:nvCxnSpPr>
          <p:cNvPr id="170" name="Google Shape;170;p23"/>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cxnSp>
        <p:nvCxnSpPr>
          <p:cNvPr id="176" name="Google Shape;176;p24"/>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177" name="Google Shape;177;p24"/>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178" name="Google Shape;178;p24"/>
          <p:cNvPicPr preferRelativeResize="0"/>
          <p:nvPr/>
        </p:nvPicPr>
        <p:blipFill>
          <a:blip r:embed="rId3">
            <a:alphaModFix/>
          </a:blip>
          <a:stretch>
            <a:fillRect/>
          </a:stretch>
        </p:blipFill>
        <p:spPr>
          <a:xfrm>
            <a:off x="717475" y="1073625"/>
            <a:ext cx="7709038" cy="3987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cxnSp>
        <p:nvCxnSpPr>
          <p:cNvPr id="184" name="Google Shape;184;p25"/>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185" name="Google Shape;185;p25"/>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186" name="Google Shape;186;p25"/>
          <p:cNvPicPr preferRelativeResize="0"/>
          <p:nvPr/>
        </p:nvPicPr>
        <p:blipFill>
          <a:blip r:embed="rId3">
            <a:alphaModFix/>
          </a:blip>
          <a:stretch>
            <a:fillRect/>
          </a:stretch>
        </p:blipFill>
        <p:spPr>
          <a:xfrm>
            <a:off x="152400" y="1319150"/>
            <a:ext cx="8839199" cy="3009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6"/>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cxnSp>
        <p:nvCxnSpPr>
          <p:cNvPr id="192" name="Google Shape;192;p26"/>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193" name="Google Shape;193;p26"/>
          <p:cNvSpPr txBox="1"/>
          <p:nvPr/>
        </p:nvSpPr>
        <p:spPr>
          <a:xfrm>
            <a:off x="428425" y="1186900"/>
            <a:ext cx="4045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Scan Detection</a:t>
            </a:r>
            <a:endParaRPr sz="2300">
              <a:solidFill>
                <a:schemeClr val="lt2"/>
              </a:solidFill>
              <a:latin typeface="Source Sans Pro"/>
              <a:ea typeface="Source Sans Pro"/>
              <a:cs typeface="Source Sans Pro"/>
              <a:sym typeface="Source Sans Pro"/>
            </a:endParaRPr>
          </a:p>
        </p:txBody>
      </p:sp>
      <p:sp>
        <p:nvSpPr>
          <p:cNvPr id="194" name="Google Shape;194;p26"/>
          <p:cNvSpPr txBox="1"/>
          <p:nvPr/>
        </p:nvSpPr>
        <p:spPr>
          <a:xfrm>
            <a:off x="709350" y="1728900"/>
            <a:ext cx="7423500" cy="1685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Monitor the number of connections initiated from every host</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If the number of unique IP:PORT destinations exceeds a threshold, issue an alert</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Threshold and the time until a connection is forgotten are configurable in the main “local.zeek” file.</a:t>
            </a:r>
            <a:endParaRPr sz="20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chemeClr val="lt2"/>
              </a:solidFill>
              <a:latin typeface="Source Sans Pro"/>
              <a:ea typeface="Source Sans Pro"/>
              <a:cs typeface="Source Sans Pro"/>
              <a:sym typeface="Source Sans Pro"/>
            </a:endParaRPr>
          </a:p>
        </p:txBody>
      </p:sp>
      <p:cxnSp>
        <p:nvCxnSpPr>
          <p:cNvPr id="195" name="Google Shape;195;p26"/>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cxnSp>
        <p:nvCxnSpPr>
          <p:cNvPr id="201" name="Google Shape;201;p27"/>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202" name="Google Shape;202;p27"/>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203" name="Google Shape;203;p27"/>
          <p:cNvPicPr preferRelativeResize="0"/>
          <p:nvPr/>
        </p:nvPicPr>
        <p:blipFill>
          <a:blip r:embed="rId3">
            <a:alphaModFix/>
          </a:blip>
          <a:stretch>
            <a:fillRect/>
          </a:stretch>
        </p:blipFill>
        <p:spPr>
          <a:xfrm>
            <a:off x="152400" y="1515800"/>
            <a:ext cx="8839200" cy="2496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sp>
        <p:nvSpPr>
          <p:cNvPr id="209" name="Google Shape;209;p28"/>
          <p:cNvSpPr txBox="1"/>
          <p:nvPr/>
        </p:nvSpPr>
        <p:spPr>
          <a:xfrm>
            <a:off x="695275" y="1788900"/>
            <a:ext cx="7423500" cy="2935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Set different thresholds for any number of countries/locations</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If the number of connections initiated from that location exceeds the limit, issue an alert</a:t>
            </a:r>
            <a:endParaRPr sz="2000">
              <a:solidFill>
                <a:schemeClr val="lt2"/>
              </a:solidFill>
              <a:latin typeface="Source Sans Pro"/>
              <a:ea typeface="Source Sans Pro"/>
              <a:cs typeface="Source Sans Pro"/>
              <a:sym typeface="Source Sans Pro"/>
            </a:endParaRPr>
          </a:p>
          <a:p>
            <a:pPr indent="-342900" lvl="0" marL="457200" rtl="0" algn="l">
              <a:spcBef>
                <a:spcPts val="0"/>
              </a:spcBef>
              <a:spcAft>
                <a:spcPts val="0"/>
              </a:spcAft>
              <a:buClr>
                <a:schemeClr val="lt2"/>
              </a:buClr>
              <a:buSzPts val="1800"/>
              <a:buFont typeface="Source Sans Pro"/>
              <a:buChar char="●"/>
            </a:pPr>
            <a:r>
              <a:rPr lang="en-GB" sz="2000">
                <a:solidFill>
                  <a:schemeClr val="lt2"/>
                </a:solidFill>
                <a:latin typeface="Source Sans Pro"/>
                <a:ea typeface="Source Sans Pro"/>
                <a:cs typeface="Source Sans Pro"/>
                <a:sym typeface="Source Sans Pro"/>
              </a:rPr>
              <a:t>Get the location by using the </a:t>
            </a:r>
            <a:r>
              <a:rPr b="1" lang="en-GB" sz="1900">
                <a:solidFill>
                  <a:schemeClr val="dk2"/>
                </a:solidFill>
              </a:rPr>
              <a:t>GeoLite2-City</a:t>
            </a:r>
            <a:r>
              <a:rPr lang="en-GB" sz="1900">
                <a:solidFill>
                  <a:schemeClr val="dk2"/>
                </a:solidFill>
              </a:rPr>
              <a:t> </a:t>
            </a:r>
            <a:r>
              <a:rPr lang="en-GB" sz="2000">
                <a:solidFill>
                  <a:schemeClr val="lt2"/>
                </a:solidFill>
                <a:latin typeface="Source Sans Pro"/>
                <a:ea typeface="Source Sans Pro"/>
                <a:cs typeface="Source Sans Pro"/>
                <a:sym typeface="Source Sans Pro"/>
              </a:rPr>
              <a:t>database</a:t>
            </a:r>
            <a:endParaRPr sz="2100">
              <a:solidFill>
                <a:schemeClr val="lt2"/>
              </a:solidFill>
              <a:latin typeface="Source Sans Pro"/>
              <a:ea typeface="Source Sans Pro"/>
              <a:cs typeface="Source Sans Pro"/>
              <a:sym typeface="Source Sans Pro"/>
            </a:endParaRPr>
          </a:p>
        </p:txBody>
      </p:sp>
      <p:cxnSp>
        <p:nvCxnSpPr>
          <p:cNvPr id="210" name="Google Shape;210;p28"/>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
        <p:nvSpPr>
          <p:cNvPr id="211" name="Google Shape;211;p28"/>
          <p:cNvSpPr txBox="1"/>
          <p:nvPr/>
        </p:nvSpPr>
        <p:spPr>
          <a:xfrm>
            <a:off x="421400" y="1186900"/>
            <a:ext cx="4045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Geolocation Anomalies</a:t>
            </a:r>
            <a:endParaRPr sz="2300">
              <a:solidFill>
                <a:schemeClr val="lt2"/>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cxnSp>
        <p:nvCxnSpPr>
          <p:cNvPr id="217" name="Google Shape;217;p29"/>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218" name="Google Shape;218;p29"/>
          <p:cNvPicPr preferRelativeResize="0"/>
          <p:nvPr/>
        </p:nvPicPr>
        <p:blipFill>
          <a:blip r:embed="rId3">
            <a:alphaModFix/>
          </a:blip>
          <a:stretch>
            <a:fillRect/>
          </a:stretch>
        </p:blipFill>
        <p:spPr>
          <a:xfrm>
            <a:off x="117300" y="1312150"/>
            <a:ext cx="8839200" cy="33598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Intrusion Detection</a:t>
            </a:r>
            <a:endParaRPr/>
          </a:p>
          <a:p>
            <a:pPr indent="0" lvl="0" marL="0" rtl="0" algn="l">
              <a:spcBef>
                <a:spcPts val="0"/>
              </a:spcBef>
              <a:spcAft>
                <a:spcPts val="0"/>
              </a:spcAft>
              <a:buNone/>
            </a:pPr>
            <a:r>
              <a:t/>
            </a:r>
            <a:endParaRPr/>
          </a:p>
        </p:txBody>
      </p:sp>
      <p:sp>
        <p:nvSpPr>
          <p:cNvPr id="224" name="Google Shape;224;p30"/>
          <p:cNvSpPr txBox="1"/>
          <p:nvPr/>
        </p:nvSpPr>
        <p:spPr>
          <a:xfrm>
            <a:off x="709350" y="1725700"/>
            <a:ext cx="7423500" cy="2935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Issue an alert when connections are initiated by hosts that should only receive connections</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Issue an alert  when there are a lot of connections coming from cloud providers networks</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Check source IPs on Virustotal (does not scale because of the rate limit)</a:t>
            </a:r>
            <a:endParaRPr sz="2000">
              <a:solidFill>
                <a:schemeClr val="lt2"/>
              </a:solidFill>
              <a:latin typeface="Source Sans Pro"/>
              <a:ea typeface="Source Sans Pro"/>
              <a:cs typeface="Source Sans Pro"/>
              <a:sym typeface="Source Sans Pro"/>
            </a:endParaRPr>
          </a:p>
        </p:txBody>
      </p:sp>
      <p:cxnSp>
        <p:nvCxnSpPr>
          <p:cNvPr id="225" name="Google Shape;225;p30"/>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
        <p:nvSpPr>
          <p:cNvPr id="226" name="Google Shape;226;p30"/>
          <p:cNvSpPr txBox="1"/>
          <p:nvPr/>
        </p:nvSpPr>
        <p:spPr>
          <a:xfrm>
            <a:off x="428425" y="1186900"/>
            <a:ext cx="4045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Other</a:t>
            </a:r>
            <a:endParaRPr sz="2300">
              <a:solidFill>
                <a:schemeClr val="lt2"/>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Logging</a:t>
            </a:r>
            <a:endParaRPr/>
          </a:p>
        </p:txBody>
      </p:sp>
      <p:cxnSp>
        <p:nvCxnSpPr>
          <p:cNvPr id="232" name="Google Shape;232;p31"/>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233" name="Google Shape;233;p31"/>
          <p:cNvSpPr txBox="1"/>
          <p:nvPr/>
        </p:nvSpPr>
        <p:spPr>
          <a:xfrm>
            <a:off x="252825" y="1278200"/>
            <a:ext cx="87999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2"/>
                </a:solidFill>
                <a:latin typeface="Source Sans Pro"/>
                <a:ea typeface="Source Sans Pro"/>
                <a:cs typeface="Source Sans Pro"/>
                <a:sym typeface="Source Sans Pro"/>
              </a:rPr>
              <a:t>Zeek exports many logs by default</a:t>
            </a:r>
            <a:endParaRPr sz="2000">
              <a:solidFill>
                <a:schemeClr val="lt2"/>
              </a:solidFill>
              <a:latin typeface="Source Sans Pro"/>
              <a:ea typeface="Source Sans Pro"/>
              <a:cs typeface="Source Sans Pro"/>
              <a:sym typeface="Source Sans Pro"/>
            </a:endParaRPr>
          </a:p>
        </p:txBody>
      </p:sp>
      <p:cxnSp>
        <p:nvCxnSpPr>
          <p:cNvPr id="234" name="Google Shape;234;p31"/>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
        <p:nvSpPr>
          <p:cNvPr id="235" name="Google Shape;235;p31"/>
          <p:cNvSpPr txBox="1"/>
          <p:nvPr/>
        </p:nvSpPr>
        <p:spPr>
          <a:xfrm>
            <a:off x="311700" y="1988850"/>
            <a:ext cx="85680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conn.log -&gt; logs every connection</a:t>
            </a:r>
            <a:endParaRPr sz="2000">
              <a:solidFill>
                <a:schemeClr val="lt2"/>
              </a:solidFill>
              <a:latin typeface="Source Sans Pro"/>
              <a:ea typeface="Source Sans Pro"/>
              <a:cs typeface="Source Sans Pro"/>
              <a:sym typeface="Source Sans Pro"/>
            </a:endParaRPr>
          </a:p>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notice.log -&gt; situations detected by the scripts, worth investigating</a:t>
            </a:r>
            <a:endParaRPr sz="1800">
              <a:solidFill>
                <a:schemeClr val="lt2"/>
              </a:solidFill>
              <a:latin typeface="Source Sans Pro"/>
              <a:ea typeface="Source Sans Pro"/>
              <a:cs typeface="Source Sans Pro"/>
              <a:sym typeface="Source Sans Pro"/>
            </a:endParaRPr>
          </a:p>
        </p:txBody>
      </p:sp>
      <p:sp>
        <p:nvSpPr>
          <p:cNvPr id="236" name="Google Shape;236;p31"/>
          <p:cNvSpPr txBox="1"/>
          <p:nvPr/>
        </p:nvSpPr>
        <p:spPr>
          <a:xfrm>
            <a:off x="311700" y="3104175"/>
            <a:ext cx="830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en-GB" sz="2000">
                <a:solidFill>
                  <a:schemeClr val="lt2"/>
                </a:solidFill>
                <a:latin typeface="Source Sans Pro"/>
                <a:ea typeface="Source Sans Pro"/>
                <a:cs typeface="Source Sans Pro"/>
                <a:sym typeface="Source Sans Pro"/>
              </a:rPr>
              <a:t>We send logs to OpenSearch for visualization and aggregation.</a:t>
            </a:r>
            <a:endParaRPr sz="2000">
              <a:solidFill>
                <a:schemeClr val="lt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lang="en-GB" sz="2000">
                <a:solidFill>
                  <a:schemeClr val="lt2"/>
                </a:solidFill>
                <a:latin typeface="Source Sans Pro"/>
                <a:ea typeface="Source Sans Pro"/>
                <a:cs typeface="Source Sans Pro"/>
                <a:sym typeface="Source Sans Pro"/>
              </a:rPr>
              <a:t>Alerts can be sent from both Zeek and OpenSearch</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Acknowledgments</a:t>
            </a:r>
            <a:endParaRPr/>
          </a:p>
        </p:txBody>
      </p:sp>
      <p:cxnSp>
        <p:nvCxnSpPr>
          <p:cNvPr id="69" name="Google Shape;69;p14"/>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70" name="Google Shape;70;p14"/>
          <p:cNvCxnSpPr/>
          <p:nvPr/>
        </p:nvCxnSpPr>
        <p:spPr>
          <a:xfrm>
            <a:off x="0" y="969198"/>
            <a:ext cx="9144000" cy="0"/>
          </a:xfrm>
          <a:prstGeom prst="straightConnector1">
            <a:avLst/>
          </a:prstGeom>
          <a:noFill/>
          <a:ln cap="flat" cmpd="sng" w="114300">
            <a:solidFill>
              <a:srgbClr val="38761D"/>
            </a:solidFill>
            <a:prstDash val="solid"/>
            <a:round/>
            <a:headEnd len="med" w="med" type="none"/>
            <a:tailEnd len="med" w="med" type="none"/>
          </a:ln>
        </p:spPr>
      </p:cxnSp>
      <p:pic>
        <p:nvPicPr>
          <p:cNvPr descr="A close-up of a logo&#10;&#10;Description automatically generated" id="71" name="Google Shape;71;p14"/>
          <p:cNvPicPr preferRelativeResize="0"/>
          <p:nvPr/>
        </p:nvPicPr>
        <p:blipFill>
          <a:blip r:embed="rId3">
            <a:alphaModFix/>
          </a:blip>
          <a:stretch>
            <a:fillRect/>
          </a:stretch>
        </p:blipFill>
        <p:spPr>
          <a:xfrm>
            <a:off x="568238" y="1397600"/>
            <a:ext cx="8007526" cy="2268800"/>
          </a:xfrm>
          <a:prstGeom prst="rect">
            <a:avLst/>
          </a:prstGeom>
          <a:noFill/>
          <a:ln>
            <a:noFill/>
          </a:ln>
        </p:spPr>
      </p:pic>
      <p:sp>
        <p:nvSpPr>
          <p:cNvPr id="72" name="Google Shape;72;p14"/>
          <p:cNvSpPr txBox="1"/>
          <p:nvPr/>
        </p:nvSpPr>
        <p:spPr>
          <a:xfrm>
            <a:off x="568213" y="3956550"/>
            <a:ext cx="8007600" cy="1293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2"/>
              </a:buClr>
              <a:buSzPts val="1100"/>
              <a:buFont typeface="Arial"/>
              <a:buNone/>
            </a:pPr>
            <a:r>
              <a:rPr lang="en-GB" sz="1000">
                <a:solidFill>
                  <a:schemeClr val="dk2"/>
                </a:solidFill>
              </a:rPr>
              <a:t>Co-funded by the European Union. The project funded under Grant Agreement No. 101145843 is supported by the European Cybersecurity Competence Centre. Views and opinions expressed are however those of the author(s) only and do not necessarily reflect those of the European Union or the European Cybersecurity Competence Centre. Neither the European Union nor the European Cybersecurity Competence Centre can be held responsible for them.​</a:t>
            </a:r>
            <a:endParaRPr sz="1000">
              <a:solidFill>
                <a:schemeClr val="dk2"/>
              </a:solidFill>
            </a:endParaRPr>
          </a:p>
          <a:p>
            <a:pPr indent="0" lvl="0" marL="0" rtl="0" algn="l">
              <a:spcBef>
                <a:spcPts val="1200"/>
              </a:spcBef>
              <a:spcAft>
                <a:spcPts val="0"/>
              </a:spcAft>
              <a:buNone/>
            </a:pPr>
            <a:r>
              <a:t/>
            </a:r>
            <a:endParaRPr sz="1600">
              <a:solidFill>
                <a:schemeClr val="lt2"/>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Testing Architecture</a:t>
            </a:r>
            <a:endParaRPr/>
          </a:p>
        </p:txBody>
      </p:sp>
      <p:cxnSp>
        <p:nvCxnSpPr>
          <p:cNvPr id="242" name="Google Shape;242;p32"/>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243" name="Google Shape;243;p32"/>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244" name="Google Shape;244;p32" title="testing4.drawio.png"/>
          <p:cNvPicPr preferRelativeResize="0"/>
          <p:nvPr/>
        </p:nvPicPr>
        <p:blipFill>
          <a:blip r:embed="rId3">
            <a:alphaModFix/>
          </a:blip>
          <a:stretch>
            <a:fillRect/>
          </a:stretch>
        </p:blipFill>
        <p:spPr>
          <a:xfrm>
            <a:off x="1894100" y="1073625"/>
            <a:ext cx="6063587" cy="3987975"/>
          </a:xfrm>
          <a:prstGeom prst="rect">
            <a:avLst/>
          </a:prstGeom>
          <a:noFill/>
          <a:ln>
            <a:noFill/>
          </a:ln>
        </p:spPr>
      </p:pic>
      <p:pic>
        <p:nvPicPr>
          <p:cNvPr id="245" name="Google Shape;245;p32" title="testing3.drawio.png"/>
          <p:cNvPicPr preferRelativeResize="0"/>
          <p:nvPr/>
        </p:nvPicPr>
        <p:blipFill>
          <a:blip r:embed="rId4">
            <a:alphaModFix/>
          </a:blip>
          <a:stretch>
            <a:fillRect/>
          </a:stretch>
        </p:blipFill>
        <p:spPr>
          <a:xfrm>
            <a:off x="1894100" y="1073625"/>
            <a:ext cx="6063583" cy="3987975"/>
          </a:xfrm>
          <a:prstGeom prst="rect">
            <a:avLst/>
          </a:prstGeom>
          <a:noFill/>
          <a:ln>
            <a:noFill/>
          </a:ln>
        </p:spPr>
      </p:pic>
      <p:pic>
        <p:nvPicPr>
          <p:cNvPr id="246" name="Google Shape;246;p32" title="testing2.drawio.png"/>
          <p:cNvPicPr preferRelativeResize="0"/>
          <p:nvPr/>
        </p:nvPicPr>
        <p:blipFill>
          <a:blip r:embed="rId5">
            <a:alphaModFix/>
          </a:blip>
          <a:stretch>
            <a:fillRect/>
          </a:stretch>
        </p:blipFill>
        <p:spPr>
          <a:xfrm>
            <a:off x="1894100" y="1073625"/>
            <a:ext cx="6063576" cy="3987959"/>
          </a:xfrm>
          <a:prstGeom prst="rect">
            <a:avLst/>
          </a:prstGeom>
          <a:noFill/>
          <a:ln>
            <a:noFill/>
          </a:ln>
        </p:spPr>
      </p:pic>
      <p:pic>
        <p:nvPicPr>
          <p:cNvPr id="247" name="Google Shape;247;p32" title="testing1.drawio.png"/>
          <p:cNvPicPr preferRelativeResize="0"/>
          <p:nvPr/>
        </p:nvPicPr>
        <p:blipFill>
          <a:blip r:embed="rId6">
            <a:alphaModFix/>
          </a:blip>
          <a:stretch>
            <a:fillRect/>
          </a:stretch>
        </p:blipFill>
        <p:spPr>
          <a:xfrm>
            <a:off x="1894100" y="1073625"/>
            <a:ext cx="6063576" cy="39879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Conclusions</a:t>
            </a:r>
            <a:endParaRPr/>
          </a:p>
        </p:txBody>
      </p:sp>
      <p:cxnSp>
        <p:nvCxnSpPr>
          <p:cNvPr id="253" name="Google Shape;253;p33"/>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254" name="Google Shape;254;p33"/>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
        <p:nvSpPr>
          <p:cNvPr id="255" name="Google Shape;255;p33"/>
          <p:cNvSpPr txBox="1"/>
          <p:nvPr/>
        </p:nvSpPr>
        <p:spPr>
          <a:xfrm>
            <a:off x="561850" y="1467825"/>
            <a:ext cx="7788600" cy="4566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Zeek can use both signature and anomaly based detection</a:t>
            </a:r>
            <a:endParaRPr sz="2100">
              <a:solidFill>
                <a:schemeClr val="lt2"/>
              </a:solidFill>
              <a:latin typeface="Source Sans Pro"/>
              <a:ea typeface="Source Sans Pro"/>
              <a:cs typeface="Source Sans Pro"/>
              <a:sym typeface="Source Sans Pro"/>
            </a:endParaRPr>
          </a:p>
        </p:txBody>
      </p:sp>
      <p:sp>
        <p:nvSpPr>
          <p:cNvPr id="256" name="Google Shape;256;p33"/>
          <p:cNvSpPr txBox="1"/>
          <p:nvPr/>
        </p:nvSpPr>
        <p:spPr>
          <a:xfrm>
            <a:off x="561850" y="2002300"/>
            <a:ext cx="8413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The setup integrates several signature sources (MISP, Firehol) and OpenSearch for log aggregation</a:t>
            </a:r>
            <a:endParaRPr sz="1800">
              <a:solidFill>
                <a:schemeClr val="lt2"/>
              </a:solidFill>
              <a:latin typeface="Source Sans Pro"/>
              <a:ea typeface="Source Sans Pro"/>
              <a:cs typeface="Source Sans Pro"/>
              <a:sym typeface="Source Sans Pro"/>
            </a:endParaRPr>
          </a:p>
        </p:txBody>
      </p:sp>
      <p:sp>
        <p:nvSpPr>
          <p:cNvPr id="257" name="Google Shape;257;p33"/>
          <p:cNvSpPr txBox="1"/>
          <p:nvPr/>
        </p:nvSpPr>
        <p:spPr>
          <a:xfrm>
            <a:off x="561850" y="2788150"/>
            <a:ext cx="7929000" cy="4284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Alerts can be generated by Zeek and OpenSearch</a:t>
            </a:r>
            <a:endParaRPr sz="1800">
              <a:solidFill>
                <a:schemeClr val="lt2"/>
              </a:solidFill>
              <a:latin typeface="Source Sans Pro"/>
              <a:ea typeface="Source Sans Pro"/>
              <a:cs typeface="Source Sans Pro"/>
              <a:sym typeface="Source Sans Pro"/>
            </a:endParaRPr>
          </a:p>
        </p:txBody>
      </p:sp>
      <p:sp>
        <p:nvSpPr>
          <p:cNvPr id="258" name="Google Shape;258;p33"/>
          <p:cNvSpPr txBox="1"/>
          <p:nvPr/>
        </p:nvSpPr>
        <p:spPr>
          <a:xfrm>
            <a:off x="561850" y="3258725"/>
            <a:ext cx="8270400" cy="4827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More resource intensive than Snort and Suricata, but more flexible</a:t>
            </a:r>
            <a:endParaRPr sz="1800">
              <a:solidFill>
                <a:schemeClr val="lt2"/>
              </a:solidFill>
              <a:latin typeface="Source Sans Pro"/>
              <a:ea typeface="Source Sans Pro"/>
              <a:cs typeface="Source Sans Pro"/>
              <a:sym typeface="Source Sans Pro"/>
            </a:endParaRPr>
          </a:p>
        </p:txBody>
      </p:sp>
      <p:sp>
        <p:nvSpPr>
          <p:cNvPr id="259" name="Google Shape;259;p33"/>
          <p:cNvSpPr txBox="1"/>
          <p:nvPr/>
        </p:nvSpPr>
        <p:spPr>
          <a:xfrm>
            <a:off x="575850" y="3741425"/>
            <a:ext cx="7992300" cy="3792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2"/>
              </a:buClr>
              <a:buSzPts val="2100"/>
              <a:buFont typeface="Source Sans Pro"/>
              <a:buChar char="●"/>
            </a:pPr>
            <a:r>
              <a:rPr lang="en-GB" sz="2100">
                <a:solidFill>
                  <a:schemeClr val="lt2"/>
                </a:solidFill>
                <a:latin typeface="Source Sans Pro"/>
                <a:ea typeface="Source Sans Pro"/>
                <a:cs typeface="Source Sans Pro"/>
                <a:sym typeface="Source Sans Pro"/>
              </a:rPr>
              <a:t>Testing in production still to be done </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Encrypted Internet Traffic Adoption</a:t>
            </a:r>
            <a:endParaRPr/>
          </a:p>
        </p:txBody>
      </p:sp>
      <p:sp>
        <p:nvSpPr>
          <p:cNvPr id="78" name="Google Shape;78;p15"/>
          <p:cNvSpPr txBox="1"/>
          <p:nvPr>
            <p:ph idx="1" type="body"/>
          </p:nvPr>
        </p:nvSpPr>
        <p:spPr>
          <a:xfrm>
            <a:off x="311700" y="4217275"/>
            <a:ext cx="4365600" cy="1038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sz="1100">
                <a:solidFill>
                  <a:schemeClr val="dk2"/>
                </a:solidFill>
                <a:latin typeface="Arial"/>
                <a:ea typeface="Arial"/>
                <a:cs typeface="Arial"/>
                <a:sym typeface="Arial"/>
              </a:rPr>
              <a:t>Felt, A. P., Barnes, R., King, A., Palmer, C., Bentzel, C., &amp; Tabriz, P. (2017). Measuring {HTTPS} adoption on the web. In </a:t>
            </a:r>
            <a:r>
              <a:rPr i="1" lang="en-GB" sz="1100">
                <a:solidFill>
                  <a:schemeClr val="dk2"/>
                </a:solidFill>
                <a:latin typeface="Arial"/>
                <a:ea typeface="Arial"/>
                <a:cs typeface="Arial"/>
                <a:sym typeface="Arial"/>
              </a:rPr>
              <a:t>26th USENIX security symposium (USENIX security 17)</a:t>
            </a:r>
            <a:r>
              <a:rPr lang="en-GB" sz="1100">
                <a:solidFill>
                  <a:schemeClr val="dk2"/>
                </a:solidFill>
                <a:latin typeface="Arial"/>
                <a:ea typeface="Arial"/>
                <a:cs typeface="Arial"/>
                <a:sym typeface="Arial"/>
              </a:rPr>
              <a:t> (pp. 1323-1338).</a:t>
            </a:r>
            <a:endParaRPr sz="1100">
              <a:solidFill>
                <a:schemeClr val="dk2"/>
              </a:solidFill>
              <a:latin typeface="Arial"/>
              <a:ea typeface="Arial"/>
              <a:cs typeface="Arial"/>
              <a:sym typeface="Arial"/>
            </a:endParaRPr>
          </a:p>
          <a:p>
            <a:pPr indent="0" lvl="0" marL="0" rtl="0" algn="l">
              <a:spcBef>
                <a:spcPts val="1200"/>
              </a:spcBef>
              <a:spcAft>
                <a:spcPts val="1200"/>
              </a:spcAft>
              <a:buNone/>
            </a:pPr>
            <a:r>
              <a:t/>
            </a:r>
            <a:endParaRPr/>
          </a:p>
        </p:txBody>
      </p:sp>
      <p:cxnSp>
        <p:nvCxnSpPr>
          <p:cNvPr id="79" name="Google Shape;79;p15"/>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pic>
        <p:nvPicPr>
          <p:cNvPr id="80" name="Google Shape;80;p15" title="newplot.png"/>
          <p:cNvPicPr preferRelativeResize="0"/>
          <p:nvPr/>
        </p:nvPicPr>
        <p:blipFill>
          <a:blip r:embed="rId3">
            <a:alphaModFix/>
          </a:blip>
          <a:stretch>
            <a:fillRect/>
          </a:stretch>
        </p:blipFill>
        <p:spPr>
          <a:xfrm>
            <a:off x="150175" y="1038500"/>
            <a:ext cx="5037701" cy="3238525"/>
          </a:xfrm>
          <a:prstGeom prst="rect">
            <a:avLst/>
          </a:prstGeom>
          <a:noFill/>
          <a:ln>
            <a:noFill/>
          </a:ln>
        </p:spPr>
      </p:pic>
      <p:sp>
        <p:nvSpPr>
          <p:cNvPr id="81" name="Google Shape;81;p15"/>
          <p:cNvSpPr txBox="1"/>
          <p:nvPr/>
        </p:nvSpPr>
        <p:spPr>
          <a:xfrm>
            <a:off x="4888025" y="1257125"/>
            <a:ext cx="3588900" cy="723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&gt; 80% of web pages loaded using HTTPS</a:t>
            </a:r>
            <a:endParaRPr sz="2000">
              <a:solidFill>
                <a:schemeClr val="lt2"/>
              </a:solidFill>
              <a:latin typeface="Source Sans Pro"/>
              <a:ea typeface="Source Sans Pro"/>
              <a:cs typeface="Source Sans Pro"/>
              <a:sym typeface="Source Sans Pro"/>
            </a:endParaRPr>
          </a:p>
        </p:txBody>
      </p:sp>
      <p:cxnSp>
        <p:nvCxnSpPr>
          <p:cNvPr id="82" name="Google Shape;82;p15"/>
          <p:cNvCxnSpPr/>
          <p:nvPr/>
        </p:nvCxnSpPr>
        <p:spPr>
          <a:xfrm>
            <a:off x="0" y="969198"/>
            <a:ext cx="9144000" cy="0"/>
          </a:xfrm>
          <a:prstGeom prst="straightConnector1">
            <a:avLst/>
          </a:prstGeom>
          <a:noFill/>
          <a:ln cap="flat" cmpd="sng" w="114300">
            <a:solidFill>
              <a:srgbClr val="38761D"/>
            </a:solidFill>
            <a:prstDash val="solid"/>
            <a:round/>
            <a:headEnd len="med" w="med" type="none"/>
            <a:tailEnd len="med" w="med" type="none"/>
          </a:ln>
        </p:spPr>
      </p:cxnSp>
      <p:sp>
        <p:nvSpPr>
          <p:cNvPr id="83" name="Google Shape;83;p15"/>
          <p:cNvSpPr txBox="1"/>
          <p:nvPr/>
        </p:nvSpPr>
        <p:spPr>
          <a:xfrm>
            <a:off x="4888025" y="1911550"/>
            <a:ext cx="3525600" cy="716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Encrypted traffic is good, but difficult to monitor</a:t>
            </a:r>
            <a:endParaRPr sz="1800">
              <a:solidFill>
                <a:schemeClr val="lt2"/>
              </a:solidFill>
              <a:latin typeface="Source Sans Pro"/>
              <a:ea typeface="Source Sans Pro"/>
              <a:cs typeface="Source Sans Pro"/>
              <a:sym typeface="Source Sans Pro"/>
            </a:endParaRPr>
          </a:p>
        </p:txBody>
      </p:sp>
      <p:sp>
        <p:nvSpPr>
          <p:cNvPr id="84" name="Google Shape;84;p15"/>
          <p:cNvSpPr txBox="1"/>
          <p:nvPr/>
        </p:nvSpPr>
        <p:spPr>
          <a:xfrm>
            <a:off x="4888025" y="2627950"/>
            <a:ext cx="33255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Attackers will hide behind the encryption</a:t>
            </a:r>
            <a:endParaRPr sz="1800">
              <a:solidFill>
                <a:schemeClr val="lt2"/>
              </a:solidFill>
              <a:latin typeface="Source Sans Pro"/>
              <a:ea typeface="Source Sans Pro"/>
              <a:cs typeface="Source Sans Pro"/>
              <a:sym typeface="Source Sans Pro"/>
            </a:endParaRPr>
          </a:p>
        </p:txBody>
      </p:sp>
      <p:sp>
        <p:nvSpPr>
          <p:cNvPr id="85" name="Google Shape;85;p15"/>
          <p:cNvSpPr txBox="1"/>
          <p:nvPr/>
        </p:nvSpPr>
        <p:spPr>
          <a:xfrm>
            <a:off x="4888025" y="3365150"/>
            <a:ext cx="40452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lt2"/>
              </a:buClr>
              <a:buSzPts val="2000"/>
              <a:buFont typeface="Source Sans Pro"/>
              <a:buChar char="●"/>
            </a:pPr>
            <a:r>
              <a:rPr lang="en-GB" sz="2000">
                <a:solidFill>
                  <a:schemeClr val="lt2"/>
                </a:solidFill>
                <a:latin typeface="Source Sans Pro"/>
                <a:ea typeface="Source Sans Pro"/>
                <a:cs typeface="Source Sans Pro"/>
                <a:sym typeface="Source Sans Pro"/>
              </a:rPr>
              <a:t>Classic IDS will not work</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title="rbids3.jpg"/>
          <p:cNvPicPr preferRelativeResize="0"/>
          <p:nvPr/>
        </p:nvPicPr>
        <p:blipFill>
          <a:blip r:embed="rId3">
            <a:alphaModFix/>
          </a:blip>
          <a:stretch>
            <a:fillRect/>
          </a:stretch>
        </p:blipFill>
        <p:spPr>
          <a:xfrm>
            <a:off x="3287425" y="1073642"/>
            <a:ext cx="4912700" cy="3987925"/>
          </a:xfrm>
          <a:prstGeom prst="rect">
            <a:avLst/>
          </a:prstGeom>
          <a:noFill/>
          <a:ln>
            <a:noFill/>
          </a:ln>
        </p:spPr>
      </p:pic>
      <p:sp>
        <p:nvSpPr>
          <p:cNvPr id="91" name="Google Shape;91;p16"/>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Network Intrusion Detection</a:t>
            </a:r>
            <a:endParaRPr/>
          </a:p>
        </p:txBody>
      </p:sp>
      <p:cxnSp>
        <p:nvCxnSpPr>
          <p:cNvPr id="92" name="Google Shape;92;p16"/>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93" name="Google Shape;93;p16"/>
          <p:cNvSpPr txBox="1"/>
          <p:nvPr/>
        </p:nvSpPr>
        <p:spPr>
          <a:xfrm>
            <a:off x="793575" y="2636088"/>
            <a:ext cx="15801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Rule-based</a:t>
            </a:r>
            <a:endParaRPr sz="2300">
              <a:solidFill>
                <a:schemeClr val="lt2"/>
              </a:solidFill>
              <a:latin typeface="Source Sans Pro"/>
              <a:ea typeface="Source Sans Pro"/>
              <a:cs typeface="Source Sans Pro"/>
              <a:sym typeface="Source Sans Pro"/>
            </a:endParaRPr>
          </a:p>
        </p:txBody>
      </p:sp>
      <p:cxnSp>
        <p:nvCxnSpPr>
          <p:cNvPr id="94" name="Google Shape;94;p16"/>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95" name="Google Shape;95;p16" title="nids1.png"/>
          <p:cNvPicPr preferRelativeResize="0"/>
          <p:nvPr/>
        </p:nvPicPr>
        <p:blipFill>
          <a:blip r:embed="rId4">
            <a:alphaModFix/>
          </a:blip>
          <a:stretch>
            <a:fillRect/>
          </a:stretch>
        </p:blipFill>
        <p:spPr>
          <a:xfrm>
            <a:off x="3287425" y="1073625"/>
            <a:ext cx="4912723" cy="3987975"/>
          </a:xfrm>
          <a:prstGeom prst="rect">
            <a:avLst/>
          </a:prstGeom>
          <a:noFill/>
          <a:ln>
            <a:noFill/>
          </a:ln>
        </p:spPr>
      </p:pic>
      <p:pic>
        <p:nvPicPr>
          <p:cNvPr id="96" name="Google Shape;96;p16" title="rbids2.png"/>
          <p:cNvPicPr preferRelativeResize="0"/>
          <p:nvPr/>
        </p:nvPicPr>
        <p:blipFill>
          <a:blip r:embed="rId5">
            <a:alphaModFix/>
          </a:blip>
          <a:stretch>
            <a:fillRect/>
          </a:stretch>
        </p:blipFill>
        <p:spPr>
          <a:xfrm>
            <a:off x="3287425" y="1073642"/>
            <a:ext cx="4912725" cy="3987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Network Intrusion Detection</a:t>
            </a:r>
            <a:endParaRPr/>
          </a:p>
        </p:txBody>
      </p:sp>
      <p:cxnSp>
        <p:nvCxnSpPr>
          <p:cNvPr id="102" name="Google Shape;102;p17"/>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103" name="Google Shape;103;p17"/>
          <p:cNvSpPr txBox="1"/>
          <p:nvPr/>
        </p:nvSpPr>
        <p:spPr>
          <a:xfrm>
            <a:off x="573750" y="2689850"/>
            <a:ext cx="224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300">
                <a:solidFill>
                  <a:schemeClr val="lt2"/>
                </a:solidFill>
                <a:latin typeface="Source Sans Pro"/>
                <a:ea typeface="Source Sans Pro"/>
                <a:cs typeface="Source Sans Pro"/>
                <a:sym typeface="Source Sans Pro"/>
              </a:rPr>
              <a:t>Anomaly-based</a:t>
            </a:r>
            <a:endParaRPr sz="2300">
              <a:solidFill>
                <a:schemeClr val="lt2"/>
              </a:solidFill>
              <a:latin typeface="Source Sans Pro"/>
              <a:ea typeface="Source Sans Pro"/>
              <a:cs typeface="Source Sans Pro"/>
              <a:sym typeface="Source Sans Pro"/>
            </a:endParaRPr>
          </a:p>
        </p:txBody>
      </p:sp>
      <p:cxnSp>
        <p:nvCxnSpPr>
          <p:cNvPr id="104" name="Google Shape;104;p17"/>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105" name="Google Shape;105;p17" title="abids3.drawio.png"/>
          <p:cNvPicPr preferRelativeResize="0"/>
          <p:nvPr/>
        </p:nvPicPr>
        <p:blipFill>
          <a:blip r:embed="rId3">
            <a:alphaModFix/>
          </a:blip>
          <a:stretch>
            <a:fillRect/>
          </a:stretch>
        </p:blipFill>
        <p:spPr>
          <a:xfrm>
            <a:off x="3221350" y="1073625"/>
            <a:ext cx="4852035" cy="3987974"/>
          </a:xfrm>
          <a:prstGeom prst="rect">
            <a:avLst/>
          </a:prstGeom>
          <a:noFill/>
          <a:ln>
            <a:noFill/>
          </a:ln>
        </p:spPr>
      </p:pic>
      <p:pic>
        <p:nvPicPr>
          <p:cNvPr id="106" name="Google Shape;106;p17" title="abids2.drawio.png"/>
          <p:cNvPicPr preferRelativeResize="0"/>
          <p:nvPr/>
        </p:nvPicPr>
        <p:blipFill>
          <a:blip r:embed="rId4">
            <a:alphaModFix/>
          </a:blip>
          <a:stretch>
            <a:fillRect/>
          </a:stretch>
        </p:blipFill>
        <p:spPr>
          <a:xfrm>
            <a:off x="3221350" y="1073625"/>
            <a:ext cx="4852024" cy="3987954"/>
          </a:xfrm>
          <a:prstGeom prst="rect">
            <a:avLst/>
          </a:prstGeom>
          <a:noFill/>
          <a:ln>
            <a:noFill/>
          </a:ln>
        </p:spPr>
      </p:pic>
      <p:pic>
        <p:nvPicPr>
          <p:cNvPr id="107" name="Google Shape;107;p17" title="abids1.png"/>
          <p:cNvPicPr preferRelativeResize="0"/>
          <p:nvPr/>
        </p:nvPicPr>
        <p:blipFill>
          <a:blip r:embed="rId5">
            <a:alphaModFix/>
          </a:blip>
          <a:stretch>
            <a:fillRect/>
          </a:stretch>
        </p:blipFill>
        <p:spPr>
          <a:xfrm>
            <a:off x="3221350" y="1073625"/>
            <a:ext cx="4852024" cy="40411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IDS Solutions</a:t>
            </a:r>
            <a:endParaRPr/>
          </a:p>
        </p:txBody>
      </p:sp>
      <p:cxnSp>
        <p:nvCxnSpPr>
          <p:cNvPr id="113" name="Google Shape;113;p18"/>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pic>
        <p:nvPicPr>
          <p:cNvPr id="114" name="Google Shape;114;p18" title="security-onion.png"/>
          <p:cNvPicPr preferRelativeResize="0"/>
          <p:nvPr/>
        </p:nvPicPr>
        <p:blipFill>
          <a:blip r:embed="rId3">
            <a:alphaModFix/>
          </a:blip>
          <a:stretch>
            <a:fillRect/>
          </a:stretch>
        </p:blipFill>
        <p:spPr>
          <a:xfrm>
            <a:off x="4354279" y="2883100"/>
            <a:ext cx="4148850" cy="2171225"/>
          </a:xfrm>
          <a:prstGeom prst="rect">
            <a:avLst/>
          </a:prstGeom>
          <a:noFill/>
          <a:ln>
            <a:noFill/>
          </a:ln>
        </p:spPr>
      </p:pic>
      <p:pic>
        <p:nvPicPr>
          <p:cNvPr id="115" name="Google Shape;115;p18" title="zeek.png"/>
          <p:cNvPicPr preferRelativeResize="0"/>
          <p:nvPr/>
        </p:nvPicPr>
        <p:blipFill>
          <a:blip r:embed="rId4">
            <a:alphaModFix/>
          </a:blip>
          <a:stretch>
            <a:fillRect/>
          </a:stretch>
        </p:blipFill>
        <p:spPr>
          <a:xfrm>
            <a:off x="867463" y="3535313"/>
            <a:ext cx="2619375" cy="866775"/>
          </a:xfrm>
          <a:prstGeom prst="rect">
            <a:avLst/>
          </a:prstGeom>
          <a:noFill/>
          <a:ln>
            <a:noFill/>
          </a:ln>
        </p:spPr>
      </p:pic>
      <p:pic>
        <p:nvPicPr>
          <p:cNvPr id="116" name="Google Shape;116;p18" title="suricata.jpg"/>
          <p:cNvPicPr preferRelativeResize="0"/>
          <p:nvPr/>
        </p:nvPicPr>
        <p:blipFill>
          <a:blip r:embed="rId5">
            <a:alphaModFix/>
          </a:blip>
          <a:stretch>
            <a:fillRect/>
          </a:stretch>
        </p:blipFill>
        <p:spPr>
          <a:xfrm>
            <a:off x="5426375" y="1372775"/>
            <a:ext cx="2004650" cy="2004650"/>
          </a:xfrm>
          <a:prstGeom prst="rect">
            <a:avLst/>
          </a:prstGeom>
          <a:noFill/>
          <a:ln>
            <a:noFill/>
          </a:ln>
        </p:spPr>
      </p:pic>
      <p:pic>
        <p:nvPicPr>
          <p:cNvPr id="117" name="Google Shape;117;p18" title="thumb-snort.jpg"/>
          <p:cNvPicPr preferRelativeResize="0"/>
          <p:nvPr/>
        </p:nvPicPr>
        <p:blipFill>
          <a:blip r:embed="rId6">
            <a:alphaModFix/>
          </a:blip>
          <a:stretch>
            <a:fillRect/>
          </a:stretch>
        </p:blipFill>
        <p:spPr>
          <a:xfrm>
            <a:off x="1314650" y="1512584"/>
            <a:ext cx="1725026" cy="1725024"/>
          </a:xfrm>
          <a:prstGeom prst="rect">
            <a:avLst/>
          </a:prstGeom>
          <a:noFill/>
          <a:ln>
            <a:noFill/>
          </a:ln>
        </p:spPr>
      </p:pic>
      <p:cxnSp>
        <p:nvCxnSpPr>
          <p:cNvPr id="118" name="Google Shape;118;p18"/>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Proposed Architecture</a:t>
            </a:r>
            <a:endParaRPr/>
          </a:p>
        </p:txBody>
      </p:sp>
      <p:cxnSp>
        <p:nvCxnSpPr>
          <p:cNvPr id="124" name="Google Shape;124;p19"/>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cxnSp>
        <p:nvCxnSpPr>
          <p:cNvPr id="125" name="Google Shape;125;p19"/>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pic>
        <p:nvPicPr>
          <p:cNvPr id="126" name="Google Shape;126;p19" title="proposal1.drawio(1).png"/>
          <p:cNvPicPr preferRelativeResize="0"/>
          <p:nvPr/>
        </p:nvPicPr>
        <p:blipFill>
          <a:blip r:embed="rId3">
            <a:alphaModFix/>
          </a:blip>
          <a:stretch>
            <a:fillRect/>
          </a:stretch>
        </p:blipFill>
        <p:spPr>
          <a:xfrm>
            <a:off x="2219300" y="1155525"/>
            <a:ext cx="5152376" cy="3050746"/>
          </a:xfrm>
          <a:prstGeom prst="rect">
            <a:avLst/>
          </a:prstGeom>
          <a:noFill/>
          <a:ln>
            <a:noFill/>
          </a:ln>
        </p:spPr>
      </p:pic>
      <p:pic>
        <p:nvPicPr>
          <p:cNvPr id="127" name="Google Shape;127;p19" title="proposal1.drawio.png"/>
          <p:cNvPicPr preferRelativeResize="0"/>
          <p:nvPr/>
        </p:nvPicPr>
        <p:blipFill>
          <a:blip r:embed="rId4">
            <a:alphaModFix/>
          </a:blip>
          <a:stretch>
            <a:fillRect/>
          </a:stretch>
        </p:blipFill>
        <p:spPr>
          <a:xfrm>
            <a:off x="1412575" y="1155525"/>
            <a:ext cx="5959095" cy="3760924"/>
          </a:xfrm>
          <a:prstGeom prst="rect">
            <a:avLst/>
          </a:prstGeom>
          <a:noFill/>
          <a:ln>
            <a:noFill/>
          </a:ln>
        </p:spPr>
      </p:pic>
      <p:pic>
        <p:nvPicPr>
          <p:cNvPr id="128" name="Google Shape;128;p19" title="proposal2.drawio.png"/>
          <p:cNvPicPr preferRelativeResize="0"/>
          <p:nvPr/>
        </p:nvPicPr>
        <p:blipFill>
          <a:blip r:embed="rId5">
            <a:alphaModFix/>
          </a:blip>
          <a:stretch>
            <a:fillRect/>
          </a:stretch>
        </p:blipFill>
        <p:spPr>
          <a:xfrm>
            <a:off x="1412575" y="1155525"/>
            <a:ext cx="6474299" cy="3760924"/>
          </a:xfrm>
          <a:prstGeom prst="rect">
            <a:avLst/>
          </a:prstGeom>
          <a:noFill/>
          <a:ln>
            <a:noFill/>
          </a:ln>
        </p:spPr>
      </p:pic>
      <p:pic>
        <p:nvPicPr>
          <p:cNvPr id="129" name="Google Shape;129;p19" title="proposal3.drawio.png"/>
          <p:cNvPicPr preferRelativeResize="0"/>
          <p:nvPr/>
        </p:nvPicPr>
        <p:blipFill rotWithShape="1">
          <a:blip r:embed="rId6">
            <a:alphaModFix/>
          </a:blip>
          <a:srcRect b="10682" l="0" r="0" t="0"/>
          <a:stretch/>
        </p:blipFill>
        <p:spPr>
          <a:xfrm>
            <a:off x="1412575" y="1155525"/>
            <a:ext cx="6474299" cy="3987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a:t>
            </a:r>
            <a:endParaRPr/>
          </a:p>
        </p:txBody>
      </p:sp>
      <p:cxnSp>
        <p:nvCxnSpPr>
          <p:cNvPr id="135" name="Google Shape;135;p20"/>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sp>
        <p:nvSpPr>
          <p:cNvPr id="136" name="Google Shape;136;p20"/>
          <p:cNvSpPr txBox="1"/>
          <p:nvPr/>
        </p:nvSpPr>
        <p:spPr>
          <a:xfrm>
            <a:off x="498625" y="1369500"/>
            <a:ext cx="7992300" cy="5688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lt2"/>
              </a:buClr>
              <a:buSzPts val="2200"/>
              <a:buFont typeface="Source Sans Pro"/>
              <a:buChar char="●"/>
            </a:pPr>
            <a:r>
              <a:rPr lang="en-GB" sz="2200">
                <a:solidFill>
                  <a:schemeClr val="lt2"/>
                </a:solidFill>
                <a:latin typeface="Source Sans Pro"/>
                <a:ea typeface="Source Sans Pro"/>
                <a:cs typeface="Source Sans Pro"/>
                <a:sym typeface="Source Sans Pro"/>
              </a:rPr>
              <a:t>Passive, open-source, network traffic analyzer</a:t>
            </a:r>
            <a:endParaRPr sz="2200">
              <a:solidFill>
                <a:schemeClr val="lt2"/>
              </a:solidFill>
              <a:latin typeface="Source Sans Pro"/>
              <a:ea typeface="Source Sans Pro"/>
              <a:cs typeface="Source Sans Pro"/>
              <a:sym typeface="Source Sans Pro"/>
            </a:endParaRPr>
          </a:p>
        </p:txBody>
      </p:sp>
      <p:cxnSp>
        <p:nvCxnSpPr>
          <p:cNvPr id="137" name="Google Shape;137;p20"/>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
        <p:nvSpPr>
          <p:cNvPr id="138" name="Google Shape;138;p20"/>
          <p:cNvSpPr txBox="1"/>
          <p:nvPr/>
        </p:nvSpPr>
        <p:spPr>
          <a:xfrm>
            <a:off x="498625" y="1855500"/>
            <a:ext cx="70581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2"/>
              </a:buClr>
              <a:buSzPts val="2200"/>
              <a:buFont typeface="Source Sans Pro"/>
              <a:buChar char="●"/>
            </a:pPr>
            <a:r>
              <a:rPr lang="en-GB" sz="2200">
                <a:solidFill>
                  <a:schemeClr val="lt2"/>
                </a:solidFill>
                <a:latin typeface="Source Sans Pro"/>
                <a:ea typeface="Source Sans Pro"/>
                <a:cs typeface="Source Sans Pro"/>
                <a:sym typeface="Source Sans Pro"/>
              </a:rPr>
              <a:t>Provides a domain-specific scripting language</a:t>
            </a:r>
            <a:endParaRPr sz="1800">
              <a:solidFill>
                <a:schemeClr val="lt2"/>
              </a:solidFill>
              <a:latin typeface="Source Sans Pro"/>
              <a:ea typeface="Source Sans Pro"/>
              <a:cs typeface="Source Sans Pro"/>
              <a:sym typeface="Source Sans Pro"/>
            </a:endParaRPr>
          </a:p>
        </p:txBody>
      </p:sp>
      <p:sp>
        <p:nvSpPr>
          <p:cNvPr id="139" name="Google Shape;139;p20"/>
          <p:cNvSpPr txBox="1"/>
          <p:nvPr/>
        </p:nvSpPr>
        <p:spPr>
          <a:xfrm>
            <a:off x="498625" y="2310150"/>
            <a:ext cx="40452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2"/>
              </a:buClr>
              <a:buSzPts val="2200"/>
              <a:buFont typeface="Source Sans Pro"/>
              <a:buChar char="●"/>
            </a:pPr>
            <a:r>
              <a:rPr lang="en-GB" sz="2200">
                <a:solidFill>
                  <a:schemeClr val="lt2"/>
                </a:solidFill>
                <a:latin typeface="Source Sans Pro"/>
                <a:ea typeface="Source Sans Pro"/>
                <a:cs typeface="Source Sans Pro"/>
                <a:sym typeface="Source Sans Pro"/>
              </a:rPr>
              <a:t>Easy to add new rules</a:t>
            </a:r>
            <a:endParaRPr sz="1800">
              <a:solidFill>
                <a:schemeClr val="lt2"/>
              </a:solidFill>
              <a:latin typeface="Source Sans Pro"/>
              <a:ea typeface="Source Sans Pro"/>
              <a:cs typeface="Source Sans Pro"/>
              <a:sym typeface="Source Sans Pro"/>
            </a:endParaRPr>
          </a:p>
        </p:txBody>
      </p:sp>
      <p:sp>
        <p:nvSpPr>
          <p:cNvPr id="140" name="Google Shape;140;p20"/>
          <p:cNvSpPr txBox="1"/>
          <p:nvPr/>
        </p:nvSpPr>
        <p:spPr>
          <a:xfrm>
            <a:off x="498625" y="2777150"/>
            <a:ext cx="66720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lt2"/>
              </a:buClr>
              <a:buSzPts val="2200"/>
              <a:buFont typeface="Source Sans Pro"/>
              <a:buChar char="●"/>
            </a:pPr>
            <a:r>
              <a:rPr lang="en-GB" sz="2200">
                <a:solidFill>
                  <a:schemeClr val="lt2"/>
                </a:solidFill>
                <a:latin typeface="Source Sans Pro"/>
                <a:ea typeface="Source Sans Pro"/>
                <a:cs typeface="Source Sans Pro"/>
                <a:sym typeface="Source Sans Pro"/>
              </a:rPr>
              <a:t>Easy to customize and extend existing rules</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2273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Zeek (Bro) - Performance</a:t>
            </a:r>
            <a:endParaRPr/>
          </a:p>
        </p:txBody>
      </p:sp>
      <p:cxnSp>
        <p:nvCxnSpPr>
          <p:cNvPr id="146" name="Google Shape;146;p21"/>
          <p:cNvCxnSpPr/>
          <p:nvPr/>
        </p:nvCxnSpPr>
        <p:spPr>
          <a:xfrm>
            <a:off x="0" y="962175"/>
            <a:ext cx="9144000" cy="0"/>
          </a:xfrm>
          <a:prstGeom prst="straightConnector1">
            <a:avLst/>
          </a:prstGeom>
          <a:noFill/>
          <a:ln cap="flat" cmpd="sng" w="114300">
            <a:solidFill>
              <a:schemeClr val="dk1"/>
            </a:solidFill>
            <a:prstDash val="solid"/>
            <a:round/>
            <a:headEnd len="med" w="med" type="none"/>
            <a:tailEnd len="med" w="med" type="none"/>
          </a:ln>
        </p:spPr>
      </p:cxnSp>
      <p:pic>
        <p:nvPicPr>
          <p:cNvPr id="147" name="Google Shape;147;p21" title="zeek-perf.jpg"/>
          <p:cNvPicPr preferRelativeResize="0"/>
          <p:nvPr/>
        </p:nvPicPr>
        <p:blipFill>
          <a:blip r:embed="rId3">
            <a:alphaModFix/>
          </a:blip>
          <a:stretch>
            <a:fillRect/>
          </a:stretch>
        </p:blipFill>
        <p:spPr>
          <a:xfrm>
            <a:off x="1350763" y="1104925"/>
            <a:ext cx="6442475" cy="3066750"/>
          </a:xfrm>
          <a:prstGeom prst="rect">
            <a:avLst/>
          </a:prstGeom>
          <a:noFill/>
          <a:ln>
            <a:noFill/>
          </a:ln>
        </p:spPr>
      </p:pic>
      <p:sp>
        <p:nvSpPr>
          <p:cNvPr id="148" name="Google Shape;148;p21"/>
          <p:cNvSpPr txBox="1"/>
          <p:nvPr/>
        </p:nvSpPr>
        <p:spPr>
          <a:xfrm>
            <a:off x="35150" y="1327350"/>
            <a:ext cx="1411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lt2"/>
                </a:solidFill>
                <a:latin typeface="Source Sans Pro"/>
                <a:ea typeface="Source Sans Pro"/>
                <a:cs typeface="Source Sans Pro"/>
                <a:sym typeface="Source Sans Pro"/>
              </a:rPr>
              <a:t>4 Cores, 16GB RAM</a:t>
            </a:r>
            <a:endParaRPr sz="1800">
              <a:solidFill>
                <a:schemeClr val="lt2"/>
              </a:solidFill>
              <a:latin typeface="Source Sans Pro"/>
              <a:ea typeface="Source Sans Pro"/>
              <a:cs typeface="Source Sans Pro"/>
              <a:sym typeface="Source Sans Pro"/>
            </a:endParaRPr>
          </a:p>
        </p:txBody>
      </p:sp>
      <p:sp>
        <p:nvSpPr>
          <p:cNvPr id="149" name="Google Shape;149;p21"/>
          <p:cNvSpPr txBox="1"/>
          <p:nvPr/>
        </p:nvSpPr>
        <p:spPr>
          <a:xfrm>
            <a:off x="1324950" y="4227875"/>
            <a:ext cx="649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https://www.sciencedirect.com/science/article/pii/S1389128622002420</a:t>
            </a:r>
            <a:endParaRPr/>
          </a:p>
        </p:txBody>
      </p:sp>
      <p:cxnSp>
        <p:nvCxnSpPr>
          <p:cNvPr id="150" name="Google Shape;150;p21"/>
          <p:cNvCxnSpPr/>
          <p:nvPr/>
        </p:nvCxnSpPr>
        <p:spPr>
          <a:xfrm>
            <a:off x="0" y="962175"/>
            <a:ext cx="9144000" cy="0"/>
          </a:xfrm>
          <a:prstGeom prst="straightConnector1">
            <a:avLst/>
          </a:prstGeom>
          <a:noFill/>
          <a:ln cap="flat" cmpd="sng" w="114300">
            <a:solidFill>
              <a:srgbClr val="38761D"/>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38761D"/>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