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Abril Fatface"/>
      <p:regular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Barlow Condensed"/>
      <p:regular r:id="rId29"/>
      <p:bold r:id="rId30"/>
      <p:italic r:id="rId31"/>
      <p:boldItalic r:id="rId32"/>
    </p:embeddedFont>
    <p:embeddedFont>
      <p:font typeface="Homemade Appl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brilFatface-regular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italic.fntdata"/><Relationship Id="rId30" Type="http://schemas.openxmlformats.org/officeDocument/2006/relationships/font" Target="fonts/BarlowCondensed-bold.fntdata"/><Relationship Id="rId11" Type="http://schemas.openxmlformats.org/officeDocument/2006/relationships/slide" Target="slides/slide6.xml"/><Relationship Id="rId33" Type="http://schemas.openxmlformats.org/officeDocument/2006/relationships/font" Target="fonts/HomemadeApple-regular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ae0208394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ae0208394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ae020839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ae020839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ae0208394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ae0208394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ae0208394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ae020839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ae0208394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ae0208394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ae0208394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ae0208394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ae0208394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ae0208394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ae0208394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6ae0208394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ae0208394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ae0208394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me">
  <p:cSld name="CUSTOM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67151"/>
            <a:ext cx="9144000" cy="5076349"/>
          </a:xfrm>
          <a:custGeom>
            <a:rect b="b" l="l" r="r" t="t"/>
            <a:pathLst>
              <a:path extrusionOk="0" h="6768465" w="1219200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13"/>
          <p:cNvGrpSpPr/>
          <p:nvPr/>
        </p:nvGrpSpPr>
        <p:grpSpPr>
          <a:xfrm>
            <a:off x="87875" y="151713"/>
            <a:ext cx="490040" cy="109276"/>
            <a:chOff x="5810250" y="3367087"/>
            <a:chExt cx="572476" cy="127659"/>
          </a:xfrm>
        </p:grpSpPr>
        <p:sp>
          <p:nvSpPr>
            <p:cNvPr id="53" name="Google Shape;53;p13"/>
            <p:cNvSpPr/>
            <p:nvPr/>
          </p:nvSpPr>
          <p:spPr>
            <a:xfrm>
              <a:off x="6032158" y="3367087"/>
              <a:ext cx="126733" cy="127659"/>
            </a:xfrm>
            <a:custGeom>
              <a:rect b="b" l="l" r="r" t="t"/>
              <a:pathLst>
                <a:path extrusionOk="0" h="127659" w="126733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810250" y="3368039"/>
              <a:ext cx="122895" cy="122898"/>
            </a:xfrm>
            <a:custGeom>
              <a:rect b="b" l="l" r="r" t="t"/>
              <a:pathLst>
                <a:path extrusionOk="0" h="122898" w="122895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259805" y="3368039"/>
              <a:ext cx="122921" cy="122898"/>
            </a:xfrm>
            <a:custGeom>
              <a:rect b="b" l="l" r="r" t="t"/>
              <a:pathLst>
                <a:path extrusionOk="0" h="122898" w="122921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13"/>
          <p:cNvSpPr/>
          <p:nvPr/>
        </p:nvSpPr>
        <p:spPr>
          <a:xfrm flipH="1" rot="8100000">
            <a:off x="2484138" y="143676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 flipH="1" rot="10685451">
            <a:off x="2781070" y="151042"/>
            <a:ext cx="110511" cy="110511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956510" y="436746"/>
            <a:ext cx="7614000" cy="2700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0" y="77724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13"/>
          <p:cNvSpPr/>
          <p:nvPr/>
        </p:nvSpPr>
        <p:spPr>
          <a:xfrm>
            <a:off x="681838" y="499920"/>
            <a:ext cx="156396" cy="151854"/>
          </a:xfrm>
          <a:custGeom>
            <a:rect b="b" l="l" r="r" t="t"/>
            <a:pathLst>
              <a:path extrusionOk="0" h="144968" w="149304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9023986" y="815048"/>
            <a:ext cx="98890" cy="1703636"/>
          </a:xfrm>
          <a:custGeom>
            <a:rect b="b" l="l" r="r" t="t"/>
            <a:pathLst>
              <a:path extrusionOk="0" h="2256472" w="90725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9003268" y="777954"/>
            <a:ext cx="9465" cy="4344429"/>
          </a:xfrm>
          <a:custGeom>
            <a:rect b="b" l="l" r="r" t="t"/>
            <a:pathLst>
              <a:path extrusionOk="0" h="3836140" w="1262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8983793" y="594973"/>
            <a:ext cx="39247" cy="29821"/>
          </a:xfrm>
          <a:custGeom>
            <a:rect b="b" l="l" r="r" t="t"/>
            <a:pathLst>
              <a:path extrusionOk="0" h="29673" w="39052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8983793" y="537609"/>
            <a:ext cx="39247" cy="29756"/>
          </a:xfrm>
          <a:custGeom>
            <a:rect b="b" l="l" r="r" t="t"/>
            <a:pathLst>
              <a:path extrusionOk="0" h="29608" w="39052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8983793" y="481131"/>
            <a:ext cx="39247" cy="30713"/>
          </a:xfrm>
          <a:custGeom>
            <a:rect b="b" l="l" r="r" t="t"/>
            <a:pathLst>
              <a:path extrusionOk="0" h="30560" w="39052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/>
          <p:nvPr/>
        </p:nvSpPr>
        <p:spPr>
          <a:xfrm rot="-5400000">
            <a:off x="390720" y="510440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/>
          <p:nvPr/>
        </p:nvSpPr>
        <p:spPr>
          <a:xfrm rot="5400000">
            <a:off x="155294" y="510264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821260" y="2935572"/>
            <a:ext cx="5501400" cy="403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Magnifying glass with solid fill" id="69" name="Google Shape;69;p13"/>
          <p:cNvSpPr/>
          <p:nvPr/>
        </p:nvSpPr>
        <p:spPr>
          <a:xfrm>
            <a:off x="2004824" y="3055066"/>
            <a:ext cx="201128" cy="201287"/>
          </a:xfrm>
          <a:custGeom>
            <a:rect b="b" l="l" r="r" t="t"/>
            <a:pathLst>
              <a:path extrusionOk="0" h="752474" w="751881">
                <a:moveTo>
                  <a:pt x="732473" y="638175"/>
                </a:moveTo>
                <a:lnTo>
                  <a:pt x="613410" y="519112"/>
                </a:lnTo>
                <a:cubicBezTo>
                  <a:pt x="597218" y="502920"/>
                  <a:pt x="575310" y="497205"/>
                  <a:pt x="554355" y="501015"/>
                </a:cubicBezTo>
                <a:lnTo>
                  <a:pt x="512445" y="459105"/>
                </a:lnTo>
                <a:cubicBezTo>
                  <a:pt x="549593" y="411480"/>
                  <a:pt x="571500" y="350520"/>
                  <a:pt x="571500" y="285750"/>
                </a:cubicBezTo>
                <a:cubicBezTo>
                  <a:pt x="571500" y="128588"/>
                  <a:pt x="442912" y="0"/>
                  <a:pt x="285750" y="0"/>
                </a:cubicBezTo>
                <a:cubicBezTo>
                  <a:pt x="128588" y="0"/>
                  <a:pt x="0" y="128588"/>
                  <a:pt x="0" y="285750"/>
                </a:cubicBezTo>
                <a:cubicBezTo>
                  <a:pt x="0" y="442912"/>
                  <a:pt x="128588" y="571500"/>
                  <a:pt x="285750" y="571500"/>
                </a:cubicBezTo>
                <a:cubicBezTo>
                  <a:pt x="350520" y="571500"/>
                  <a:pt x="410528" y="549593"/>
                  <a:pt x="459105" y="512445"/>
                </a:cubicBezTo>
                <a:lnTo>
                  <a:pt x="501015" y="554355"/>
                </a:lnTo>
                <a:cubicBezTo>
                  <a:pt x="497205" y="575310"/>
                  <a:pt x="502920" y="597218"/>
                  <a:pt x="519112" y="613410"/>
                </a:cubicBezTo>
                <a:lnTo>
                  <a:pt x="638175" y="732473"/>
                </a:lnTo>
                <a:cubicBezTo>
                  <a:pt x="651510" y="745808"/>
                  <a:pt x="668655" y="752475"/>
                  <a:pt x="685800" y="752475"/>
                </a:cubicBezTo>
                <a:cubicBezTo>
                  <a:pt x="702945" y="752475"/>
                  <a:pt x="720090" y="745808"/>
                  <a:pt x="733425" y="732473"/>
                </a:cubicBezTo>
                <a:cubicBezTo>
                  <a:pt x="758190" y="705802"/>
                  <a:pt x="758190" y="663893"/>
                  <a:pt x="732473" y="638175"/>
                </a:cubicBezTo>
                <a:close/>
                <a:moveTo>
                  <a:pt x="284798" y="513398"/>
                </a:moveTo>
                <a:cubicBezTo>
                  <a:pt x="159067" y="513398"/>
                  <a:pt x="56197" y="410528"/>
                  <a:pt x="56197" y="284798"/>
                </a:cubicBezTo>
                <a:cubicBezTo>
                  <a:pt x="56197" y="159067"/>
                  <a:pt x="159067" y="56197"/>
                  <a:pt x="284798" y="56197"/>
                </a:cubicBezTo>
                <a:cubicBezTo>
                  <a:pt x="410528" y="56197"/>
                  <a:pt x="513398" y="159067"/>
                  <a:pt x="513398" y="284798"/>
                </a:cubicBezTo>
                <a:cubicBezTo>
                  <a:pt x="513398" y="410528"/>
                  <a:pt x="410528" y="513398"/>
                  <a:pt x="284798" y="51339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7035443" y="3035461"/>
            <a:ext cx="112182" cy="220232"/>
            <a:chOff x="9949398" y="2089191"/>
            <a:chExt cx="854393" cy="1677317"/>
          </a:xfrm>
        </p:grpSpPr>
        <p:sp>
          <p:nvSpPr>
            <p:cNvPr id="71" name="Google Shape;71;p13"/>
            <p:cNvSpPr/>
            <p:nvPr/>
          </p:nvSpPr>
          <p:spPr>
            <a:xfrm>
              <a:off x="10312609" y="3353408"/>
              <a:ext cx="127500" cy="413100"/>
            </a:xfrm>
            <a:prstGeom prst="roundRect">
              <a:avLst>
                <a:gd fmla="val 50000" name="adj"/>
              </a:avLst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0149233" y="2089191"/>
              <a:ext cx="454200" cy="10779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9949398" y="2759073"/>
              <a:ext cx="854393" cy="609219"/>
            </a:xfrm>
            <a:custGeom>
              <a:rect b="b" l="l" r="r" t="t"/>
              <a:pathLst>
                <a:path extrusionOk="0" h="312420" w="438150">
                  <a:moveTo>
                    <a:pt x="0" y="0"/>
                  </a:moveTo>
                  <a:lnTo>
                    <a:pt x="57150" y="0"/>
                  </a:lnTo>
                  <a:lnTo>
                    <a:pt x="57150" y="95250"/>
                  </a:lnTo>
                  <a:cubicBezTo>
                    <a:pt x="57150" y="184785"/>
                    <a:pt x="129540" y="257175"/>
                    <a:pt x="219075" y="257175"/>
                  </a:cubicBezTo>
                  <a:cubicBezTo>
                    <a:pt x="308610" y="257175"/>
                    <a:pt x="381000" y="184785"/>
                    <a:pt x="381000" y="95250"/>
                  </a:cubicBezTo>
                  <a:lnTo>
                    <a:pt x="381000" y="0"/>
                  </a:lnTo>
                  <a:lnTo>
                    <a:pt x="438150" y="0"/>
                  </a:lnTo>
                  <a:lnTo>
                    <a:pt x="438150" y="95250"/>
                  </a:lnTo>
                  <a:cubicBezTo>
                    <a:pt x="438150" y="206693"/>
                    <a:pt x="355283" y="298133"/>
                    <a:pt x="247650" y="312420"/>
                  </a:cubicBezTo>
                  <a:lnTo>
                    <a:pt x="190500" y="312420"/>
                  </a:lnTo>
                  <a:cubicBezTo>
                    <a:pt x="82868" y="298133"/>
                    <a:pt x="0" y="206693"/>
                    <a:pt x="0" y="952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BC05"/>
                </a:gs>
                <a:gs pos="25000">
                  <a:srgbClr val="EA4335"/>
                </a:gs>
                <a:gs pos="100000">
                  <a:srgbClr val="EA433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8675370" y="459486"/>
            <a:ext cx="199480" cy="199480"/>
            <a:chOff x="8610600" y="-211873"/>
            <a:chExt cx="313500" cy="313500"/>
          </a:xfrm>
        </p:grpSpPr>
        <p:sp>
          <p:nvSpPr>
            <p:cNvPr id="75" name="Google Shape;75;p13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rect b="b" l="l" r="r" t="t"/>
                <a:pathLst>
                  <a:path extrusionOk="0" h="4247" w="4265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rect b="b" l="l" r="r" t="t"/>
                <a:pathLst>
                  <a:path extrusionOk="0" h="4265" w="8512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Google Shape;79;p13"/>
          <p:cNvSpPr txBox="1"/>
          <p:nvPr>
            <p:ph type="title"/>
          </p:nvPr>
        </p:nvSpPr>
        <p:spPr>
          <a:xfrm>
            <a:off x="311700" y="959378"/>
            <a:ext cx="85206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2333419" y="2913169"/>
            <a:ext cx="45792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/>
        </p:nvSpPr>
        <p:spPr>
          <a:xfrm>
            <a:off x="3979575" y="4909781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slidesmania.com</a:t>
            </a:r>
            <a:endParaRPr sz="9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ent Tabs">
  <p:cSld name="CUSTOM_18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0" y="67151"/>
            <a:ext cx="9144000" cy="5076349"/>
          </a:xfrm>
          <a:custGeom>
            <a:rect b="b" l="l" r="r" t="t"/>
            <a:pathLst>
              <a:path extrusionOk="0" h="6768465" w="1219200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/>
          <p:nvPr/>
        </p:nvSpPr>
        <p:spPr>
          <a:xfrm flipH="1" rot="8100000">
            <a:off x="2484138" y="143676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-1" y="61436"/>
            <a:ext cx="9144001" cy="5082064"/>
          </a:xfrm>
          <a:custGeom>
            <a:rect b="b" l="l" r="r" t="t"/>
            <a:pathLst>
              <a:path extrusionOk="0" h="6776085" w="12192001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87875" y="151713"/>
            <a:ext cx="490040" cy="109276"/>
            <a:chOff x="5810250" y="3367087"/>
            <a:chExt cx="572476" cy="127659"/>
          </a:xfrm>
        </p:grpSpPr>
        <p:sp>
          <p:nvSpPr>
            <p:cNvPr id="87" name="Google Shape;87;p14"/>
            <p:cNvSpPr/>
            <p:nvPr/>
          </p:nvSpPr>
          <p:spPr>
            <a:xfrm>
              <a:off x="6032158" y="3367087"/>
              <a:ext cx="126733" cy="127659"/>
            </a:xfrm>
            <a:custGeom>
              <a:rect b="b" l="l" r="r" t="t"/>
              <a:pathLst>
                <a:path extrusionOk="0" h="127659" w="126733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810250" y="3368039"/>
              <a:ext cx="122895" cy="122898"/>
            </a:xfrm>
            <a:custGeom>
              <a:rect b="b" l="l" r="r" t="t"/>
              <a:pathLst>
                <a:path extrusionOk="0" h="122898" w="122895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259805" y="3368039"/>
              <a:ext cx="122921" cy="122898"/>
            </a:xfrm>
            <a:custGeom>
              <a:rect b="b" l="l" r="r" t="t"/>
              <a:pathLst>
                <a:path extrusionOk="0" h="122898" w="122921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/>
          <p:nvPr/>
        </p:nvSpPr>
        <p:spPr>
          <a:xfrm flipH="1" rot="10685451">
            <a:off x="4820103" y="151042"/>
            <a:ext cx="110511" cy="110511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956510" y="436746"/>
            <a:ext cx="7614000" cy="2700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0" y="77724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4"/>
          <p:cNvSpPr/>
          <p:nvPr/>
        </p:nvSpPr>
        <p:spPr>
          <a:xfrm>
            <a:off x="681838" y="499920"/>
            <a:ext cx="156396" cy="151854"/>
          </a:xfrm>
          <a:custGeom>
            <a:rect b="b" l="l" r="r" t="t"/>
            <a:pathLst>
              <a:path extrusionOk="0" h="144968" w="149304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9003268" y="777954"/>
            <a:ext cx="9465" cy="4344429"/>
          </a:xfrm>
          <a:custGeom>
            <a:rect b="b" l="l" r="r" t="t"/>
            <a:pathLst>
              <a:path extrusionOk="0" h="3836140" w="1262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743376" y="1098784"/>
            <a:ext cx="5501400" cy="403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8983793" y="594973"/>
            <a:ext cx="39247" cy="29821"/>
          </a:xfrm>
          <a:custGeom>
            <a:rect b="b" l="l" r="r" t="t"/>
            <a:pathLst>
              <a:path extrusionOk="0" h="29673" w="39052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8983793" y="537609"/>
            <a:ext cx="39247" cy="29756"/>
          </a:xfrm>
          <a:custGeom>
            <a:rect b="b" l="l" r="r" t="t"/>
            <a:pathLst>
              <a:path extrusionOk="0" h="29608" w="39052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8983793" y="481131"/>
            <a:ext cx="39247" cy="30713"/>
          </a:xfrm>
          <a:custGeom>
            <a:rect b="b" l="l" r="r" t="t"/>
            <a:pathLst>
              <a:path extrusionOk="0" h="30560" w="39052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-5400000">
            <a:off x="390720" y="510440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5400000">
            <a:off x="155294" y="510264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 flipH="1" rot="8100000">
            <a:off x="4502759" y="141635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126336" y="1883242"/>
            <a:ext cx="8769747" cy="1154700"/>
            <a:chOff x="176469" y="2467675"/>
            <a:chExt cx="11692997" cy="1539600"/>
          </a:xfrm>
        </p:grpSpPr>
        <p:sp>
          <p:nvSpPr>
            <p:cNvPr id="103" name="Google Shape;103;p14"/>
            <p:cNvSpPr/>
            <p:nvPr/>
          </p:nvSpPr>
          <p:spPr>
            <a:xfrm>
              <a:off x="176469" y="2467675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557918" y="2467675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939367" y="2467675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320816" y="2467675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9702266" y="2467675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126336" y="3213935"/>
            <a:ext cx="8769748" cy="1154700"/>
            <a:chOff x="179677" y="4241932"/>
            <a:chExt cx="11692997" cy="1539600"/>
          </a:xfrm>
        </p:grpSpPr>
        <p:sp>
          <p:nvSpPr>
            <p:cNvPr id="109" name="Google Shape;109;p14"/>
            <p:cNvSpPr/>
            <p:nvPr/>
          </p:nvSpPr>
          <p:spPr>
            <a:xfrm>
              <a:off x="179677" y="4241932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2561126" y="4241932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4942575" y="4241932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324024" y="4241932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9705474" y="4241932"/>
              <a:ext cx="2167200" cy="1539600"/>
            </a:xfrm>
            <a:prstGeom prst="roundRect">
              <a:avLst>
                <a:gd fmla="val 54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Magnifying glass with solid fill" id="114" name="Google Shape;114;p14"/>
          <p:cNvSpPr/>
          <p:nvPr/>
        </p:nvSpPr>
        <p:spPr>
          <a:xfrm>
            <a:off x="1858572" y="1208626"/>
            <a:ext cx="201128" cy="201287"/>
          </a:xfrm>
          <a:custGeom>
            <a:rect b="b" l="l" r="r" t="t"/>
            <a:pathLst>
              <a:path extrusionOk="0" h="752474" w="751881">
                <a:moveTo>
                  <a:pt x="732473" y="638175"/>
                </a:moveTo>
                <a:lnTo>
                  <a:pt x="613410" y="519112"/>
                </a:lnTo>
                <a:cubicBezTo>
                  <a:pt x="597218" y="502920"/>
                  <a:pt x="575310" y="497205"/>
                  <a:pt x="554355" y="501015"/>
                </a:cubicBezTo>
                <a:lnTo>
                  <a:pt x="512445" y="459105"/>
                </a:lnTo>
                <a:cubicBezTo>
                  <a:pt x="549593" y="411480"/>
                  <a:pt x="571500" y="350520"/>
                  <a:pt x="571500" y="285750"/>
                </a:cubicBezTo>
                <a:cubicBezTo>
                  <a:pt x="571500" y="128588"/>
                  <a:pt x="442912" y="0"/>
                  <a:pt x="285750" y="0"/>
                </a:cubicBezTo>
                <a:cubicBezTo>
                  <a:pt x="128588" y="0"/>
                  <a:pt x="0" y="128588"/>
                  <a:pt x="0" y="285750"/>
                </a:cubicBezTo>
                <a:cubicBezTo>
                  <a:pt x="0" y="442912"/>
                  <a:pt x="128588" y="571500"/>
                  <a:pt x="285750" y="571500"/>
                </a:cubicBezTo>
                <a:cubicBezTo>
                  <a:pt x="350520" y="571500"/>
                  <a:pt x="410528" y="549593"/>
                  <a:pt x="459105" y="512445"/>
                </a:cubicBezTo>
                <a:lnTo>
                  <a:pt x="501015" y="554355"/>
                </a:lnTo>
                <a:cubicBezTo>
                  <a:pt x="497205" y="575310"/>
                  <a:pt x="502920" y="597218"/>
                  <a:pt x="519112" y="613410"/>
                </a:cubicBezTo>
                <a:lnTo>
                  <a:pt x="638175" y="732473"/>
                </a:lnTo>
                <a:cubicBezTo>
                  <a:pt x="651510" y="745808"/>
                  <a:pt x="668655" y="752475"/>
                  <a:pt x="685800" y="752475"/>
                </a:cubicBezTo>
                <a:cubicBezTo>
                  <a:pt x="702945" y="752475"/>
                  <a:pt x="720090" y="745808"/>
                  <a:pt x="733425" y="732473"/>
                </a:cubicBezTo>
                <a:cubicBezTo>
                  <a:pt x="758190" y="705802"/>
                  <a:pt x="758190" y="663893"/>
                  <a:pt x="732473" y="638175"/>
                </a:cubicBezTo>
                <a:close/>
                <a:moveTo>
                  <a:pt x="284798" y="513398"/>
                </a:moveTo>
                <a:cubicBezTo>
                  <a:pt x="159067" y="513398"/>
                  <a:pt x="56197" y="410528"/>
                  <a:pt x="56197" y="284798"/>
                </a:cubicBezTo>
                <a:cubicBezTo>
                  <a:pt x="56197" y="159067"/>
                  <a:pt x="159067" y="56197"/>
                  <a:pt x="284798" y="56197"/>
                </a:cubicBezTo>
                <a:cubicBezTo>
                  <a:pt x="410528" y="56197"/>
                  <a:pt x="513398" y="159067"/>
                  <a:pt x="513398" y="284798"/>
                </a:cubicBezTo>
                <a:cubicBezTo>
                  <a:pt x="513398" y="410528"/>
                  <a:pt x="410528" y="513398"/>
                  <a:pt x="284798" y="51339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6993653" y="1198102"/>
            <a:ext cx="112182" cy="220232"/>
            <a:chOff x="9949398" y="2089191"/>
            <a:chExt cx="854393" cy="1677317"/>
          </a:xfrm>
        </p:grpSpPr>
        <p:sp>
          <p:nvSpPr>
            <p:cNvPr id="116" name="Google Shape;116;p14"/>
            <p:cNvSpPr/>
            <p:nvPr/>
          </p:nvSpPr>
          <p:spPr>
            <a:xfrm>
              <a:off x="10312609" y="3353408"/>
              <a:ext cx="127500" cy="413100"/>
            </a:xfrm>
            <a:prstGeom prst="roundRect">
              <a:avLst>
                <a:gd fmla="val 50000" name="adj"/>
              </a:avLst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0149233" y="2089191"/>
              <a:ext cx="454200" cy="10779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9949398" y="2759073"/>
              <a:ext cx="854393" cy="609219"/>
            </a:xfrm>
            <a:custGeom>
              <a:rect b="b" l="l" r="r" t="t"/>
              <a:pathLst>
                <a:path extrusionOk="0" h="312420" w="438150">
                  <a:moveTo>
                    <a:pt x="0" y="0"/>
                  </a:moveTo>
                  <a:lnTo>
                    <a:pt x="57150" y="0"/>
                  </a:lnTo>
                  <a:lnTo>
                    <a:pt x="57150" y="95250"/>
                  </a:lnTo>
                  <a:cubicBezTo>
                    <a:pt x="57150" y="184785"/>
                    <a:pt x="129540" y="257175"/>
                    <a:pt x="219075" y="257175"/>
                  </a:cubicBezTo>
                  <a:cubicBezTo>
                    <a:pt x="308610" y="257175"/>
                    <a:pt x="381000" y="184785"/>
                    <a:pt x="381000" y="95250"/>
                  </a:cubicBezTo>
                  <a:lnTo>
                    <a:pt x="381000" y="0"/>
                  </a:lnTo>
                  <a:lnTo>
                    <a:pt x="438150" y="0"/>
                  </a:lnTo>
                  <a:lnTo>
                    <a:pt x="438150" y="95250"/>
                  </a:lnTo>
                  <a:cubicBezTo>
                    <a:pt x="438150" y="206693"/>
                    <a:pt x="355283" y="298133"/>
                    <a:pt x="247650" y="312420"/>
                  </a:cubicBezTo>
                  <a:lnTo>
                    <a:pt x="190500" y="312420"/>
                  </a:lnTo>
                  <a:cubicBezTo>
                    <a:pt x="82868" y="298133"/>
                    <a:pt x="0" y="206693"/>
                    <a:pt x="0" y="952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BC05"/>
                </a:gs>
                <a:gs pos="25000">
                  <a:srgbClr val="EA4335"/>
                </a:gs>
                <a:gs pos="100000">
                  <a:srgbClr val="EA433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4"/>
          <p:cNvSpPr/>
          <p:nvPr/>
        </p:nvSpPr>
        <p:spPr>
          <a:xfrm>
            <a:off x="9023986" y="815048"/>
            <a:ext cx="98890" cy="1703636"/>
          </a:xfrm>
          <a:custGeom>
            <a:rect b="b" l="l" r="r" t="t"/>
            <a:pathLst>
              <a:path extrusionOk="0" h="2256472" w="90725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4"/>
          <p:cNvGrpSpPr/>
          <p:nvPr/>
        </p:nvGrpSpPr>
        <p:grpSpPr>
          <a:xfrm>
            <a:off x="8675370" y="459486"/>
            <a:ext cx="199480" cy="199480"/>
            <a:chOff x="8610600" y="-211873"/>
            <a:chExt cx="313500" cy="313500"/>
          </a:xfrm>
        </p:grpSpPr>
        <p:sp>
          <p:nvSpPr>
            <p:cNvPr id="121" name="Google Shape;121;p14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grpSp>
          <p:nvGrpSpPr>
            <p:cNvPr id="122" name="Google Shape;122;p14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123" name="Google Shape;123;p14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rect b="b" l="l" r="r" t="t"/>
                <a:pathLst>
                  <a:path extrusionOk="0" h="4247" w="4265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rect b="b" l="l" r="r" t="t"/>
                <a:pathLst>
                  <a:path extrusionOk="0" h="4265" w="8512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14"/>
          <p:cNvSpPr txBox="1"/>
          <p:nvPr>
            <p:ph type="title"/>
          </p:nvPr>
        </p:nvSpPr>
        <p:spPr>
          <a:xfrm>
            <a:off x="2181581" y="1098788"/>
            <a:ext cx="46752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oboto"/>
              <a:buNone/>
              <a:defRPr sz="5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6" name="Google Shape;126;p14"/>
          <p:cNvSpPr txBox="1"/>
          <p:nvPr/>
        </p:nvSpPr>
        <p:spPr>
          <a:xfrm>
            <a:off x="3979575" y="4909781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slidesmania.com</a:t>
            </a:r>
            <a:endParaRPr sz="9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s">
  <p:cSld name="CUSTOM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0" y="67151"/>
            <a:ext cx="9144000" cy="5076349"/>
          </a:xfrm>
          <a:custGeom>
            <a:rect b="b" l="l" r="r" t="t"/>
            <a:pathLst>
              <a:path extrusionOk="0" h="6768465" w="1219200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 flipH="1" rot="8100000">
            <a:off x="2484138" y="143676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-1" y="61436"/>
            <a:ext cx="9144001" cy="5082064"/>
          </a:xfrm>
          <a:custGeom>
            <a:rect b="b" l="l" r="r" t="t"/>
            <a:pathLst>
              <a:path extrusionOk="0" h="6776085" w="12192001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5"/>
          <p:cNvGrpSpPr/>
          <p:nvPr/>
        </p:nvGrpSpPr>
        <p:grpSpPr>
          <a:xfrm>
            <a:off x="87875" y="151713"/>
            <a:ext cx="490040" cy="109276"/>
            <a:chOff x="5810250" y="3367087"/>
            <a:chExt cx="572476" cy="127659"/>
          </a:xfrm>
        </p:grpSpPr>
        <p:sp>
          <p:nvSpPr>
            <p:cNvPr id="132" name="Google Shape;132;p15"/>
            <p:cNvSpPr/>
            <p:nvPr/>
          </p:nvSpPr>
          <p:spPr>
            <a:xfrm>
              <a:off x="6032158" y="3367087"/>
              <a:ext cx="126733" cy="127659"/>
            </a:xfrm>
            <a:custGeom>
              <a:rect b="b" l="l" r="r" t="t"/>
              <a:pathLst>
                <a:path extrusionOk="0" h="127659" w="126733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810250" y="3368039"/>
              <a:ext cx="122895" cy="122898"/>
            </a:xfrm>
            <a:custGeom>
              <a:rect b="b" l="l" r="r" t="t"/>
              <a:pathLst>
                <a:path extrusionOk="0" h="122898" w="122895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6259805" y="3368039"/>
              <a:ext cx="122921" cy="122898"/>
            </a:xfrm>
            <a:custGeom>
              <a:rect b="b" l="l" r="r" t="t"/>
              <a:pathLst>
                <a:path extrusionOk="0" h="122898" w="122921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 flipH="1" rot="10685451">
            <a:off x="6850071" y="140070"/>
            <a:ext cx="110511" cy="110511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-1" y="61436"/>
            <a:ext cx="9144001" cy="5082064"/>
          </a:xfrm>
          <a:custGeom>
            <a:rect b="b" l="l" r="r" t="t"/>
            <a:pathLst>
              <a:path extrusionOk="0" h="6776085" w="12192001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 flipH="1" rot="8100000">
            <a:off x="4502759" y="141635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0" y="52352"/>
            <a:ext cx="9144000" cy="5091148"/>
          </a:xfrm>
          <a:custGeom>
            <a:rect b="b" l="l" r="r" t="t"/>
            <a:pathLst>
              <a:path extrusionOk="0" h="6788197" w="12192000">
                <a:moveTo>
                  <a:pt x="6360982" y="0"/>
                </a:moveTo>
                <a:lnTo>
                  <a:pt x="8864151" y="0"/>
                </a:lnTo>
                <a:cubicBezTo>
                  <a:pt x="8922254" y="0"/>
                  <a:pt x="8959401" y="38168"/>
                  <a:pt x="8960354" y="97329"/>
                </a:cubicBezTo>
                <a:lnTo>
                  <a:pt x="8960354" y="274810"/>
                </a:lnTo>
                <a:cubicBezTo>
                  <a:pt x="8960354" y="350192"/>
                  <a:pt x="8993691" y="383590"/>
                  <a:pt x="9067986" y="383590"/>
                </a:cubicBezTo>
                <a:lnTo>
                  <a:pt x="12192000" y="383158"/>
                </a:lnTo>
                <a:lnTo>
                  <a:pt x="12192000" y="6782252"/>
                </a:lnTo>
                <a:lnTo>
                  <a:pt x="0" y="6788197"/>
                </a:lnTo>
                <a:lnTo>
                  <a:pt x="0" y="397489"/>
                </a:lnTo>
                <a:lnTo>
                  <a:pt x="6151431" y="382635"/>
                </a:lnTo>
                <a:cubicBezTo>
                  <a:pt x="6231441" y="382635"/>
                  <a:pt x="6263826" y="350192"/>
                  <a:pt x="6263826" y="270994"/>
                </a:cubicBezTo>
                <a:lnTo>
                  <a:pt x="6263826" y="99237"/>
                </a:lnTo>
                <a:cubicBezTo>
                  <a:pt x="6263826" y="37214"/>
                  <a:pt x="6300974" y="0"/>
                  <a:pt x="63609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56510" y="436746"/>
            <a:ext cx="7614000" cy="2700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5"/>
          <p:cNvCxnSpPr/>
          <p:nvPr/>
        </p:nvCxnSpPr>
        <p:spPr>
          <a:xfrm>
            <a:off x="0" y="77724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5"/>
          <p:cNvSpPr/>
          <p:nvPr/>
        </p:nvSpPr>
        <p:spPr>
          <a:xfrm>
            <a:off x="681838" y="499920"/>
            <a:ext cx="156396" cy="151854"/>
          </a:xfrm>
          <a:custGeom>
            <a:rect b="b" l="l" r="r" t="t"/>
            <a:pathLst>
              <a:path extrusionOk="0" h="144968" w="149304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8983793" y="481131"/>
            <a:ext cx="39247" cy="30713"/>
          </a:xfrm>
          <a:custGeom>
            <a:rect b="b" l="l" r="r" t="t"/>
            <a:pathLst>
              <a:path extrusionOk="0" h="30560" w="39052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 rot="-5400000">
            <a:off x="390720" y="510440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 rot="5400000">
            <a:off x="155294" y="510264"/>
            <a:ext cx="132641" cy="148269"/>
          </a:xfrm>
          <a:custGeom>
            <a:rect b="b" l="l" r="r" t="t"/>
            <a:pathLst>
              <a:path extrusionOk="0" h="310512" w="277782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9003268" y="777954"/>
            <a:ext cx="9465" cy="4344429"/>
          </a:xfrm>
          <a:custGeom>
            <a:rect b="b" l="l" r="r" t="t"/>
            <a:pathLst>
              <a:path extrusionOk="0" h="3836140" w="1262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8983793" y="594973"/>
            <a:ext cx="39247" cy="29821"/>
          </a:xfrm>
          <a:custGeom>
            <a:rect b="b" l="l" r="r" t="t"/>
            <a:pathLst>
              <a:path extrusionOk="0" h="29673" w="39052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8983793" y="537609"/>
            <a:ext cx="39247" cy="29756"/>
          </a:xfrm>
          <a:custGeom>
            <a:rect b="b" l="l" r="r" t="t"/>
            <a:pathLst>
              <a:path extrusionOk="0" h="29608" w="39052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 flipH="1" rot="8100000">
            <a:off x="6532188" y="142764"/>
            <a:ext cx="109340" cy="109340"/>
          </a:xfrm>
          <a:custGeom>
            <a:rect b="b" l="l" r="r" t="t"/>
            <a:pathLst>
              <a:path extrusionOk="0" h="1472666" w="1472666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9023986" y="815048"/>
            <a:ext cx="98890" cy="1703636"/>
          </a:xfrm>
          <a:custGeom>
            <a:rect b="b" l="l" r="r" t="t"/>
            <a:pathLst>
              <a:path extrusionOk="0" h="2256472" w="90725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15"/>
          <p:cNvGrpSpPr/>
          <p:nvPr/>
        </p:nvGrpSpPr>
        <p:grpSpPr>
          <a:xfrm>
            <a:off x="8675370" y="459486"/>
            <a:ext cx="199480" cy="199480"/>
            <a:chOff x="8610600" y="-211873"/>
            <a:chExt cx="313500" cy="313500"/>
          </a:xfrm>
        </p:grpSpPr>
        <p:sp>
          <p:nvSpPr>
            <p:cNvPr id="151" name="Google Shape;151;p15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grpSp>
          <p:nvGrpSpPr>
            <p:cNvPr id="152" name="Google Shape;152;p15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153" name="Google Shape;153;p15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rect b="b" l="l" r="r" t="t"/>
                <a:pathLst>
                  <a:path extrusionOk="0" h="4247" w="4265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rect b="b" l="l" r="r" t="t"/>
                <a:pathLst>
                  <a:path extrusionOk="0" h="4265" w="8512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5" name="Google Shape;155;p15"/>
          <p:cNvSpPr txBox="1"/>
          <p:nvPr>
            <p:ph type="title"/>
          </p:nvPr>
        </p:nvSpPr>
        <p:spPr>
          <a:xfrm>
            <a:off x="147300" y="1037944"/>
            <a:ext cx="39918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drich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147281" y="2091169"/>
            <a:ext cx="3991800" cy="16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7" name="Google Shape;157;p15"/>
          <p:cNvSpPr txBox="1"/>
          <p:nvPr/>
        </p:nvSpPr>
        <p:spPr>
          <a:xfrm rot="5400000">
            <a:off x="-509475" y="46487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">
  <p:cSld name="CUSTOM_16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0" y="-15731"/>
            <a:ext cx="9144000" cy="522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 txBox="1"/>
          <p:nvPr>
            <p:ph type="title"/>
          </p:nvPr>
        </p:nvSpPr>
        <p:spPr>
          <a:xfrm>
            <a:off x="4483650" y="730781"/>
            <a:ext cx="41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4483725" y="1881319"/>
            <a:ext cx="4186200" cy="23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16"/>
          <p:cNvSpPr txBox="1"/>
          <p:nvPr/>
        </p:nvSpPr>
        <p:spPr>
          <a:xfrm rot="5400000">
            <a:off x="-509475" y="46487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6" name="Google Shape;166;p1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23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3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15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68" name="Google Shape;168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69" name="Google Shape;169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ctrTitle"/>
          </p:nvPr>
        </p:nvSpPr>
        <p:spPr>
          <a:xfrm>
            <a:off x="1422600" y="2458825"/>
            <a:ext cx="6298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AI Gender Bias in Moral Guidance: A Computational Content and Sentiment Analysis of ChatGPT, Gemini, Le Chat, and DeepSeek</a:t>
            </a:r>
            <a:endParaRPr sz="24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18"/>
          <p:cNvSpPr txBox="1"/>
          <p:nvPr>
            <p:ph type="ctrTitle"/>
          </p:nvPr>
        </p:nvSpPr>
        <p:spPr>
          <a:xfrm>
            <a:off x="478100" y="3690725"/>
            <a:ext cx="62436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Iordache Diana-Alexandra &amp; Rodica Siminiuc</a:t>
            </a:r>
            <a:endParaRPr sz="1600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18"/>
          <p:cNvSpPr txBox="1"/>
          <p:nvPr>
            <p:ph type="ctrTitle"/>
          </p:nvPr>
        </p:nvSpPr>
        <p:spPr>
          <a:xfrm>
            <a:off x="2013600" y="4716600"/>
            <a:ext cx="51168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Faculty of </a:t>
            </a:r>
            <a:r>
              <a:rPr lang="en-GB" sz="1200" u="sng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Sociology and Social Assistance</a:t>
            </a:r>
            <a:r>
              <a:rPr lang="en-GB" sz="12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. University of </a:t>
            </a:r>
            <a:r>
              <a:rPr lang="en-GB" sz="1200" u="sng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Bucharest</a:t>
            </a:r>
            <a:endParaRPr sz="1200" u="sng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ctrTitle"/>
          </p:nvPr>
        </p:nvSpPr>
        <p:spPr>
          <a:xfrm>
            <a:off x="1422600" y="1929650"/>
            <a:ext cx="6298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Thank you!</a:t>
            </a:r>
            <a:endParaRPr sz="24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27"/>
          <p:cNvSpPr txBox="1"/>
          <p:nvPr>
            <p:ph type="ctrTitle"/>
          </p:nvPr>
        </p:nvSpPr>
        <p:spPr>
          <a:xfrm>
            <a:off x="478100" y="3690725"/>
            <a:ext cx="62436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Any questions?</a:t>
            </a:r>
            <a:endParaRPr sz="1600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1" name="Google Shape;251;p27"/>
          <p:cNvSpPr txBox="1"/>
          <p:nvPr>
            <p:ph type="ctrTitle"/>
          </p:nvPr>
        </p:nvSpPr>
        <p:spPr>
          <a:xfrm>
            <a:off x="2013600" y="4716600"/>
            <a:ext cx="51168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Faculty of </a:t>
            </a:r>
            <a:r>
              <a:rPr lang="en-GB" sz="1200" u="sng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Sociology and Social Assistance</a:t>
            </a:r>
            <a:r>
              <a:rPr lang="en-GB" sz="12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. University of </a:t>
            </a:r>
            <a:r>
              <a:rPr lang="en-GB" sz="1200" u="sng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Bucharest</a:t>
            </a:r>
            <a:endParaRPr sz="1200" u="sng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7"/>
          <p:cNvSpPr txBox="1"/>
          <p:nvPr>
            <p:ph type="ctrTitle"/>
          </p:nvPr>
        </p:nvSpPr>
        <p:spPr>
          <a:xfrm>
            <a:off x="1261100" y="4203663"/>
            <a:ext cx="37206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FEFE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63" y="0"/>
            <a:ext cx="892648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471600" y="3572500"/>
            <a:ext cx="7817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Qualitative: </a:t>
            </a:r>
            <a: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Thematic analysis, Discourse analysis</a:t>
            </a:r>
            <a:b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17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Quantitative: Natural Language Processing </a:t>
            </a:r>
            <a:b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lang="en-GB" sz="17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Python, TextBlob for sentiment, subjectivity, POS tagging</a:t>
            </a:r>
            <a:endParaRPr b="1" sz="17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024" y="0"/>
            <a:ext cx="61055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/>
        </p:nvSpPr>
        <p:spPr>
          <a:xfrm>
            <a:off x="103950" y="1257650"/>
            <a:ext cx="89361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73763"/>
                </a:solidFill>
              </a:rPr>
              <a:t>Bias Patterns in Advice to Women vs Men</a:t>
            </a:r>
            <a:endParaRPr b="1" sz="24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b="1" lang="en-GB" sz="2400">
                <a:solidFill>
                  <a:srgbClr val="073763"/>
                </a:solidFill>
              </a:rPr>
              <a:t>Women</a:t>
            </a:r>
            <a:r>
              <a:rPr lang="en-GB" sz="2400">
                <a:solidFill>
                  <a:srgbClr val="073763"/>
                </a:solidFill>
              </a:rPr>
              <a:t>: self-care, boundaries, financial independence, support other women, empowerment</a:t>
            </a:r>
            <a:br>
              <a:rPr lang="en-GB" sz="2400">
                <a:solidFill>
                  <a:srgbClr val="073763"/>
                </a:solidFill>
              </a:rPr>
            </a:br>
            <a:r>
              <a:rPr lang="en-GB" sz="2400">
                <a:solidFill>
                  <a:srgbClr val="073763"/>
                </a:solidFill>
              </a:rPr>
              <a:t> -&gt; </a:t>
            </a:r>
            <a:r>
              <a:rPr i="1" lang="en-GB" sz="2400">
                <a:solidFill>
                  <a:srgbClr val="073763"/>
                </a:solidFill>
              </a:rPr>
              <a:t>emojis and nurturing tone (💛, 🌱, 💖)</a:t>
            </a:r>
            <a:endParaRPr i="1" sz="24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b="1" lang="en-GB" sz="2400">
                <a:solidFill>
                  <a:srgbClr val="073763"/>
                </a:solidFill>
              </a:rPr>
              <a:t>Men</a:t>
            </a:r>
            <a:r>
              <a:rPr lang="en-GB" sz="2400">
                <a:solidFill>
                  <a:srgbClr val="073763"/>
                </a:solidFill>
              </a:rPr>
              <a:t>: responsibility, discipline, emotional growth</a:t>
            </a:r>
            <a:br>
              <a:rPr lang="en-GB" sz="2400">
                <a:solidFill>
                  <a:srgbClr val="073763"/>
                </a:solidFill>
              </a:rPr>
            </a:br>
            <a:r>
              <a:rPr lang="en-GB" sz="2400">
                <a:solidFill>
                  <a:srgbClr val="073763"/>
                </a:solidFill>
              </a:rPr>
              <a:t> → </a:t>
            </a:r>
            <a:r>
              <a:rPr i="1" lang="en-GB" sz="2400">
                <a:solidFill>
                  <a:srgbClr val="073763"/>
                </a:solidFill>
              </a:rPr>
              <a:t>focus on ego, integrity, professional success</a:t>
            </a:r>
            <a:endParaRPr i="1" sz="24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b="1" lang="en-GB" sz="2400">
                <a:solidFill>
                  <a:srgbClr val="073763"/>
                </a:solidFill>
              </a:rPr>
              <a:t>Neutral</a:t>
            </a:r>
            <a:r>
              <a:rPr lang="en-GB" sz="2400">
                <a:solidFill>
                  <a:srgbClr val="073763"/>
                </a:solidFill>
              </a:rPr>
              <a:t>: journaling, gratitude, empathy </a:t>
            </a:r>
            <a:br>
              <a:rPr lang="en-GB" sz="2400">
                <a:solidFill>
                  <a:srgbClr val="073763"/>
                </a:solidFill>
              </a:rPr>
            </a:br>
            <a:r>
              <a:rPr lang="en-GB" sz="2400">
                <a:solidFill>
                  <a:srgbClr val="073763"/>
                </a:solidFill>
              </a:rPr>
              <a:t>→ </a:t>
            </a:r>
            <a:r>
              <a:rPr i="1" lang="en-GB" sz="2400">
                <a:solidFill>
                  <a:srgbClr val="073763"/>
                </a:solidFill>
              </a:rPr>
              <a:t>“self-improvement is a lifelong journey”</a:t>
            </a:r>
            <a:endParaRPr i="1" sz="2400">
              <a:solidFill>
                <a:srgbClr val="073763"/>
              </a:solidFill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280500" y="52400"/>
            <a:ext cx="78789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THEMATIC &amp; DISCOURSE ANALYSIS RESULTS:</a:t>
            </a:r>
            <a:endParaRPr b="1" sz="32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0" y="0"/>
            <a:ext cx="85755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QUANTITATIVE - ALL PROMPTS WORD CLOUD</a:t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38" y="818225"/>
            <a:ext cx="7988575" cy="39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767250" y="4812525"/>
            <a:ext cx="76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cloud that represents top themes in all responses, from all GenAIs analysed in this study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0" y="0"/>
            <a:ext cx="91440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"MAN" PROMPTS </a:t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00" y="629075"/>
            <a:ext cx="8682350" cy="43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3830175" y="2259375"/>
            <a:ext cx="1148100" cy="455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5598950" y="2038100"/>
            <a:ext cx="803100" cy="287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296125" y="3478300"/>
            <a:ext cx="448800" cy="455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6692700" y="2769300"/>
            <a:ext cx="1268100" cy="6255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1068900" y="1868850"/>
            <a:ext cx="714900" cy="2463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1673500" y="3012225"/>
            <a:ext cx="1268100" cy="24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1864375" y="1240375"/>
            <a:ext cx="843300" cy="24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4795850" y="1848450"/>
            <a:ext cx="803100" cy="287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0" y="0"/>
            <a:ext cx="91440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"WOMAN" PROMPTS </a:t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6500"/>
            <a:ext cx="914400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/>
          <p:nvPr/>
        </p:nvSpPr>
        <p:spPr>
          <a:xfrm>
            <a:off x="8817050" y="2490300"/>
            <a:ext cx="327000" cy="13662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7786050" y="1816825"/>
            <a:ext cx="838500" cy="4314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6485650" y="2984900"/>
            <a:ext cx="561000" cy="24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345775" y="3760300"/>
            <a:ext cx="1149600" cy="288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276875" y="1701375"/>
            <a:ext cx="679800" cy="24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>
            <a:off x="1985975" y="2851375"/>
            <a:ext cx="460500" cy="8127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>
            <a:off x="4478275" y="915975"/>
            <a:ext cx="971400" cy="3333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3203275" y="4451575"/>
            <a:ext cx="3352800" cy="731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/>
        </p:nvSpPr>
        <p:spPr>
          <a:xfrm>
            <a:off x="0" y="0"/>
            <a:ext cx="93270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NATURAL LANGUAGE PROCESSING - SENTIMENT AND POLARITY </a:t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8" name="Google Shape;238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125" y="1015075"/>
            <a:ext cx="6451724" cy="39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/>
        </p:nvSpPr>
        <p:spPr>
          <a:xfrm>
            <a:off x="0" y="0"/>
            <a:ext cx="93270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NATURAL LANGUAGE PROCESSING - SUBJECTIVITY</a:t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4" name="Google Shape;244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127" y="773002"/>
            <a:ext cx="6542475" cy="40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